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337" r:id="rId2"/>
    <p:sldId id="378" r:id="rId3"/>
    <p:sldId id="342" r:id="rId4"/>
    <p:sldId id="381" r:id="rId5"/>
    <p:sldId id="380" r:id="rId6"/>
    <p:sldId id="376" r:id="rId7"/>
    <p:sldId id="370" r:id="rId8"/>
    <p:sldId id="339" r:id="rId9"/>
    <p:sldId id="375" r:id="rId10"/>
    <p:sldId id="379" r:id="rId11"/>
    <p:sldId id="372" r:id="rId12"/>
    <p:sldId id="373" r:id="rId13"/>
    <p:sldId id="345" r:id="rId14"/>
    <p:sldId id="343" r:id="rId15"/>
    <p:sldId id="320" r:id="rId16"/>
    <p:sldId id="352" r:id="rId17"/>
    <p:sldId id="350" r:id="rId18"/>
    <p:sldId id="349" r:id="rId19"/>
    <p:sldId id="358" r:id="rId20"/>
    <p:sldId id="365" r:id="rId21"/>
    <p:sldId id="367" r:id="rId2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E8B8B8"/>
    <a:srgbClr val="0066FF"/>
    <a:srgbClr val="0000CC"/>
    <a:srgbClr val="020452"/>
    <a:srgbClr val="4FC58D"/>
    <a:srgbClr val="FFCC29"/>
    <a:srgbClr val="5497D4"/>
    <a:srgbClr val="672A7A"/>
    <a:srgbClr val="003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7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34758143869544"/>
          <c:y val="6.8822486652124107E-2"/>
          <c:w val="0.74899749889558298"/>
          <c:h val="0.511061990372335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1.0000000000000002E-2</c:v>
                </c:pt>
                <c:pt idx="1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C5-429D-9A8F-5D273A6540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invertIfNegative val="0"/>
          <c:dLbls>
            <c:dLbl>
              <c:idx val="0"/>
              <c:layout>
                <c:manualLayout>
                  <c:x val="3.1394675806711916E-2"/>
                  <c:y val="-0.13383384718016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C5-429D-9A8F-5D273A6540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2.0000000000000004E-2</c:v>
                </c:pt>
                <c:pt idx="1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C5-429D-9A8F-5D273A6540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7.0000000000000021E-2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C5-429D-9A8F-5D273A6540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0.18000000000000002</c:v>
                </c:pt>
                <c:pt idx="1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C5-429D-9A8F-5D273A6540E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0.29000000000000004</c:v>
                </c:pt>
                <c:pt idx="1">
                  <c:v>0.18000000000000002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1C5-429D-9A8F-5D273A6540E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 уровень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Лист1!$G$2:$G$3</c:f>
              <c:numCache>
                <c:formatCode>0.0%</c:formatCode>
                <c:ptCount val="2"/>
                <c:pt idx="0">
                  <c:v>0.28000000000000008</c:v>
                </c:pt>
                <c:pt idx="1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1C5-429D-9A8F-5D273A6540E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уровень</c:v>
                </c:pt>
              </c:strCache>
            </c:strRef>
          </c:tx>
          <c:spPr>
            <a:solidFill>
              <a:srgbClr val="E8B8B8"/>
            </a:solidFill>
          </c:spPr>
          <c:invertIfNegative val="0"/>
          <c:dLbls>
            <c:dLbl>
              <c:idx val="0"/>
              <c:layout>
                <c:manualLayout>
                  <c:x val="2.2492168213411254E-2"/>
                  <c:y val="-8.4315464651239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1C5-429D-9A8F-5D273A6540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391910556133105E-2"/>
                  <c:y val="-7.5645217971397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1C5-429D-9A8F-5D273A6540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Лист1!$H$2:$H$3</c:f>
              <c:numCache>
                <c:formatCode>0.0%</c:formatCode>
                <c:ptCount val="2"/>
                <c:pt idx="0">
                  <c:v>0.17</c:v>
                </c:pt>
                <c:pt idx="1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1C5-429D-9A8F-5D273A654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61816192"/>
        <c:axId val="-1961816736"/>
      </c:barChart>
      <c:catAx>
        <c:axId val="-1961816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-1961816736"/>
        <c:crosses val="autoZero"/>
        <c:auto val="1"/>
        <c:lblAlgn val="ctr"/>
        <c:lblOffset val="100"/>
        <c:noMultiLvlLbl val="0"/>
      </c:catAx>
      <c:valAx>
        <c:axId val="-1961816736"/>
        <c:scaling>
          <c:orientation val="minMax"/>
          <c:max val="1.1000000000000001"/>
          <c:min val="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-196181619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4.6874123805929473E-2"/>
          <c:y val="0.74802452762222871"/>
          <c:w val="0.9058511722193332"/>
          <c:h val="0.1485783639519271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81CD7-EB45-4390-9D65-BFC00A8C703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712FDFD-5AB2-4DBC-9B74-211E49D0D44C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Математическая грамотность</a:t>
          </a:r>
          <a:endParaRPr lang="ru-RU" sz="1800" b="1" dirty="0">
            <a:solidFill>
              <a:schemeClr val="tx1"/>
            </a:solidFill>
          </a:endParaRPr>
        </a:p>
      </dgm:t>
    </dgm:pt>
    <dgm:pt modelId="{6C0039B4-12ED-4077-80E3-DA850F505F68}" type="parTrans" cxnId="{8BEB6988-402D-48B8-834A-C2F957A03441}">
      <dgm:prSet/>
      <dgm:spPr/>
      <dgm:t>
        <a:bodyPr/>
        <a:lstStyle/>
        <a:p>
          <a:endParaRPr lang="ru-RU"/>
        </a:p>
      </dgm:t>
    </dgm:pt>
    <dgm:pt modelId="{4C08065F-5FF4-47F3-BDC1-ACF1DB2CBA45}" type="sibTrans" cxnId="{8BEB6988-402D-48B8-834A-C2F957A03441}">
      <dgm:prSet/>
      <dgm:spPr/>
      <dgm:t>
        <a:bodyPr/>
        <a:lstStyle/>
        <a:p>
          <a:endParaRPr lang="ru-RU"/>
        </a:p>
      </dgm:t>
    </dgm:pt>
    <dgm:pt modelId="{CCC214AB-9891-46C9-9BEA-E8E66B8318A0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 sz="1600" b="1" dirty="0" smtClean="0">
            <a:solidFill>
              <a:schemeClr val="bg1"/>
            </a:solidFill>
          </a:endParaRPr>
        </a:p>
        <a:p>
          <a:r>
            <a:rPr lang="ru-RU" sz="1600" b="1" dirty="0" smtClean="0">
              <a:solidFill>
                <a:schemeClr val="bg1"/>
              </a:solidFill>
            </a:rPr>
            <a:t>Разрешение проблем</a:t>
          </a:r>
        </a:p>
        <a:p>
          <a:r>
            <a:rPr lang="ru-RU" sz="1600" b="1" dirty="0" smtClean="0">
              <a:solidFill>
                <a:schemeClr val="bg1"/>
              </a:solidFill>
            </a:rPr>
            <a:t> Глобальные компетенции     </a:t>
          </a:r>
        </a:p>
        <a:p>
          <a:r>
            <a:rPr lang="ru-RU" sz="1800" b="1" dirty="0" smtClean="0">
              <a:solidFill>
                <a:schemeClr val="bg1"/>
              </a:solidFill>
            </a:rPr>
            <a:t>Креативное мышление</a:t>
          </a:r>
          <a:endParaRPr lang="ru-RU" sz="1800" b="1" dirty="0">
            <a:solidFill>
              <a:schemeClr val="bg1"/>
            </a:solidFill>
          </a:endParaRPr>
        </a:p>
      </dgm:t>
    </dgm:pt>
    <dgm:pt modelId="{E2065A18-8EF3-4AEA-96D7-6503471F2F34}" type="parTrans" cxnId="{C80F6232-54AE-4D9B-AC59-800587A8D133}">
      <dgm:prSet/>
      <dgm:spPr/>
      <dgm:t>
        <a:bodyPr/>
        <a:lstStyle/>
        <a:p>
          <a:endParaRPr lang="ru-RU"/>
        </a:p>
      </dgm:t>
    </dgm:pt>
    <dgm:pt modelId="{016DE90C-6235-4ADF-A483-D539ABFD72B6}" type="sibTrans" cxnId="{C80F6232-54AE-4D9B-AC59-800587A8D133}">
      <dgm:prSet/>
      <dgm:spPr/>
      <dgm:t>
        <a:bodyPr/>
        <a:lstStyle/>
        <a:p>
          <a:endParaRPr lang="ru-RU"/>
        </a:p>
      </dgm:t>
    </dgm:pt>
    <dgm:pt modelId="{E0316833-F423-4267-B2D6-0698D3AE920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Читательская грамотность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AF3BFD82-1B1D-49CE-B683-7327B25F4E69}" type="parTrans" cxnId="{76F14A13-191C-458E-89F8-9CD20E5763F6}">
      <dgm:prSet/>
      <dgm:spPr/>
      <dgm:t>
        <a:bodyPr/>
        <a:lstStyle/>
        <a:p>
          <a:endParaRPr lang="ru-RU"/>
        </a:p>
      </dgm:t>
    </dgm:pt>
    <dgm:pt modelId="{6CE1F643-BC98-4AAF-BBD1-C738B7E521E5}" type="sibTrans" cxnId="{76F14A13-191C-458E-89F8-9CD20E5763F6}">
      <dgm:prSet/>
      <dgm:spPr/>
      <dgm:t>
        <a:bodyPr/>
        <a:lstStyle/>
        <a:p>
          <a:endParaRPr lang="ru-RU"/>
        </a:p>
      </dgm:t>
    </dgm:pt>
    <dgm:pt modelId="{92F1DA36-15C7-4024-BD2D-2B3928FB67FD}">
      <dgm:prSet custT="1"/>
      <dgm:spPr>
        <a:solidFill>
          <a:srgbClr val="66FF33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Естественно-научная грамотность</a:t>
          </a:r>
          <a:endParaRPr lang="ru-RU" sz="1800" b="1" dirty="0">
            <a:solidFill>
              <a:schemeClr val="tx1"/>
            </a:solidFill>
          </a:endParaRPr>
        </a:p>
      </dgm:t>
    </dgm:pt>
    <dgm:pt modelId="{E30EACD9-5572-4C80-8C92-FE254ED2D0A1}" type="parTrans" cxnId="{09423765-AA27-4916-8B66-7826CA9E573A}">
      <dgm:prSet/>
      <dgm:spPr/>
      <dgm:t>
        <a:bodyPr/>
        <a:lstStyle/>
        <a:p>
          <a:endParaRPr lang="ru-RU"/>
        </a:p>
      </dgm:t>
    </dgm:pt>
    <dgm:pt modelId="{CA444E4F-917C-4568-AA9A-BD7CC200868E}" type="sibTrans" cxnId="{09423765-AA27-4916-8B66-7826CA9E573A}">
      <dgm:prSet/>
      <dgm:spPr/>
      <dgm:t>
        <a:bodyPr/>
        <a:lstStyle/>
        <a:p>
          <a:endParaRPr lang="ru-RU"/>
        </a:p>
      </dgm:t>
    </dgm:pt>
    <dgm:pt modelId="{CA7E0C2E-0A2C-4457-BD26-9E719712A128}">
      <dgm:prSet custT="1"/>
      <dgm:spPr>
        <a:solidFill>
          <a:srgbClr val="6C276A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Финансовая грамотность</a:t>
          </a:r>
          <a:endParaRPr lang="ru-RU" sz="1800" b="1" dirty="0">
            <a:solidFill>
              <a:schemeClr val="bg1"/>
            </a:solidFill>
          </a:endParaRPr>
        </a:p>
      </dgm:t>
    </dgm:pt>
    <dgm:pt modelId="{95138CB7-384B-4BF9-8DFF-402A20DB3AC8}" type="parTrans" cxnId="{EB5D6100-1BF9-4DA1-8C47-CDCA3B9524AC}">
      <dgm:prSet/>
      <dgm:spPr/>
      <dgm:t>
        <a:bodyPr/>
        <a:lstStyle/>
        <a:p>
          <a:endParaRPr lang="ru-RU"/>
        </a:p>
      </dgm:t>
    </dgm:pt>
    <dgm:pt modelId="{537653E7-942B-4014-8E6E-FD0F823F5AA6}" type="sibTrans" cxnId="{EB5D6100-1BF9-4DA1-8C47-CDCA3B9524AC}">
      <dgm:prSet/>
      <dgm:spPr/>
      <dgm:t>
        <a:bodyPr/>
        <a:lstStyle/>
        <a:p>
          <a:endParaRPr lang="ru-RU"/>
        </a:p>
      </dgm:t>
    </dgm:pt>
    <dgm:pt modelId="{79BC8B26-0054-4AA7-A0C7-2C2769A6F477}" type="pres">
      <dgm:prSet presAssocID="{8B081CD7-EB45-4390-9D65-BFC00A8C7038}" presName="compositeShape" presStyleCnt="0">
        <dgm:presLayoutVars>
          <dgm:chMax val="7"/>
          <dgm:dir/>
          <dgm:resizeHandles val="exact"/>
        </dgm:presLayoutVars>
      </dgm:prSet>
      <dgm:spPr/>
    </dgm:pt>
    <dgm:pt modelId="{CF730259-180F-44D8-8D43-E2B49A0A1909}" type="pres">
      <dgm:prSet presAssocID="{8B081CD7-EB45-4390-9D65-BFC00A8C7038}" presName="wedge1" presStyleLbl="node1" presStyleIdx="0" presStyleCnt="5" custScaleX="139590" custScaleY="114056"/>
      <dgm:spPr/>
      <dgm:t>
        <a:bodyPr/>
        <a:lstStyle/>
        <a:p>
          <a:endParaRPr lang="ru-RU"/>
        </a:p>
      </dgm:t>
    </dgm:pt>
    <dgm:pt modelId="{44CDEBD5-37D3-4E79-8FE5-B037269C5265}" type="pres">
      <dgm:prSet presAssocID="{8B081CD7-EB45-4390-9D65-BFC00A8C7038}" presName="dummy1a" presStyleCnt="0"/>
      <dgm:spPr/>
    </dgm:pt>
    <dgm:pt modelId="{7EE508B7-F7AD-47D8-8BE8-90BA96769896}" type="pres">
      <dgm:prSet presAssocID="{8B081CD7-EB45-4390-9D65-BFC00A8C7038}" presName="dummy1b" presStyleCnt="0"/>
      <dgm:spPr/>
    </dgm:pt>
    <dgm:pt modelId="{9EE6C41A-79CC-4851-88ED-23E6C9BBE22E}" type="pres">
      <dgm:prSet presAssocID="{8B081CD7-EB45-4390-9D65-BFC00A8C703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E0DBA-4773-4B31-9D45-1DE60ED1659E}" type="pres">
      <dgm:prSet presAssocID="{8B081CD7-EB45-4390-9D65-BFC00A8C7038}" presName="wedge2" presStyleLbl="node1" presStyleIdx="1" presStyleCnt="5" custScaleX="116598"/>
      <dgm:spPr/>
      <dgm:t>
        <a:bodyPr/>
        <a:lstStyle/>
        <a:p>
          <a:endParaRPr lang="ru-RU"/>
        </a:p>
      </dgm:t>
    </dgm:pt>
    <dgm:pt modelId="{7379D992-6B1F-4917-A222-B0D882BD94C2}" type="pres">
      <dgm:prSet presAssocID="{8B081CD7-EB45-4390-9D65-BFC00A8C7038}" presName="dummy2a" presStyleCnt="0"/>
      <dgm:spPr/>
    </dgm:pt>
    <dgm:pt modelId="{F9CD781F-179E-4ABE-AF0A-6654428F5A8A}" type="pres">
      <dgm:prSet presAssocID="{8B081CD7-EB45-4390-9D65-BFC00A8C7038}" presName="dummy2b" presStyleCnt="0"/>
      <dgm:spPr/>
    </dgm:pt>
    <dgm:pt modelId="{2C808280-A526-4CC3-8090-79BFFEB4292E}" type="pres">
      <dgm:prSet presAssocID="{8B081CD7-EB45-4390-9D65-BFC00A8C703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8D2D3-5C79-4E3A-8C5F-D68F0A7A7DE9}" type="pres">
      <dgm:prSet presAssocID="{8B081CD7-EB45-4390-9D65-BFC00A8C7038}" presName="wedge3" presStyleLbl="node1" presStyleIdx="2" presStyleCnt="5" custScaleX="119770" custScaleY="102382"/>
      <dgm:spPr/>
      <dgm:t>
        <a:bodyPr/>
        <a:lstStyle/>
        <a:p>
          <a:endParaRPr lang="ru-RU"/>
        </a:p>
      </dgm:t>
    </dgm:pt>
    <dgm:pt modelId="{3C17CA5C-4612-473A-AED8-B728AFC5AB46}" type="pres">
      <dgm:prSet presAssocID="{8B081CD7-EB45-4390-9D65-BFC00A8C7038}" presName="dummy3a" presStyleCnt="0"/>
      <dgm:spPr/>
    </dgm:pt>
    <dgm:pt modelId="{33B448BC-603D-448E-AF18-ED4FE9CB2B08}" type="pres">
      <dgm:prSet presAssocID="{8B081CD7-EB45-4390-9D65-BFC00A8C7038}" presName="dummy3b" presStyleCnt="0"/>
      <dgm:spPr/>
    </dgm:pt>
    <dgm:pt modelId="{0A74392D-10BD-46E5-B2DB-FE5A9344B05B}" type="pres">
      <dgm:prSet presAssocID="{8B081CD7-EB45-4390-9D65-BFC00A8C703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3D74B-709E-4102-A4F3-8531122497C1}" type="pres">
      <dgm:prSet presAssocID="{8B081CD7-EB45-4390-9D65-BFC00A8C7038}" presName="wedge4" presStyleLbl="node1" presStyleIdx="3" presStyleCnt="5" custScaleX="119558"/>
      <dgm:spPr/>
      <dgm:t>
        <a:bodyPr/>
        <a:lstStyle/>
        <a:p>
          <a:endParaRPr lang="ru-RU"/>
        </a:p>
      </dgm:t>
    </dgm:pt>
    <dgm:pt modelId="{62536899-E04C-4571-A0A8-A5BACD727E63}" type="pres">
      <dgm:prSet presAssocID="{8B081CD7-EB45-4390-9D65-BFC00A8C7038}" presName="dummy4a" presStyleCnt="0"/>
      <dgm:spPr/>
    </dgm:pt>
    <dgm:pt modelId="{5A6F92F8-F2FB-4863-9B9E-CAF4FC612783}" type="pres">
      <dgm:prSet presAssocID="{8B081CD7-EB45-4390-9D65-BFC00A8C7038}" presName="dummy4b" presStyleCnt="0"/>
      <dgm:spPr/>
    </dgm:pt>
    <dgm:pt modelId="{262E42C8-4368-404B-BE92-CBCF8CF72190}" type="pres">
      <dgm:prSet presAssocID="{8B081CD7-EB45-4390-9D65-BFC00A8C703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994F6-6A63-43C0-B483-F4AEEC0CCA9B}" type="pres">
      <dgm:prSet presAssocID="{8B081CD7-EB45-4390-9D65-BFC00A8C7038}" presName="wedge5" presStyleLbl="node1" presStyleIdx="4" presStyleCnt="5" custScaleX="110553" custScaleY="94416" custLinFactNeighborX="-974" custLinFactNeighborY="-2684"/>
      <dgm:spPr/>
      <dgm:t>
        <a:bodyPr/>
        <a:lstStyle/>
        <a:p>
          <a:endParaRPr lang="ru-RU"/>
        </a:p>
      </dgm:t>
    </dgm:pt>
    <dgm:pt modelId="{0936679E-D0F0-455B-A07D-4B2FDC63215C}" type="pres">
      <dgm:prSet presAssocID="{8B081CD7-EB45-4390-9D65-BFC00A8C7038}" presName="dummy5a" presStyleCnt="0"/>
      <dgm:spPr/>
    </dgm:pt>
    <dgm:pt modelId="{2DF1D0C4-9AB8-461E-B523-84390DBEF389}" type="pres">
      <dgm:prSet presAssocID="{8B081CD7-EB45-4390-9D65-BFC00A8C7038}" presName="dummy5b" presStyleCnt="0"/>
      <dgm:spPr/>
    </dgm:pt>
    <dgm:pt modelId="{7B39A568-B89F-4FD1-BF34-B650EED846B3}" type="pres">
      <dgm:prSet presAssocID="{8B081CD7-EB45-4390-9D65-BFC00A8C703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F91AA-B1FF-4508-A97B-C54B4E63322E}" type="pres">
      <dgm:prSet presAssocID="{4C08065F-5FF4-47F3-BDC1-ACF1DB2CBA45}" presName="arrowWedge1" presStyleLbl="fgSibTrans2D1" presStyleIdx="0" presStyleCnt="5" custLinFactNeighborX="7514" custLinFactNeighborY="-4031"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52A29591-AE91-42F1-A04D-E08403BAECF8}" type="pres">
      <dgm:prSet presAssocID="{CA444E4F-917C-4568-AA9A-BD7CC200868E}" presName="arrowWedge2" presStyleLbl="fgSibTrans2D1" presStyleIdx="1" presStyleCnt="5" custScaleX="117206" custScaleY="103140"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7950D0BB-730C-4932-BD99-918251DA6B62}" type="pres">
      <dgm:prSet presAssocID="{537653E7-942B-4014-8E6E-FD0F823F5AA6}" presName="arrowWedge3" presStyleLbl="fgSibTrans2D1" presStyleIdx="2" presStyleCnt="5" custLinFactNeighborX="320" custLinFactNeighborY="9526"/>
      <dgm:spPr>
        <a:solidFill>
          <a:schemeClr val="bg1"/>
        </a:solidFill>
      </dgm:spPr>
    </dgm:pt>
    <dgm:pt modelId="{4D2EF618-D659-438B-9C2A-ECFAAB3B4DA9}" type="pres">
      <dgm:prSet presAssocID="{016DE90C-6235-4ADF-A483-D539ABFD72B6}" presName="arrowWedge4" presStyleLbl="fgSibTrans2D1" presStyleIdx="3" presStyleCnt="5" custLinFactNeighborX="-15303" custLinFactNeighborY="211"/>
      <dgm:spPr>
        <a:solidFill>
          <a:schemeClr val="bg1"/>
        </a:solidFill>
      </dgm:spPr>
    </dgm:pt>
    <dgm:pt modelId="{9211838C-59EC-4BFB-89CF-14CE0FDEA300}" type="pres">
      <dgm:prSet presAssocID="{6CE1F643-BC98-4AAF-BBD1-C738B7E521E5}" presName="arrowWedge5" presStyleLbl="fgSibTrans2D1" presStyleIdx="4" presStyleCnt="5" custScaleX="109920" custScaleY="96190" custLinFactNeighborX="-2542" custLinFactNeighborY="-3162"/>
      <dgm:spPr>
        <a:solidFill>
          <a:srgbClr val="B2B2B2"/>
        </a:solidFill>
      </dgm:spPr>
      <dgm:t>
        <a:bodyPr/>
        <a:lstStyle/>
        <a:p>
          <a:endParaRPr lang="ru-RU"/>
        </a:p>
      </dgm:t>
    </dgm:pt>
  </dgm:ptLst>
  <dgm:cxnLst>
    <dgm:cxn modelId="{8BEB6988-402D-48B8-834A-C2F957A03441}" srcId="{8B081CD7-EB45-4390-9D65-BFC00A8C7038}" destId="{B712FDFD-5AB2-4DBC-9B74-211E49D0D44C}" srcOrd="0" destOrd="0" parTransId="{6C0039B4-12ED-4077-80E3-DA850F505F68}" sibTransId="{4C08065F-5FF4-47F3-BDC1-ACF1DB2CBA45}"/>
    <dgm:cxn modelId="{46080F73-5ED1-4220-B5A7-1AFD4A144C2F}" type="presOf" srcId="{8B081CD7-EB45-4390-9D65-BFC00A8C7038}" destId="{79BC8B26-0054-4AA7-A0C7-2C2769A6F477}" srcOrd="0" destOrd="0" presId="urn:microsoft.com/office/officeart/2005/8/layout/cycle8"/>
    <dgm:cxn modelId="{C6A418A9-880F-498A-BF9F-38311AF880D3}" type="presOf" srcId="{92F1DA36-15C7-4024-BD2D-2B3928FB67FD}" destId="{2C808280-A526-4CC3-8090-79BFFEB4292E}" srcOrd="1" destOrd="0" presId="urn:microsoft.com/office/officeart/2005/8/layout/cycle8"/>
    <dgm:cxn modelId="{2BF5E474-9DF1-4FBB-9A2F-9F60E6EDC638}" type="presOf" srcId="{B712FDFD-5AB2-4DBC-9B74-211E49D0D44C}" destId="{CF730259-180F-44D8-8D43-E2B49A0A1909}" srcOrd="0" destOrd="0" presId="urn:microsoft.com/office/officeart/2005/8/layout/cycle8"/>
    <dgm:cxn modelId="{679AC4D3-97E3-4E10-A4A7-2F6E63C420EF}" type="presOf" srcId="{CA7E0C2E-0A2C-4457-BD26-9E719712A128}" destId="{0A74392D-10BD-46E5-B2DB-FE5A9344B05B}" srcOrd="1" destOrd="0" presId="urn:microsoft.com/office/officeart/2005/8/layout/cycle8"/>
    <dgm:cxn modelId="{C80F6232-54AE-4D9B-AC59-800587A8D133}" srcId="{8B081CD7-EB45-4390-9D65-BFC00A8C7038}" destId="{CCC214AB-9891-46C9-9BEA-E8E66B8318A0}" srcOrd="3" destOrd="0" parTransId="{E2065A18-8EF3-4AEA-96D7-6503471F2F34}" sibTransId="{016DE90C-6235-4ADF-A483-D539ABFD72B6}"/>
    <dgm:cxn modelId="{83A625F4-14C4-48AA-958A-E507D0C6B7A0}" type="presOf" srcId="{E0316833-F423-4267-B2D6-0698D3AE920F}" destId="{7B39A568-B89F-4FD1-BF34-B650EED846B3}" srcOrd="1" destOrd="0" presId="urn:microsoft.com/office/officeart/2005/8/layout/cycle8"/>
    <dgm:cxn modelId="{F3EE8A83-94ED-440C-BFCA-6C35292A53FB}" type="presOf" srcId="{B712FDFD-5AB2-4DBC-9B74-211E49D0D44C}" destId="{9EE6C41A-79CC-4851-88ED-23E6C9BBE22E}" srcOrd="1" destOrd="0" presId="urn:microsoft.com/office/officeart/2005/8/layout/cycle8"/>
    <dgm:cxn modelId="{3A200C7B-D168-4E4E-8AAC-AFA2330181DF}" type="presOf" srcId="{92F1DA36-15C7-4024-BD2D-2B3928FB67FD}" destId="{C02E0DBA-4773-4B31-9D45-1DE60ED1659E}" srcOrd="0" destOrd="0" presId="urn:microsoft.com/office/officeart/2005/8/layout/cycle8"/>
    <dgm:cxn modelId="{76F14A13-191C-458E-89F8-9CD20E5763F6}" srcId="{8B081CD7-EB45-4390-9D65-BFC00A8C7038}" destId="{E0316833-F423-4267-B2D6-0698D3AE920F}" srcOrd="4" destOrd="0" parTransId="{AF3BFD82-1B1D-49CE-B683-7327B25F4E69}" sibTransId="{6CE1F643-BC98-4AAF-BBD1-C738B7E521E5}"/>
    <dgm:cxn modelId="{09423765-AA27-4916-8B66-7826CA9E573A}" srcId="{8B081CD7-EB45-4390-9D65-BFC00A8C7038}" destId="{92F1DA36-15C7-4024-BD2D-2B3928FB67FD}" srcOrd="1" destOrd="0" parTransId="{E30EACD9-5572-4C80-8C92-FE254ED2D0A1}" sibTransId="{CA444E4F-917C-4568-AA9A-BD7CC200868E}"/>
    <dgm:cxn modelId="{EB5D6100-1BF9-4DA1-8C47-CDCA3B9524AC}" srcId="{8B081CD7-EB45-4390-9D65-BFC00A8C7038}" destId="{CA7E0C2E-0A2C-4457-BD26-9E719712A128}" srcOrd="2" destOrd="0" parTransId="{95138CB7-384B-4BF9-8DFF-402A20DB3AC8}" sibTransId="{537653E7-942B-4014-8E6E-FD0F823F5AA6}"/>
    <dgm:cxn modelId="{82D5DF8E-50BC-4512-9650-FD3445CD9404}" type="presOf" srcId="{CCC214AB-9891-46C9-9BEA-E8E66B8318A0}" destId="{F413D74B-709E-4102-A4F3-8531122497C1}" srcOrd="0" destOrd="0" presId="urn:microsoft.com/office/officeart/2005/8/layout/cycle8"/>
    <dgm:cxn modelId="{54AAC88A-89DC-4729-94C8-1734A1B4B0A6}" type="presOf" srcId="{CCC214AB-9891-46C9-9BEA-E8E66B8318A0}" destId="{262E42C8-4368-404B-BE92-CBCF8CF72190}" srcOrd="1" destOrd="0" presId="urn:microsoft.com/office/officeart/2005/8/layout/cycle8"/>
    <dgm:cxn modelId="{78BB8FB1-C1CE-41CF-A9CB-72EBC09978EE}" type="presOf" srcId="{CA7E0C2E-0A2C-4457-BD26-9E719712A128}" destId="{52A8D2D3-5C79-4E3A-8C5F-D68F0A7A7DE9}" srcOrd="0" destOrd="0" presId="urn:microsoft.com/office/officeart/2005/8/layout/cycle8"/>
    <dgm:cxn modelId="{4C2ABDEC-31D1-44A7-8F6C-7AA843CBB301}" type="presOf" srcId="{E0316833-F423-4267-B2D6-0698D3AE920F}" destId="{FF7994F6-6A63-43C0-B483-F4AEEC0CCA9B}" srcOrd="0" destOrd="0" presId="urn:microsoft.com/office/officeart/2005/8/layout/cycle8"/>
    <dgm:cxn modelId="{653D6A90-9339-4CFF-B2BD-F59C6A357644}" type="presParOf" srcId="{79BC8B26-0054-4AA7-A0C7-2C2769A6F477}" destId="{CF730259-180F-44D8-8D43-E2B49A0A1909}" srcOrd="0" destOrd="0" presId="urn:microsoft.com/office/officeart/2005/8/layout/cycle8"/>
    <dgm:cxn modelId="{6B2A7611-F255-4E26-A0EA-44098592BBF2}" type="presParOf" srcId="{79BC8B26-0054-4AA7-A0C7-2C2769A6F477}" destId="{44CDEBD5-37D3-4E79-8FE5-B037269C5265}" srcOrd="1" destOrd="0" presId="urn:microsoft.com/office/officeart/2005/8/layout/cycle8"/>
    <dgm:cxn modelId="{6767276E-E301-4F91-A701-055474A31DAA}" type="presParOf" srcId="{79BC8B26-0054-4AA7-A0C7-2C2769A6F477}" destId="{7EE508B7-F7AD-47D8-8BE8-90BA96769896}" srcOrd="2" destOrd="0" presId="urn:microsoft.com/office/officeart/2005/8/layout/cycle8"/>
    <dgm:cxn modelId="{073C06B8-5357-4E1E-9F8A-2E81A9FEFB86}" type="presParOf" srcId="{79BC8B26-0054-4AA7-A0C7-2C2769A6F477}" destId="{9EE6C41A-79CC-4851-88ED-23E6C9BBE22E}" srcOrd="3" destOrd="0" presId="urn:microsoft.com/office/officeart/2005/8/layout/cycle8"/>
    <dgm:cxn modelId="{20E212F0-94F6-4976-821E-0676500AE3E8}" type="presParOf" srcId="{79BC8B26-0054-4AA7-A0C7-2C2769A6F477}" destId="{C02E0DBA-4773-4B31-9D45-1DE60ED1659E}" srcOrd="4" destOrd="0" presId="urn:microsoft.com/office/officeart/2005/8/layout/cycle8"/>
    <dgm:cxn modelId="{81C435D3-EC51-46F6-B8A3-96950C10899A}" type="presParOf" srcId="{79BC8B26-0054-4AA7-A0C7-2C2769A6F477}" destId="{7379D992-6B1F-4917-A222-B0D882BD94C2}" srcOrd="5" destOrd="0" presId="urn:microsoft.com/office/officeart/2005/8/layout/cycle8"/>
    <dgm:cxn modelId="{CB00FD57-DE9D-4D46-B300-148B2F4F28AD}" type="presParOf" srcId="{79BC8B26-0054-4AA7-A0C7-2C2769A6F477}" destId="{F9CD781F-179E-4ABE-AF0A-6654428F5A8A}" srcOrd="6" destOrd="0" presId="urn:microsoft.com/office/officeart/2005/8/layout/cycle8"/>
    <dgm:cxn modelId="{105D892F-6F47-4872-BAF4-1B1C8A96C06D}" type="presParOf" srcId="{79BC8B26-0054-4AA7-A0C7-2C2769A6F477}" destId="{2C808280-A526-4CC3-8090-79BFFEB4292E}" srcOrd="7" destOrd="0" presId="urn:microsoft.com/office/officeart/2005/8/layout/cycle8"/>
    <dgm:cxn modelId="{B0787157-6C35-4622-86ED-43589A78EFBF}" type="presParOf" srcId="{79BC8B26-0054-4AA7-A0C7-2C2769A6F477}" destId="{52A8D2D3-5C79-4E3A-8C5F-D68F0A7A7DE9}" srcOrd="8" destOrd="0" presId="urn:microsoft.com/office/officeart/2005/8/layout/cycle8"/>
    <dgm:cxn modelId="{D933BCC6-5095-4ECB-9F91-91399F646BD4}" type="presParOf" srcId="{79BC8B26-0054-4AA7-A0C7-2C2769A6F477}" destId="{3C17CA5C-4612-473A-AED8-B728AFC5AB46}" srcOrd="9" destOrd="0" presId="urn:microsoft.com/office/officeart/2005/8/layout/cycle8"/>
    <dgm:cxn modelId="{4A1548D1-5B4D-4EA1-996F-191FE655844B}" type="presParOf" srcId="{79BC8B26-0054-4AA7-A0C7-2C2769A6F477}" destId="{33B448BC-603D-448E-AF18-ED4FE9CB2B08}" srcOrd="10" destOrd="0" presId="urn:microsoft.com/office/officeart/2005/8/layout/cycle8"/>
    <dgm:cxn modelId="{DD35C643-D9B9-4214-951E-8814887FA7F6}" type="presParOf" srcId="{79BC8B26-0054-4AA7-A0C7-2C2769A6F477}" destId="{0A74392D-10BD-46E5-B2DB-FE5A9344B05B}" srcOrd="11" destOrd="0" presId="urn:microsoft.com/office/officeart/2005/8/layout/cycle8"/>
    <dgm:cxn modelId="{8B48A15D-CB63-4228-B5A6-3D2E9E9A7AC1}" type="presParOf" srcId="{79BC8B26-0054-4AA7-A0C7-2C2769A6F477}" destId="{F413D74B-709E-4102-A4F3-8531122497C1}" srcOrd="12" destOrd="0" presId="urn:microsoft.com/office/officeart/2005/8/layout/cycle8"/>
    <dgm:cxn modelId="{13D9AAFF-57DA-4A54-B2B5-50F06FF19399}" type="presParOf" srcId="{79BC8B26-0054-4AA7-A0C7-2C2769A6F477}" destId="{62536899-E04C-4571-A0A8-A5BACD727E63}" srcOrd="13" destOrd="0" presId="urn:microsoft.com/office/officeart/2005/8/layout/cycle8"/>
    <dgm:cxn modelId="{17A3B4EE-291B-4DFD-9C65-07C389ECE894}" type="presParOf" srcId="{79BC8B26-0054-4AA7-A0C7-2C2769A6F477}" destId="{5A6F92F8-F2FB-4863-9B9E-CAF4FC612783}" srcOrd="14" destOrd="0" presId="urn:microsoft.com/office/officeart/2005/8/layout/cycle8"/>
    <dgm:cxn modelId="{F261660C-6753-452C-8E2D-FCF249B05B74}" type="presParOf" srcId="{79BC8B26-0054-4AA7-A0C7-2C2769A6F477}" destId="{262E42C8-4368-404B-BE92-CBCF8CF72190}" srcOrd="15" destOrd="0" presId="urn:microsoft.com/office/officeart/2005/8/layout/cycle8"/>
    <dgm:cxn modelId="{DE59255C-F73A-4770-9D7D-D7B6B1644222}" type="presParOf" srcId="{79BC8B26-0054-4AA7-A0C7-2C2769A6F477}" destId="{FF7994F6-6A63-43C0-B483-F4AEEC0CCA9B}" srcOrd="16" destOrd="0" presId="urn:microsoft.com/office/officeart/2005/8/layout/cycle8"/>
    <dgm:cxn modelId="{6C0A872F-3F34-4AA4-9095-CE632DFF69F5}" type="presParOf" srcId="{79BC8B26-0054-4AA7-A0C7-2C2769A6F477}" destId="{0936679E-D0F0-455B-A07D-4B2FDC63215C}" srcOrd="17" destOrd="0" presId="urn:microsoft.com/office/officeart/2005/8/layout/cycle8"/>
    <dgm:cxn modelId="{AAFB5362-0CBB-418C-977B-40A86C647270}" type="presParOf" srcId="{79BC8B26-0054-4AA7-A0C7-2C2769A6F477}" destId="{2DF1D0C4-9AB8-461E-B523-84390DBEF389}" srcOrd="18" destOrd="0" presId="urn:microsoft.com/office/officeart/2005/8/layout/cycle8"/>
    <dgm:cxn modelId="{EE770683-FBD6-4A7B-A558-964939EAA578}" type="presParOf" srcId="{79BC8B26-0054-4AA7-A0C7-2C2769A6F477}" destId="{7B39A568-B89F-4FD1-BF34-B650EED846B3}" srcOrd="19" destOrd="0" presId="urn:microsoft.com/office/officeart/2005/8/layout/cycle8"/>
    <dgm:cxn modelId="{18FD057B-3F7D-433F-8478-8CD6CBA2F7A6}" type="presParOf" srcId="{79BC8B26-0054-4AA7-A0C7-2C2769A6F477}" destId="{66EF91AA-B1FF-4508-A97B-C54B4E63322E}" srcOrd="20" destOrd="0" presId="urn:microsoft.com/office/officeart/2005/8/layout/cycle8"/>
    <dgm:cxn modelId="{E2B168B9-4D8C-46BB-A5AB-6B64048BA0C6}" type="presParOf" srcId="{79BC8B26-0054-4AA7-A0C7-2C2769A6F477}" destId="{52A29591-AE91-42F1-A04D-E08403BAECF8}" srcOrd="21" destOrd="0" presId="urn:microsoft.com/office/officeart/2005/8/layout/cycle8"/>
    <dgm:cxn modelId="{C88C2EBC-F6C0-465A-A0BC-B9C03E7AD4CD}" type="presParOf" srcId="{79BC8B26-0054-4AA7-A0C7-2C2769A6F477}" destId="{7950D0BB-730C-4932-BD99-918251DA6B62}" srcOrd="22" destOrd="0" presId="urn:microsoft.com/office/officeart/2005/8/layout/cycle8"/>
    <dgm:cxn modelId="{CA27BADC-5749-4351-9252-A1764F468F03}" type="presParOf" srcId="{79BC8B26-0054-4AA7-A0C7-2C2769A6F477}" destId="{4D2EF618-D659-438B-9C2A-ECFAAB3B4DA9}" srcOrd="23" destOrd="0" presId="urn:microsoft.com/office/officeart/2005/8/layout/cycle8"/>
    <dgm:cxn modelId="{C92E488E-A90B-4C87-83D9-ABE1A45EDA62}" type="presParOf" srcId="{79BC8B26-0054-4AA7-A0C7-2C2769A6F477}" destId="{9211838C-59EC-4BFB-89CF-14CE0FDEA3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7C6A-E06F-4F79-B57C-1FA2B1E300AE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8A6B-EF53-4B59-8EEC-BA5ED76D1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89080-6966-4F2E-9450-9EF9D74D8F2F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AC0D-758D-4EE4-9D8A-A9ABC0BA7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4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725987"/>
            <a:ext cx="5486400" cy="4475162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46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4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4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1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72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573" kern="9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808" y="63965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0">
                <a:solidFill>
                  <a:srgbClr val="6B6D72"/>
                </a:solidFill>
                <a:latin typeface="Baskerville Old Face" charset="0"/>
                <a:ea typeface="Baskerville Old Face" charset="0"/>
                <a:cs typeface="Baskerville Old Face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1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91BE58-7405-48DC-B7BC-807238F0F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0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9FEC-E39A-4055-A152-4BC497D427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D628-3357-4905-BED3-D90B64D7104D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3C53-6DFF-47FD-B495-5DA489111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1" r:id="rId4"/>
    <p:sldLayoutId id="2147483672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hyperlink" Target="http://skiv.instrao.ru/bank-zadaniy/kreativnoe-myshlenie/%D0%9A%D0%9C_9_2020_%20%D0%B7%D0%B0%D0%B4%D0%B0%D0%BD%D0%B8%D1%8F.pdf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&#1087;&#1088;&#1080;&#1084;&#1077;&#1088;&#1099;-&#1079;&#1072;&#1076;&#1072;&#1095;-pisa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" Type="http://schemas.openxmlformats.org/officeDocument/2006/relationships/image" Target="../media/image31.png"/><Relationship Id="rId21" Type="http://schemas.openxmlformats.org/officeDocument/2006/relationships/image" Target="../media/image42.png"/><Relationship Id="rId7" Type="http://schemas.openxmlformats.org/officeDocument/2006/relationships/hyperlink" Target="https://media.prosv.ru/" TargetMode="External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jpeg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bank-zadaniy/" TargetMode="External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hyperlink" Target="https://fg.resh.edu.ru/" TargetMode="External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20.png"/><Relationship Id="rId19" Type="http://schemas.openxmlformats.org/officeDocument/2006/relationships/image" Target="../media/image40.png"/><Relationship Id="rId4" Type="http://schemas.openxmlformats.org/officeDocument/2006/relationships/hyperlink" Target="https://www.sipkro.ru/projects/funktsionalnaya-gramotnost/" TargetMode="External"/><Relationship Id="rId9" Type="http://schemas.openxmlformats.org/officeDocument/2006/relationships/hyperlink" Target="https://www.yaklass.ru/" TargetMode="External"/><Relationship Id="rId14" Type="http://schemas.openxmlformats.org/officeDocument/2006/relationships/image" Target="../media/image35.jpeg"/><Relationship Id="rId2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988" y="186431"/>
            <a:ext cx="585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Северо-Восточное управление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 ДПО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Похвистневский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РЦ»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90" y="1858540"/>
            <a:ext cx="11034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Окружное родительское собрание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«Функциональная грамотность.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А зачем?»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260" y="6215138"/>
            <a:ext cx="100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12.10.2021 г.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00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55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08" y="4826977"/>
            <a:ext cx="1478206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98571" y="777924"/>
            <a:ext cx="7128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Креативное </a:t>
            </a:r>
            <a:r>
              <a:rPr lang="ru-RU" sz="2800" b="1" dirty="0" smtClean="0">
                <a:solidFill>
                  <a:srgbClr val="002060"/>
                </a:solidFill>
              </a:rPr>
              <a:t>мышление </a:t>
            </a:r>
            <a:r>
              <a:rPr lang="ru-RU" sz="2800" dirty="0" smtClean="0">
                <a:solidFill>
                  <a:srgbClr val="002060"/>
                </a:solidFill>
              </a:rPr>
              <a:t>– способность представить и разработать принципиально новые подходы к решению проблем или выражать идеи, применяя и видоизменяя знания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294" y="196518"/>
            <a:ext cx="858337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НОВОЕ В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PISA-2022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ru-RU" sz="2400" b="1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КРЕАТИВНОЕ МЫШЛЕНИЕ </a:t>
            </a:r>
            <a:endParaRPr lang="ru-RU" sz="2400" b="1" i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29" y="4902548"/>
            <a:ext cx="5365139" cy="195545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2" y="5112727"/>
            <a:ext cx="16668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275" y="5499589"/>
            <a:ext cx="1960509" cy="254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716" y="6255884"/>
            <a:ext cx="1571625" cy="2952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7045" y="3483048"/>
            <a:ext cx="1009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Любознательность </a:t>
            </a:r>
            <a:r>
              <a:rPr lang="ru-RU" dirty="0" smtClean="0">
                <a:solidFill>
                  <a:srgbClr val="002060"/>
                </a:solidFill>
              </a:rPr>
              <a:t>(активный </a:t>
            </a:r>
            <a:r>
              <a:rPr lang="ru-RU" dirty="0">
                <a:solidFill>
                  <a:srgbClr val="002060"/>
                </a:solidFill>
              </a:rPr>
              <a:t>интерес к </a:t>
            </a:r>
            <a:r>
              <a:rPr lang="ru-RU" dirty="0" smtClean="0">
                <a:solidFill>
                  <a:srgbClr val="002060"/>
                </a:solidFill>
              </a:rPr>
              <a:t>заданию) – желание узнать побольше об окружающем мире, самостоятельный поиск ответов;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Создание идей </a:t>
            </a:r>
            <a:r>
              <a:rPr lang="ru-RU" dirty="0" smtClean="0">
                <a:solidFill>
                  <a:srgbClr val="002060"/>
                </a:solidFill>
              </a:rPr>
              <a:t>(воображение) – продуцирование собственных идей;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Развитие предложенных идей – оценка идей и умение быстро перестраивать свою деятельность в изменившихся условиях.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045" y="3113716"/>
            <a:ext cx="4893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Компоненты креативности (модель </a:t>
            </a:r>
            <a:r>
              <a:rPr lang="ru-RU" b="1" dirty="0" err="1" smtClean="0">
                <a:solidFill>
                  <a:srgbClr val="002060"/>
                </a:solidFill>
              </a:rPr>
              <a:t>Б.Лукаса</a:t>
            </a:r>
            <a:r>
              <a:rPr lang="ru-RU" b="1" dirty="0" smtClean="0">
                <a:solidFill>
                  <a:srgbClr val="002060"/>
                </a:solidFill>
              </a:rPr>
              <a:t>):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79" y="805113"/>
            <a:ext cx="1642515" cy="17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2" y="5112727"/>
            <a:ext cx="16668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8857" y="1438402"/>
            <a:ext cx="581920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Девятиклассники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подобрали иллюстрации для объяснения значения выражения «газетная утка». Рассмотрите их.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Какая иллюстрация, на Ваш взгляд, является наиболее креативной и наименее креативной?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Поясните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Ваш выбор. Помните, что креативная иллюстрация должна помочь объяснить пятиклассникам значение выражения, а также имеет интересный сюжет, привлекает внимание, оригинально оформлена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676" y="5878236"/>
            <a:ext cx="3876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Банк </a:t>
            </a:r>
            <a:r>
              <a:rPr lang="ru-RU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заданий ИСРО РАО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4092" y="234941"/>
            <a:ext cx="95016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на креативное мышление</a:t>
            </a:r>
            <a:endParaRPr lang="ru-RU" sz="2400" b="1" spc="-40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8270" flipH="1">
            <a:off x="4294604" y="5765571"/>
            <a:ext cx="410020" cy="4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661615"/>
              </p:ext>
            </p:extLst>
          </p:nvPr>
        </p:nvGraphicFramePr>
        <p:xfrm>
          <a:off x="6930376" y="842027"/>
          <a:ext cx="4984815" cy="601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2" name="Документ" r:id="rId8" imgW="6310795" imgH="7615876" progId="Word.Document.12">
                  <p:embed/>
                </p:oleObj>
              </mc:Choice>
              <mc:Fallback>
                <p:oleObj name="Документ" r:id="rId8" imgW="6310795" imgH="761587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376" y="842027"/>
                        <a:ext cx="4984815" cy="6015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5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402" y="229859"/>
            <a:ext cx="9971173" cy="81453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РФ В СРАВНЕНИИ СО СТРАНАМИ-ЛИДЕРАМИ</a:t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22597662"/>
              </p:ext>
            </p:extLst>
          </p:nvPr>
        </p:nvGraphicFramePr>
        <p:xfrm>
          <a:off x="-401937" y="1044394"/>
          <a:ext cx="9872508" cy="235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01158" y="4054461"/>
            <a:ext cx="9144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Показатель качества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образования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стран-лидеров (в целом по исследованию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PISA)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доля хорошо подготовленных учащихся к продолжению образования (</a:t>
            </a:r>
            <a:r>
              <a:rPr lang="ru-RU" sz="2800" dirty="0">
                <a:solidFill>
                  <a:srgbClr val="0066FF"/>
                </a:solidFill>
              </a:rPr>
              <a:t>3,4 уровень</a:t>
            </a:r>
            <a:r>
              <a:rPr lang="ru-RU" sz="2800" dirty="0">
                <a:solidFill>
                  <a:srgbClr val="002060"/>
                </a:solidFill>
              </a:rPr>
              <a:t>) -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40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%;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выпускников основной школы, демонстрирующих самые высокие результаты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уровень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менее 11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0252" y="3725509"/>
            <a:ext cx="7148250" cy="487171"/>
          </a:xfrm>
          <a:prstGeom prst="rect">
            <a:avLst/>
          </a:prstGeom>
        </p:spPr>
        <p:txBody>
          <a:bodyPr vert="horz" lIns="104257" tIns="52128" rIns="104257" bIns="52128" rtlCol="0" anchor="ctr">
            <a:noAutofit/>
          </a:bodyPr>
          <a:lstStyle>
            <a:lvl1pPr algn="ctr" defTabSz="997947" rtl="0" eaLnBrk="1" latinLnBrk="0" hangingPunct="1">
              <a:spcBef>
                <a:spcPct val="0"/>
              </a:spcBef>
              <a:buNone/>
              <a:defRPr sz="3829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9794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-4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Цель в работе каждого ОУ:</a:t>
            </a:r>
            <a:endParaRPr kumimoji="0" lang="ru-RU" sz="2800" b="1" i="0" u="sng" strike="noStrike" kern="1200" cap="none" spc="-4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8" y="4212680"/>
            <a:ext cx="2047875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14" y="2176173"/>
            <a:ext cx="1502229" cy="30512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7204"/>
              </p:ext>
            </p:extLst>
          </p:nvPr>
        </p:nvGraphicFramePr>
        <p:xfrm>
          <a:off x="9396369" y="1304697"/>
          <a:ext cx="2440206" cy="1659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6635">
                  <a:extLst>
                    <a:ext uri="{9D8B030D-6E8A-4147-A177-3AD203B41FA5}">
                      <a16:colId xmlns="" xmlns:a16="http://schemas.microsoft.com/office/drawing/2014/main" val="2664703217"/>
                    </a:ext>
                  </a:extLst>
                </a:gridCol>
                <a:gridCol w="1563571">
                  <a:extLst>
                    <a:ext uri="{9D8B030D-6E8A-4147-A177-3AD203B41FA5}">
                      <a16:colId xmlns="" xmlns:a16="http://schemas.microsoft.com/office/drawing/2014/main" val="2716814540"/>
                    </a:ext>
                  </a:extLst>
                </a:gridCol>
              </a:tblGrid>
              <a:tr h="4149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МГ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год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341686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 smtClean="0"/>
                        <a:t>Топ-10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541 балл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7411852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488 </a:t>
                      </a:r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4537896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 smtClean="0"/>
                        <a:t>Топ-10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367 баллов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782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8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207043" y="266596"/>
            <a:ext cx="9786938" cy="53395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altLang="ru-RU" sz="2400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565" y="966848"/>
            <a:ext cx="968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Обязательные предметы в учебном плане </a:t>
            </a:r>
            <a:endParaRPr lang="ru-RU" sz="4000" b="1" dirty="0"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33-podelki.ru/wp-content/uploads/2018/08/tsifry-trafarety-dlya-vyrezaniya-iz-bumagi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56" y="921231"/>
            <a:ext cx="468809" cy="7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73826"/>
              </p:ext>
            </p:extLst>
          </p:nvPr>
        </p:nvGraphicFramePr>
        <p:xfrm>
          <a:off x="614188" y="2616312"/>
          <a:ext cx="11379793" cy="4129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6464">
                  <a:extLst>
                    <a:ext uri="{9D8B030D-6E8A-4147-A177-3AD203B41FA5}">
                      <a16:colId xmlns="" xmlns:a16="http://schemas.microsoft.com/office/drawing/2014/main" val="2416099858"/>
                    </a:ext>
                  </a:extLst>
                </a:gridCol>
                <a:gridCol w="1621649">
                  <a:extLst>
                    <a:ext uri="{9D8B030D-6E8A-4147-A177-3AD203B41FA5}">
                      <a16:colId xmlns="" xmlns:a16="http://schemas.microsoft.com/office/drawing/2014/main" val="441404607"/>
                    </a:ext>
                  </a:extLst>
                </a:gridCol>
                <a:gridCol w="7911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2598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1 – 5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Решение</a:t>
                      </a:r>
                      <a:r>
                        <a:rPr lang="ru-RU" sz="1500" i="0" baseline="0" dirty="0" smtClean="0">
                          <a:solidFill>
                            <a:srgbClr val="002060"/>
                          </a:solidFill>
                        </a:rPr>
                        <a:t> задачи в </a:t>
                      </a:r>
                      <a:r>
                        <a:rPr lang="ru-RU" sz="1500" b="1" i="0" baseline="0" dirty="0" smtClean="0">
                          <a:solidFill>
                            <a:srgbClr val="002060"/>
                          </a:solidFill>
                        </a:rPr>
                        <a:t>практико-ориентированном контексте</a:t>
                      </a:r>
                      <a:endParaRPr lang="ru-RU" sz="1500" b="1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7793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5,</a:t>
                      </a:r>
                      <a:r>
                        <a:rPr lang="ru-RU" sz="1500" i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8,</a:t>
                      </a:r>
                      <a:r>
                        <a:rPr lang="ru-RU" sz="1500" i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16 </a:t>
                      </a:r>
                    </a:p>
                    <a:p>
                      <a:pPr algn="just"/>
                      <a:endParaRPr lang="ru-RU" sz="1500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Задание 5 </a:t>
                      </a:r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Осуществить выбор двух ответов из предложенных в перечне 5 вариантов (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множественный выбор ответа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just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Объяснять причины 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многообразия веществ, зависимость их свойств от состава и строения, а также зависимость применения веществ от их свойств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3760056"/>
                  </a:ext>
                </a:extLst>
              </a:tr>
              <a:tr h="74784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Задание 23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Проводить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самостоятельный поиск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биологической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информации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: находить в научно-популярном тексте необходимую биологическую информацию о живых организмах, процессах и явлениях; работать с терминами и понятиями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784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9 – 12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Извлекать и анализировать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данные из различных источников географической информации (карты атласов, статистические материалы, диаграммы, тексты и пр.)</a:t>
                      </a:r>
                    </a:p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Записать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полный обоснованный ответ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на поставленный вопрос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7887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Физика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19 – 20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Интерпретировать </a:t>
                      </a:r>
                      <a:r>
                        <a:rPr lang="ru-RU" sz="1500" b="0" i="0" dirty="0" smtClean="0">
                          <a:solidFill>
                            <a:srgbClr val="002060"/>
                          </a:solidFill>
                        </a:rPr>
                        <a:t>информацию физического содержания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, применять информацию </a:t>
                      </a:r>
                      <a:r>
                        <a:rPr lang="ru-RU" sz="1500" b="0" i="0" dirty="0" smtClean="0">
                          <a:solidFill>
                            <a:srgbClr val="002060"/>
                          </a:solidFill>
                        </a:rPr>
                        <a:t>из</a:t>
                      </a:r>
                    </a:p>
                    <a:p>
                      <a:pPr algn="just"/>
                      <a:r>
                        <a:rPr lang="ru-RU" sz="1500" b="0" i="0" dirty="0" smtClean="0">
                          <a:solidFill>
                            <a:srgbClr val="002060"/>
                          </a:solidFill>
                        </a:rPr>
                        <a:t>текста при решении учебно-познавательных и учебно-практических задач.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248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Представить развернутый ответ на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анализ визуальной информации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2209024"/>
                  </a:ext>
                </a:extLst>
              </a:tr>
              <a:tr h="3449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35 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Написать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личное (электронное) письмо </a:t>
                      </a: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ответ на электронное письмо друга по переписке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6" t="20852" r="4586" b="21361"/>
          <a:stretch/>
        </p:blipFill>
        <p:spPr>
          <a:xfrm>
            <a:off x="231468" y="1886645"/>
            <a:ext cx="1608575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442" y="89762"/>
            <a:ext cx="9417066" cy="741862"/>
          </a:xfrm>
        </p:spPr>
        <p:txBody>
          <a:bodyPr>
            <a:noAutofit/>
          </a:bodyPr>
          <a:lstStyle/>
          <a:p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ФУНКЦИОНАЛЬНОЙ ГРАМОТНОСТИ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УЧАЩИХСЯ: </a:t>
            </a:r>
            <a:b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уроки математики</a:t>
            </a:r>
            <a:endParaRPr lang="ru-RU" sz="2400" i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69574"/>
              </p:ext>
            </p:extLst>
          </p:nvPr>
        </p:nvGraphicFramePr>
        <p:xfrm>
          <a:off x="299667" y="831624"/>
          <a:ext cx="11613218" cy="2814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1277">
                  <a:extLst>
                    <a:ext uri="{9D8B030D-6E8A-4147-A177-3AD203B41FA5}">
                      <a16:colId xmlns="" xmlns:a16="http://schemas.microsoft.com/office/drawing/2014/main" val="2416099858"/>
                    </a:ext>
                  </a:extLst>
                </a:gridCol>
                <a:gridCol w="5131941">
                  <a:extLst>
                    <a:ext uri="{9D8B030D-6E8A-4147-A177-3AD203B41FA5}">
                      <a16:colId xmlns="" xmlns:a16="http://schemas.microsoft.com/office/drawing/2014/main" val="441404607"/>
                    </a:ext>
                  </a:extLst>
                </a:gridCol>
              </a:tblGrid>
              <a:tr h="2814092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КАК ПРОВЕРЯЕТСЯ ДОСТИЖЕНИЕ?</a:t>
                      </a:r>
                      <a:endParaRPr lang="ru-RU" sz="2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 2020 года в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ОГЭ</a:t>
                      </a:r>
                    </a:p>
                    <a:p>
                      <a:pPr marL="0" algn="ctr" defTabSz="997947" rtl="0" eaLnBrk="1" latinLnBrk="0" hangingPunct="1"/>
                      <a:endParaRPr lang="ru-RU" sz="20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2438" indent="0" algn="l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ОГЭ. Часть 1.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Задания 1-5. </a:t>
                      </a:r>
                    </a:p>
                    <a:p>
                      <a:pPr marL="452438" indent="0" algn="just" defTabSz="997947" rtl="0" eaLnBrk="1" latinLnBrk="0" hangingPunct="1">
                        <a:buFontTx/>
                        <a:buNone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Первый блок задач ОГЭ по математике представляет собой сюжетную практико-ориентированную задачу и содержит пять заданий, для решения которых необходимы базовые знание и навыки решения простейших арифметических и геометрических задач.</a:t>
                      </a:r>
                      <a:endParaRPr lang="ru-RU" sz="180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3703577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6733"/>
              </p:ext>
            </p:extLst>
          </p:nvPr>
        </p:nvGraphicFramePr>
        <p:xfrm>
          <a:off x="7531650" y="4279423"/>
          <a:ext cx="4259262" cy="2055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948">
                  <a:extLst>
                    <a:ext uri="{9D8B030D-6E8A-4147-A177-3AD203B41FA5}">
                      <a16:colId xmlns="" xmlns:a16="http://schemas.microsoft.com/office/drawing/2014/main" val="2416099858"/>
                    </a:ext>
                  </a:extLst>
                </a:gridCol>
                <a:gridCol w="2654314">
                  <a:extLst>
                    <a:ext uri="{9D8B030D-6E8A-4147-A177-3AD203B41FA5}">
                      <a16:colId xmlns="" xmlns:a16="http://schemas.microsoft.com/office/drawing/2014/main" val="441404607"/>
                    </a:ext>
                  </a:extLst>
                </a:gridCol>
              </a:tblGrid>
              <a:tr h="360485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Доля выполнивших,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598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8886181"/>
                  </a:ext>
                </a:extLst>
              </a:tr>
              <a:tr h="353464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66,6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3760056"/>
                  </a:ext>
                </a:extLst>
              </a:tr>
              <a:tr h="334107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57,1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35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24,4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386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62,5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331106" y="3610681"/>
            <a:ext cx="4660350" cy="583287"/>
            <a:chOff x="7472522" y="4090084"/>
            <a:chExt cx="4660350" cy="58328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472522" y="4119373"/>
              <a:ext cx="466035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FF0000"/>
                  </a:solidFill>
                </a:rPr>
                <a:t>Средний процент выполнения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заданий девятиклассниками </a:t>
              </a:r>
              <a:r>
                <a:rPr lang="ru-RU" sz="1500" b="1" dirty="0">
                  <a:solidFill>
                    <a:srgbClr val="FF0000"/>
                  </a:solidFill>
                </a:rPr>
                <a:t>Самарской области в 2021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году: 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522" y="4090084"/>
              <a:ext cx="306764" cy="3709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747"/>
            <a:ext cx="4001630" cy="515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30" y="1702747"/>
            <a:ext cx="3225639" cy="38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1304581" y="2183341"/>
            <a:ext cx="9440013" cy="1585675"/>
            <a:chOff x="1143000" y="2644775"/>
            <a:chExt cx="9886950" cy="2025650"/>
          </a:xfrm>
        </p:grpSpPr>
        <p:sp>
          <p:nvSpPr>
            <p:cNvPr id="5" name="Прямоугольник 4">
              <a:extLst/>
            </p:cNvPr>
            <p:cNvSpPr/>
            <p:nvPr/>
          </p:nvSpPr>
          <p:spPr>
            <a:xfrm>
              <a:off x="1143000" y="2644775"/>
              <a:ext cx="2224088" cy="202565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1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математической грамотности</a:t>
              </a:r>
            </a:p>
          </p:txBody>
        </p:sp>
        <p:sp>
          <p:nvSpPr>
            <p:cNvPr id="6" name="Прямоугольник 5">
              <a:extLst/>
            </p:cNvPr>
            <p:cNvSpPr/>
            <p:nvPr/>
          </p:nvSpPr>
          <p:spPr>
            <a:xfrm>
              <a:off x="3736975" y="2644775"/>
              <a:ext cx="2224088" cy="20256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2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финансовой грамотности</a:t>
              </a:r>
            </a:p>
          </p:txBody>
        </p:sp>
        <p:sp>
          <p:nvSpPr>
            <p:cNvPr id="7" name="Прямоугольник 6">
              <a:extLst/>
            </p:cNvPr>
            <p:cNvSpPr/>
            <p:nvPr/>
          </p:nvSpPr>
          <p:spPr>
            <a:xfrm>
              <a:off x="6270625" y="2644775"/>
              <a:ext cx="2224088" cy="202565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3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читательской грамотности</a:t>
              </a:r>
            </a:p>
          </p:txBody>
        </p:sp>
        <p:sp>
          <p:nvSpPr>
            <p:cNvPr id="8" name="Прямоугольник 7">
              <a:extLst/>
            </p:cNvPr>
            <p:cNvSpPr/>
            <p:nvPr/>
          </p:nvSpPr>
          <p:spPr>
            <a:xfrm>
              <a:off x="8804275" y="2644775"/>
              <a:ext cx="2225675" cy="20256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естественно-научной грамотности</a:t>
              </a:r>
            </a:p>
          </p:txBody>
        </p:sp>
      </p:grpSp>
      <p:sp>
        <p:nvSpPr>
          <p:cNvPr id="1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220012" y="95238"/>
            <a:ext cx="9786938" cy="4598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altLang="ru-RU" sz="2400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1"/>
          <p:cNvGrpSpPr>
            <a:grpSpLocks/>
          </p:cNvGrpSpPr>
          <p:nvPr/>
        </p:nvGrpSpPr>
        <p:grpSpPr bwMode="auto">
          <a:xfrm>
            <a:off x="2252028" y="4045907"/>
            <a:ext cx="7811484" cy="971426"/>
            <a:chOff x="1601673" y="2758023"/>
            <a:chExt cx="8845105" cy="1398743"/>
          </a:xfrm>
        </p:grpSpPr>
        <p:sp>
          <p:nvSpPr>
            <p:cNvPr id="11" name="object 3"/>
            <p:cNvSpPr/>
            <p:nvPr/>
          </p:nvSpPr>
          <p:spPr>
            <a:xfrm>
              <a:off x="1831849" y="3002016"/>
              <a:ext cx="8614929" cy="995093"/>
            </a:xfrm>
            <a:custGeom>
              <a:avLst/>
              <a:gdLst/>
              <a:ahLst/>
              <a:cxnLst/>
              <a:rect l="l" t="t" r="r" b="b"/>
              <a:pathLst>
                <a:path w="11486515" h="1328420">
                  <a:moveTo>
                    <a:pt x="10822457" y="0"/>
                  </a:moveTo>
                  <a:lnTo>
                    <a:pt x="10822457" y="331977"/>
                  </a:lnTo>
                  <a:lnTo>
                    <a:pt x="0" y="331977"/>
                  </a:lnTo>
                  <a:lnTo>
                    <a:pt x="331952" y="663955"/>
                  </a:lnTo>
                  <a:lnTo>
                    <a:pt x="0" y="995933"/>
                  </a:lnTo>
                  <a:lnTo>
                    <a:pt x="10822457" y="995933"/>
                  </a:lnTo>
                  <a:lnTo>
                    <a:pt x="10822457" y="1327899"/>
                  </a:lnTo>
                  <a:lnTo>
                    <a:pt x="11486413" y="663955"/>
                  </a:lnTo>
                  <a:lnTo>
                    <a:pt x="1082245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AD4E8">
                    <a:shade val="30000"/>
                    <a:satMod val="115000"/>
                  </a:srgbClr>
                </a:gs>
                <a:gs pos="50000">
                  <a:srgbClr val="CAD4E8">
                    <a:shade val="67500"/>
                    <a:satMod val="115000"/>
                  </a:srgbClr>
                </a:gs>
                <a:gs pos="100000">
                  <a:srgbClr val="CAD4E8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2536664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989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bject 6"/>
            <p:cNvSpPr txBox="1"/>
            <p:nvPr/>
          </p:nvSpPr>
          <p:spPr>
            <a:xfrm>
              <a:off x="3490703" y="3836813"/>
              <a:ext cx="582584" cy="244973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15" name="object 7"/>
            <p:cNvSpPr/>
            <p:nvPr/>
          </p:nvSpPr>
          <p:spPr>
            <a:xfrm>
              <a:off x="3609760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4682856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bject 11"/>
            <p:cNvSpPr txBox="1"/>
            <p:nvPr/>
          </p:nvSpPr>
          <p:spPr>
            <a:xfrm>
              <a:off x="5707343" y="3827794"/>
              <a:ext cx="580996" cy="244974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18" name="object 12"/>
            <p:cNvSpPr/>
            <p:nvPr/>
          </p:nvSpPr>
          <p:spPr>
            <a:xfrm>
              <a:off x="5755952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069" y="326061"/>
                  </a:lnTo>
                  <a:lnTo>
                    <a:pt x="249686" y="309329"/>
                  </a:lnTo>
                  <a:lnTo>
                    <a:pt x="283257" y="283375"/>
                  </a:lnTo>
                  <a:lnTo>
                    <a:pt x="309197" y="249779"/>
                  </a:lnTo>
                  <a:lnTo>
                    <a:pt x="325923" y="210123"/>
                  </a:lnTo>
                  <a:lnTo>
                    <a:pt x="331850" y="165989"/>
                  </a:lnTo>
                  <a:lnTo>
                    <a:pt x="325923" y="121855"/>
                  </a:lnTo>
                  <a:lnTo>
                    <a:pt x="309197" y="82201"/>
                  </a:lnTo>
                  <a:lnTo>
                    <a:pt x="283257" y="48609"/>
                  </a:lnTo>
                  <a:lnTo>
                    <a:pt x="249686" y="22657"/>
                  </a:lnTo>
                  <a:lnTo>
                    <a:pt x="210069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bject 14"/>
            <p:cNvSpPr/>
            <p:nvPr/>
          </p:nvSpPr>
          <p:spPr>
            <a:xfrm>
              <a:off x="6827460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9" y="0"/>
                  </a:moveTo>
                  <a:lnTo>
                    <a:pt x="121899" y="5927"/>
                  </a:lnTo>
                  <a:lnTo>
                    <a:pt x="82258" y="22657"/>
                  </a:lnTo>
                  <a:lnTo>
                    <a:pt x="48656" y="48609"/>
                  </a:lnTo>
                  <a:lnTo>
                    <a:pt x="22685" y="82201"/>
                  </a:lnTo>
                  <a:lnTo>
                    <a:pt x="5936" y="121855"/>
                  </a:lnTo>
                  <a:lnTo>
                    <a:pt x="0" y="165989"/>
                  </a:lnTo>
                  <a:lnTo>
                    <a:pt x="5936" y="210123"/>
                  </a:lnTo>
                  <a:lnTo>
                    <a:pt x="22685" y="249779"/>
                  </a:lnTo>
                  <a:lnTo>
                    <a:pt x="48656" y="283375"/>
                  </a:lnTo>
                  <a:lnTo>
                    <a:pt x="82258" y="309329"/>
                  </a:lnTo>
                  <a:lnTo>
                    <a:pt x="121899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ject 16"/>
            <p:cNvSpPr txBox="1"/>
            <p:nvPr/>
          </p:nvSpPr>
          <p:spPr>
            <a:xfrm>
              <a:off x="7813247" y="3827794"/>
              <a:ext cx="673066" cy="244974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1" i="0" u="none" strike="noStrike" kern="1200" cap="none" spc="-2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</a:t>
              </a:r>
              <a:r>
                <a:rPr kumimoji="0" lang="ru-RU" sz="1139" b="1" i="0" u="none" strike="noStrike" kern="1200" cap="none" spc="-2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1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ject 17"/>
            <p:cNvSpPr/>
            <p:nvPr/>
          </p:nvSpPr>
          <p:spPr>
            <a:xfrm>
              <a:off x="7900556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9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8973652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01673" y="3793964"/>
              <a:ext cx="1306746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… с</a:t>
              </a:r>
              <a:r>
                <a:rPr kumimoji="0" lang="ru-RU" sz="1139" b="0" i="0" u="none" strike="noStrike" kern="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2000</a:t>
              </a:r>
              <a:r>
                <a:rPr kumimoji="0" lang="ru-RU" sz="1139" b="0" i="0" u="none" strike="noStrike" kern="0" cap="none" spc="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39" b="0" i="0" u="none" strike="noStrike" kern="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г.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53165" y="2762369"/>
              <a:ext cx="708606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2012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98479" y="2762369"/>
              <a:ext cx="707185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2018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596689" y="2758023"/>
              <a:ext cx="753925" cy="385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3501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01106" algn="l"/>
                  <a:tab pos="2817942" algn="l"/>
                  <a:tab pos="3960763" algn="l"/>
                </a:tabLst>
                <a:defRPr/>
              </a:pPr>
              <a:r>
                <a:rPr kumimoji="0" lang="ru-RU" sz="1139" b="1" i="0" u="none" strike="noStrike" kern="0" cap="none" spc="-2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2025</a:t>
              </a:r>
              <a:endParaRPr kumimoji="0" lang="ru-RU" sz="113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218"/>
              </p:ext>
            </p:extLst>
          </p:nvPr>
        </p:nvGraphicFramePr>
        <p:xfrm>
          <a:off x="2751531" y="5544580"/>
          <a:ext cx="6765877" cy="570104"/>
        </p:xfrm>
        <a:graphic>
          <a:graphicData uri="http://schemas.openxmlformats.org/drawingml/2006/table">
            <a:tbl>
              <a:tblPr/>
              <a:tblGrid>
                <a:gridCol w="3389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6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0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PISA-2022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PISA-2025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01.09.21 -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ЭТО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01.09.21 - ЭТО 6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Прямоугольная выноска 27"/>
          <p:cNvSpPr/>
          <p:nvPr/>
        </p:nvSpPr>
        <p:spPr>
          <a:xfrm>
            <a:off x="34692" y="5957790"/>
            <a:ext cx="2646364" cy="834755"/>
          </a:xfrm>
          <a:prstGeom prst="wedgeRectCallout">
            <a:avLst>
              <a:gd name="adj1" fmla="val 66042"/>
              <a:gd name="adj2" fmla="val -504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математической грамотности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9587883" y="5957790"/>
            <a:ext cx="2529754" cy="841114"/>
          </a:xfrm>
          <a:prstGeom prst="wedgeRectCallout">
            <a:avLst>
              <a:gd name="adj1" fmla="val -63820"/>
              <a:gd name="adj2" fmla="val -454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естественно-научной 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5269" y="5088248"/>
            <a:ext cx="5313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Актуальный возраст участников </a:t>
            </a:r>
            <a:r>
              <a:rPr kumimoji="0" lang="en-US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PISA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ru-RU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-2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2022/2025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257" y="672533"/>
            <a:ext cx="1092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региональная рабочая программа для урочной и/или внеурочной деятельности.</a:t>
            </a:r>
            <a:endParaRPr lang="ru-RU" sz="4000" b="1" dirty="0"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https://avatars.mds.yandex.net/get-zen_doc/1107063/pub_5b82a9e6cff80a00aab0d390_5b82aa4befeafd00a95b3bb7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2" y="972332"/>
            <a:ext cx="673849" cy="9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278" y="5185204"/>
            <a:ext cx="1639359" cy="7443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/>
          <a:srcRect l="-6851" t="1420"/>
          <a:stretch/>
        </p:blipFill>
        <p:spPr>
          <a:xfrm>
            <a:off x="-76251" y="5159597"/>
            <a:ext cx="1760722" cy="7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6528" y="1055145"/>
            <a:ext cx="371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</a:t>
            </a:r>
          </a:p>
          <a:p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пособия</a:t>
            </a:r>
            <a:endParaRPr lang="ru-RU" sz="4000" dirty="0"/>
          </a:p>
        </p:txBody>
      </p:sp>
      <p:pic>
        <p:nvPicPr>
          <p:cNvPr id="2052" name="Picture 4" descr="https://33-podelki.ru/wp-content/uploads/2018/08/tsifry-trafarety-dlya-vyrezaniya-iz-bumagi-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2" y="1247451"/>
            <a:ext cx="664599" cy="9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040957/pub_5b82a9e6cff80a00aab0d390_5b82aa4b08556800aa65eb7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5" y="4976337"/>
            <a:ext cx="773851" cy="1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6527" y="5973581"/>
            <a:ext cx="6041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4"/>
              </a:rPr>
              <a:t>Программа ИРО Самарской области по развитию ФГ </a:t>
            </a:r>
            <a:endParaRPr lang="ru-RU" sz="2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873741" y="5000137"/>
            <a:ext cx="7599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5"/>
              </a:rPr>
              <a:t>Диагностические работы Министерства просвещения РФ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74675" y="5338645"/>
            <a:ext cx="6453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6"/>
              </a:rPr>
              <a:t>Банк </a:t>
            </a:r>
            <a:r>
              <a:rPr lang="ru-RU" sz="2000" b="1" dirty="0">
                <a:hlinkClick r:id="rId6"/>
              </a:rPr>
              <a:t>заданий ИСРО </a:t>
            </a:r>
            <a:r>
              <a:rPr lang="ru-RU" sz="2000" b="1" dirty="0" smtClean="0">
                <a:hlinkClick r:id="rId6"/>
              </a:rPr>
              <a:t>РАО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741" y="466684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7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73741" y="5655489"/>
            <a:ext cx="6453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8"/>
              </a:rPr>
              <a:t>Открытый банк заданий </a:t>
            </a:r>
            <a:r>
              <a:rPr lang="en-US" sz="2000" b="1" dirty="0" smtClean="0">
                <a:hlinkClick r:id="rId8"/>
              </a:rPr>
              <a:t>PISA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2683" y="125333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527" y="6290425"/>
            <a:ext cx="951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hlinkClick r:id="rId9"/>
              </a:rPr>
              <a:t>ЯКласс</a:t>
            </a:r>
            <a:endParaRPr lang="ru-RU" sz="2000" b="1" dirty="0"/>
          </a:p>
        </p:txBody>
      </p:sp>
      <p:pic>
        <p:nvPicPr>
          <p:cNvPr id="30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6905" y="618560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48876" y="5159867"/>
            <a:ext cx="290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</a:t>
            </a:r>
            <a:endParaRPr lang="ru-RU" sz="4000" dirty="0"/>
          </a:p>
        </p:txBody>
      </p:sp>
      <p:pic>
        <p:nvPicPr>
          <p:cNvPr id="32" name="Рисунок 31" descr="C:\Users\ABaburin\AppData\Local\Microsoft\Windows\Temporary Internet Files\Content.Word\Читательская 2-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28" y="840347"/>
            <a:ext cx="1000184" cy="1281774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4" name="Рисунок 33" descr="C:\Users\ABaburin\AppData\Local\Microsoft\Windows\Temporary Internet Files\Content.Word\Финансовая 2-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96" y="982070"/>
            <a:ext cx="808859" cy="104500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45" y="811545"/>
            <a:ext cx="946101" cy="1208621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36" y="753041"/>
            <a:ext cx="1053536" cy="1427618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98" y="2377363"/>
            <a:ext cx="1040318" cy="1628040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09" y="2677390"/>
            <a:ext cx="1034909" cy="151703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18" y="2422148"/>
            <a:ext cx="1014818" cy="158571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49" y="2586551"/>
            <a:ext cx="1089627" cy="1707880"/>
          </a:xfrm>
          <a:prstGeom prst="rect">
            <a:avLst/>
          </a:prstGeom>
        </p:spPr>
      </p:pic>
      <p:pic>
        <p:nvPicPr>
          <p:cNvPr id="45" name="Picture 15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63" y="2569837"/>
            <a:ext cx="1199964" cy="169571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9464672" y="639187"/>
            <a:ext cx="2589847" cy="2700330"/>
            <a:chOff x="6314066" y="1335792"/>
            <a:chExt cx="5400141" cy="4702607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5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898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66842" y="153319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843" y="922228"/>
            <a:ext cx="9997136" cy="5261098"/>
          </a:xfrm>
          <a:prstGeom prst="rect">
            <a:avLst/>
          </a:prstGeom>
        </p:spPr>
      </p:pic>
      <p:pic>
        <p:nvPicPr>
          <p:cNvPr id="4" name="Picture 6" descr="https://avatars.mds.yandex.net/get-zen_doc/1040957/pub_5b82a9e6cff80a00aab0d390_5b82aa4b08556800aa65eb7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80" y="992165"/>
            <a:ext cx="331465" cy="4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7008" y="6259737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 в Самарской области!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27" y="1162050"/>
            <a:ext cx="10258425" cy="56959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18864" y="761940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  <p:pic>
        <p:nvPicPr>
          <p:cNvPr id="6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794693" y="657123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23.08.2021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700">
            <a:off x="1261856" y="1847423"/>
            <a:ext cx="1481863" cy="8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411" y="707064"/>
            <a:ext cx="108728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указа президента Российской Федерации от 07.05.2018 г. № 204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 целях и стратегических задачах развития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период до 2024 года»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97774" y="2776451"/>
            <a:ext cx="10773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национального проекта в сфере образования Правительству РФ необходимо обеспечить: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глобальную конкурентоспособность российского образования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Российской Федерации   в число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ведущих стран мира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качеству общего образования.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69283"/>
              </p:ext>
            </p:extLst>
          </p:nvPr>
        </p:nvGraphicFramePr>
        <p:xfrm>
          <a:off x="923730" y="183811"/>
          <a:ext cx="11066106" cy="66193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89028">
                  <a:extLst>
                    <a:ext uri="{9D8B030D-6E8A-4147-A177-3AD203B41FA5}">
                      <a16:colId xmlns="" xmlns:a16="http://schemas.microsoft.com/office/drawing/2014/main" val="2036556608"/>
                    </a:ext>
                  </a:extLst>
                </a:gridCol>
                <a:gridCol w="877078">
                  <a:extLst>
                    <a:ext uri="{9D8B030D-6E8A-4147-A177-3AD203B41FA5}">
                      <a16:colId xmlns="" xmlns:a16="http://schemas.microsoft.com/office/drawing/2014/main" val="4108165669"/>
                    </a:ext>
                  </a:extLst>
                </a:gridCol>
              </a:tblGrid>
              <a:tr h="40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</a:t>
                      </a:r>
                      <a:r>
                        <a:rPr lang="ru-RU" sz="1800" dirty="0" smtClean="0">
                          <a:effectLst/>
                        </a:rPr>
                        <a:t>учебного пособия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="" xmlns:a16="http://schemas.microsoft.com/office/drawing/2014/main" val="1744144861"/>
                  </a:ext>
                </a:extLst>
              </a:tr>
              <a:tr h="394992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2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Евдокимова Г.Ю., </a:t>
                      </a:r>
                      <a:r>
                        <a:rPr lang="ru-RU" sz="1700" dirty="0" err="1">
                          <a:effectLst/>
                        </a:rPr>
                        <a:t>Замулина</a:t>
                      </a:r>
                      <a:r>
                        <a:rPr lang="ru-RU" sz="1700" dirty="0">
                          <a:effectLst/>
                        </a:rPr>
                        <a:t> Н.В.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2 класс. В двух частях. Часть 2.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3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3 класс. В двух частях. Часть 2.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4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4 класс. В двух частях. Часть 2 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Ульяхина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Л. Г. Смысловое чтение. Читаю, понимаю, узнаю. 2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Фомин </a:t>
                      </a:r>
                      <a:r>
                        <a:rPr lang="ru-RU" sz="1700" dirty="0">
                          <a:effectLst/>
                        </a:rPr>
                        <a:t>О</a:t>
                      </a:r>
                      <a:r>
                        <a:rPr lang="ru-RU" sz="1700" dirty="0" smtClean="0">
                          <a:effectLst/>
                        </a:rPr>
                        <a:t>. В</a:t>
                      </a:r>
                      <a:r>
                        <a:rPr lang="ru-RU" sz="1700" dirty="0">
                          <a:effectLst/>
                        </a:rPr>
                        <a:t>. Смысловое чтение. Читаю, понимаю, узнаю. 3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Фомин </a:t>
                      </a:r>
                      <a:r>
                        <a:rPr lang="ru-RU" sz="1700" dirty="0">
                          <a:effectLst/>
                        </a:rPr>
                        <a:t>О. В. Смысловое чтение. Читаю, понимаю, узнаю. 4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Антошин </a:t>
                      </a:r>
                      <a:r>
                        <a:rPr lang="ru-RU" sz="1700" dirty="0">
                          <a:effectLst/>
                        </a:rPr>
                        <a:t>М. К. Грамотный читатель. Обучение смысловому чтению. 3–4 классы.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Калашникова </a:t>
                      </a:r>
                      <a:r>
                        <a:rPr lang="ru-RU" sz="1700" dirty="0">
                          <a:effectLst/>
                        </a:rPr>
                        <a:t>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грамоты. 2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Калашникова </a:t>
                      </a:r>
                      <a:r>
                        <a:rPr lang="ru-RU" sz="1700" dirty="0">
                          <a:effectLst/>
                        </a:rPr>
                        <a:t>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</a:t>
                      </a:r>
                      <a:r>
                        <a:rPr lang="ru-RU" sz="1700" dirty="0" smtClean="0">
                          <a:effectLst/>
                        </a:rPr>
                        <a:t>грамоты</a:t>
                      </a:r>
                      <a:r>
                        <a:rPr lang="ru-RU" sz="1700" dirty="0">
                          <a:effectLst/>
                        </a:rPr>
                        <a:t>. 3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Калашникова </a:t>
                      </a:r>
                      <a:r>
                        <a:rPr lang="ru-RU" sz="1700" dirty="0">
                          <a:effectLst/>
                        </a:rPr>
                        <a:t>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грамоты. 4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Сиденко А. Г. </a:t>
                      </a:r>
                      <a:r>
                        <a:rPr lang="ru-RU" sz="1700" dirty="0">
                          <a:effectLst/>
                        </a:rPr>
                        <a:t>Информационная безопасность, или как вести себя в Сети. 1-4 классы. ЭФУП. Тренажер для учащегося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2-4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="" xmlns:a16="http://schemas.microsoft.com/office/drawing/2014/main" val="37152198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867" y="1032702"/>
            <a:ext cx="553998" cy="58252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altLang="ru-RU" sz="2400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Доступ к платформе в каждой школе!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95146"/>
              </p:ext>
            </p:extLst>
          </p:nvPr>
        </p:nvGraphicFramePr>
        <p:xfrm>
          <a:off x="979714" y="1032702"/>
          <a:ext cx="11066106" cy="5064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89028">
                  <a:extLst>
                    <a:ext uri="{9D8B030D-6E8A-4147-A177-3AD203B41FA5}">
                      <a16:colId xmlns="" xmlns:a16="http://schemas.microsoft.com/office/drawing/2014/main" val="2036556608"/>
                    </a:ext>
                  </a:extLst>
                </a:gridCol>
                <a:gridCol w="877078">
                  <a:extLst>
                    <a:ext uri="{9D8B030D-6E8A-4147-A177-3AD203B41FA5}">
                      <a16:colId xmlns="" xmlns:a16="http://schemas.microsoft.com/office/drawing/2014/main" val="4108165669"/>
                    </a:ext>
                  </a:extLst>
                </a:gridCol>
              </a:tblGrid>
              <a:tr h="40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</a:t>
                      </a:r>
                      <a:r>
                        <a:rPr lang="ru-RU" sz="1800" dirty="0" smtClean="0">
                          <a:effectLst/>
                        </a:rPr>
                        <a:t>учебного пособия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="" xmlns:a16="http://schemas.microsoft.com/office/drawing/2014/main" val="1744144861"/>
                  </a:ext>
                </a:extLst>
              </a:tr>
              <a:tr h="39499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Ковалева Г. С., Логинова О.Б., Авдеенко Н.А. и др. Креативное мышление.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Ковалева Г. С., Логинова О.Б., Авдеенко Н.А. и др. Креативное мышление. Выпуск 1.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Фёдоров В. В. и др. Русский язык. Сборник задач по формированию читательской грамотности. 5-8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Гончарук С. Ю., Есауленко Ю. А., Федоров В. В. и др. Русский язык. Сборник задач по формированию читательской грамотности. 8-11 класс.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Богомазова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 В., Володько Н. В., Гончарук С. Ю. и др. Формирование функциональной грамотности. Сборник задач по русскому языку. 8-11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Сергеева Т. Ф. Математика на каждый день. 6-8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Абдулаева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Ляпцев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 / Под ред. Алексашиной И.Ю. Естественно-научная грамотность. Физические системы. Тренажёр. 7-9 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Абдулаева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Ляпцев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Ямщикова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Д.С. / Под ред. Алексашиной И.Ю. Естественно-научная грамотность. Земля и космические системы. Тренажёр. 7-9 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Ю. П.,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Ямщикова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Д.С./Под ред. Алексашиной И.Ю. Естественно-научная грамотность. Живые системы. Тренажёр. 7-9  классы. ЭФУП. Тренажер для учащегося.</a:t>
                      </a: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5-9 </a:t>
                      </a:r>
                      <a:r>
                        <a:rPr lang="ru-RU" sz="1800" dirty="0">
                          <a:effectLst/>
                        </a:rPr>
                        <a:t>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="" xmlns:a16="http://schemas.microsoft.com/office/drawing/2014/main" val="37152198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867" y="1032702"/>
            <a:ext cx="553998" cy="58252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altLang="ru-RU" sz="2400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Доступ к платформе в каждой школе!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t="29506" r="9664" b="7544"/>
          <a:stretch/>
        </p:blipFill>
        <p:spPr>
          <a:xfrm>
            <a:off x="8416388" y="5533382"/>
            <a:ext cx="3775612" cy="132461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4735629" cy="4735629"/>
            <a:chOff x="0" y="0"/>
            <a:chExt cx="4735629" cy="473562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35629" cy="4735629"/>
            </a:xfrm>
            <a:prstGeom prst="rect">
              <a:avLst/>
            </a:prstGeom>
          </p:spPr>
        </p:pic>
        <p:pic>
          <p:nvPicPr>
            <p:cNvPr id="91" name="Google Shape;91;p2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3377090" y="0"/>
              <a:ext cx="1358539" cy="962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Стрелка вправо 7"/>
          <p:cNvSpPr/>
          <p:nvPr/>
        </p:nvSpPr>
        <p:spPr>
          <a:xfrm>
            <a:off x="5053061" y="2094896"/>
            <a:ext cx="1318661" cy="74114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0800000" flipH="1">
            <a:off x="7690585" y="5753100"/>
            <a:ext cx="764304" cy="811329"/>
          </a:xfrm>
          <a:prstGeom prst="bentArrow">
            <a:avLst>
              <a:gd name="adj1" fmla="val 37594"/>
              <a:gd name="adj2" fmla="val 30667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154" y="510163"/>
            <a:ext cx="5092168" cy="50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1999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4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" y="1"/>
            <a:ext cx="1183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СТОИТ ЗА ПОНЯТИЕМ «ФУНКЦИОНАЛЬНАЯ ГРАМОТНОСТЬ»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1963" y="2274838"/>
            <a:ext cx="10668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А. Леонтьев: 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Прямоугольник 372"/>
          <p:cNvSpPr/>
          <p:nvPr/>
        </p:nvSpPr>
        <p:spPr>
          <a:xfrm>
            <a:off x="137987" y="1581374"/>
            <a:ext cx="3110822" cy="5401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1" name="Прямоугольник 370"/>
          <p:cNvSpPr/>
          <p:nvPr/>
        </p:nvSpPr>
        <p:spPr>
          <a:xfrm>
            <a:off x="3241154" y="1578517"/>
            <a:ext cx="8791032" cy="54296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Формируя функциональную грамотность обучающихся, мы решаем задачи стратегического развития Российской Федерации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762266" y="138301"/>
            <a:ext cx="9269919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Функциональная грамотность в контексте национального проекта «Образование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»</a:t>
            </a:r>
            <a:endParaRPr lang="en-US" sz="2800" b="1" dirty="0" smtClean="0">
              <a:solidFill>
                <a:srgbClr val="0000CC"/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i="1" dirty="0" smtClean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А</a:t>
            </a:r>
            <a:r>
              <a:rPr lang="en-US" sz="2800" b="1" i="1" dirty="0" smtClean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зачем???</a:t>
            </a:r>
            <a:endParaRPr lang="ru-RU" sz="2800" b="1" i="1" dirty="0">
              <a:solidFill>
                <a:srgbClr val="0066FF"/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grpSp>
        <p:nvGrpSpPr>
          <p:cNvPr id="47344" name="Группа 47343"/>
          <p:cNvGrpSpPr/>
          <p:nvPr/>
        </p:nvGrpSpPr>
        <p:grpSpPr>
          <a:xfrm>
            <a:off x="96040" y="1142884"/>
            <a:ext cx="3048518" cy="934400"/>
            <a:chOff x="244475" y="989013"/>
            <a:chExt cx="2955925" cy="9398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475" y="989013"/>
              <a:ext cx="2933700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1387475" y="989013"/>
              <a:ext cx="1216025" cy="939799"/>
              <a:chOff x="874" y="623"/>
              <a:chExt cx="766" cy="592"/>
            </a:xfrm>
          </p:grpSpPr>
          <p:sp>
            <p:nvSpPr>
              <p:cNvPr id="47144" name="Freeform 8"/>
              <p:cNvSpPr>
                <a:spLocks/>
              </p:cNvSpPr>
              <p:nvPr/>
            </p:nvSpPr>
            <p:spPr bwMode="auto">
              <a:xfrm>
                <a:off x="1282" y="880"/>
                <a:ext cx="70" cy="208"/>
              </a:xfrm>
              <a:custGeom>
                <a:avLst/>
                <a:gdLst>
                  <a:gd name="T0" fmla="*/ 360 w 360"/>
                  <a:gd name="T1" fmla="*/ 25 h 1070"/>
                  <a:gd name="T2" fmla="*/ 360 w 360"/>
                  <a:gd name="T3" fmla="*/ 1070 h 1070"/>
                  <a:gd name="T4" fmla="*/ 312 w 360"/>
                  <a:gd name="T5" fmla="*/ 1065 h 1070"/>
                  <a:gd name="T6" fmla="*/ 312 w 360"/>
                  <a:gd name="T7" fmla="*/ 1065 h 1070"/>
                  <a:gd name="T8" fmla="*/ 128 w 360"/>
                  <a:gd name="T9" fmla="*/ 1065 h 1070"/>
                  <a:gd name="T10" fmla="*/ 0 w 360"/>
                  <a:gd name="T11" fmla="*/ 1065 h 1070"/>
                  <a:gd name="T12" fmla="*/ 0 w 360"/>
                  <a:gd name="T13" fmla="*/ 25 h 1070"/>
                  <a:gd name="T14" fmla="*/ 24 w 360"/>
                  <a:gd name="T15" fmla="*/ 0 h 1070"/>
                  <a:gd name="T16" fmla="*/ 335 w 360"/>
                  <a:gd name="T17" fmla="*/ 0 h 1070"/>
                  <a:gd name="T18" fmla="*/ 360 w 360"/>
                  <a:gd name="T19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0" h="1070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44" y="1066"/>
                      <a:pt x="328" y="1065"/>
                      <a:pt x="312" y="1065"/>
                    </a:cubicBezTo>
                    <a:lnTo>
                      <a:pt x="312" y="1065"/>
                    </a:lnTo>
                    <a:lnTo>
                      <a:pt x="128" y="1065"/>
                    </a:lnTo>
                    <a:lnTo>
                      <a:pt x="0" y="1065"/>
                    </a:ln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9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5" name="Freeform 9"/>
              <p:cNvSpPr>
                <a:spLocks/>
              </p:cNvSpPr>
              <p:nvPr/>
            </p:nvSpPr>
            <p:spPr bwMode="auto">
              <a:xfrm>
                <a:off x="1352" y="880"/>
                <a:ext cx="69" cy="240"/>
              </a:xfrm>
              <a:custGeom>
                <a:avLst/>
                <a:gdLst>
                  <a:gd name="T0" fmla="*/ 360 w 360"/>
                  <a:gd name="T1" fmla="*/ 25 h 1235"/>
                  <a:gd name="T2" fmla="*/ 360 w 360"/>
                  <a:gd name="T3" fmla="*/ 1070 h 1235"/>
                  <a:gd name="T4" fmla="*/ 248 w 360"/>
                  <a:gd name="T5" fmla="*/ 1132 h 1235"/>
                  <a:gd name="T6" fmla="*/ 248 w 360"/>
                  <a:gd name="T7" fmla="*/ 1132 h 1235"/>
                  <a:gd name="T8" fmla="*/ 188 w 360"/>
                  <a:gd name="T9" fmla="*/ 1235 h 1235"/>
                  <a:gd name="T10" fmla="*/ 173 w 360"/>
                  <a:gd name="T11" fmla="*/ 1235 h 1235"/>
                  <a:gd name="T12" fmla="*/ 114 w 360"/>
                  <a:gd name="T13" fmla="*/ 1132 h 1235"/>
                  <a:gd name="T14" fmla="*/ 114 w 360"/>
                  <a:gd name="T15" fmla="*/ 1132 h 1235"/>
                  <a:gd name="T16" fmla="*/ 0 w 360"/>
                  <a:gd name="T17" fmla="*/ 1070 h 1235"/>
                  <a:gd name="T18" fmla="*/ 0 w 360"/>
                  <a:gd name="T19" fmla="*/ 25 h 1235"/>
                  <a:gd name="T20" fmla="*/ 24 w 360"/>
                  <a:gd name="T21" fmla="*/ 0 h 1235"/>
                  <a:gd name="T22" fmla="*/ 335 w 360"/>
                  <a:gd name="T23" fmla="*/ 0 h 1235"/>
                  <a:gd name="T24" fmla="*/ 360 w 360"/>
                  <a:gd name="T25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235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16" y="1080"/>
                      <a:pt x="278" y="1101"/>
                      <a:pt x="248" y="1132"/>
                    </a:cubicBezTo>
                    <a:lnTo>
                      <a:pt x="248" y="1132"/>
                    </a:lnTo>
                    <a:cubicBezTo>
                      <a:pt x="220" y="1160"/>
                      <a:pt x="199" y="1195"/>
                      <a:pt x="188" y="1235"/>
                    </a:cubicBezTo>
                    <a:lnTo>
                      <a:pt x="173" y="1235"/>
                    </a:lnTo>
                    <a:cubicBezTo>
                      <a:pt x="163" y="1195"/>
                      <a:pt x="142" y="1160"/>
                      <a:pt x="114" y="1132"/>
                    </a:cubicBezTo>
                    <a:lnTo>
                      <a:pt x="114" y="1132"/>
                    </a:lnTo>
                    <a:cubicBezTo>
                      <a:pt x="83" y="1101"/>
                      <a:pt x="44" y="1079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6" name="Freeform 10"/>
              <p:cNvSpPr>
                <a:spLocks/>
              </p:cNvSpPr>
              <p:nvPr/>
            </p:nvSpPr>
            <p:spPr bwMode="auto">
              <a:xfrm>
                <a:off x="1421" y="880"/>
                <a:ext cx="70" cy="208"/>
              </a:xfrm>
              <a:custGeom>
                <a:avLst/>
                <a:gdLst>
                  <a:gd name="T0" fmla="*/ 359 w 359"/>
                  <a:gd name="T1" fmla="*/ 25 h 1070"/>
                  <a:gd name="T2" fmla="*/ 359 w 359"/>
                  <a:gd name="T3" fmla="*/ 1065 h 1070"/>
                  <a:gd name="T4" fmla="*/ 49 w 359"/>
                  <a:gd name="T5" fmla="*/ 1065 h 1070"/>
                  <a:gd name="T6" fmla="*/ 49 w 359"/>
                  <a:gd name="T7" fmla="*/ 1065 h 1070"/>
                  <a:gd name="T8" fmla="*/ 0 w 359"/>
                  <a:gd name="T9" fmla="*/ 1070 h 1070"/>
                  <a:gd name="T10" fmla="*/ 0 w 359"/>
                  <a:gd name="T11" fmla="*/ 25 h 1070"/>
                  <a:gd name="T12" fmla="*/ 24 w 359"/>
                  <a:gd name="T13" fmla="*/ 0 h 1070"/>
                  <a:gd name="T14" fmla="*/ 335 w 359"/>
                  <a:gd name="T15" fmla="*/ 0 h 1070"/>
                  <a:gd name="T16" fmla="*/ 359 w 359"/>
                  <a:gd name="T17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070">
                    <a:moveTo>
                      <a:pt x="359" y="25"/>
                    </a:moveTo>
                    <a:lnTo>
                      <a:pt x="359" y="1065"/>
                    </a:lnTo>
                    <a:lnTo>
                      <a:pt x="49" y="1065"/>
                    </a:lnTo>
                    <a:lnTo>
                      <a:pt x="49" y="1065"/>
                    </a:lnTo>
                    <a:cubicBezTo>
                      <a:pt x="32" y="1065"/>
                      <a:pt x="16" y="1067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59" y="12"/>
                      <a:pt x="359" y="25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7" name="Freeform 11"/>
              <p:cNvSpPr>
                <a:spLocks/>
              </p:cNvSpPr>
              <p:nvPr/>
            </p:nvSpPr>
            <p:spPr bwMode="auto">
              <a:xfrm>
                <a:off x="1317" y="880"/>
                <a:ext cx="35" cy="208"/>
              </a:xfrm>
              <a:custGeom>
                <a:avLst/>
                <a:gdLst>
                  <a:gd name="T0" fmla="*/ 180 w 180"/>
                  <a:gd name="T1" fmla="*/ 25 h 1070"/>
                  <a:gd name="T2" fmla="*/ 180 w 180"/>
                  <a:gd name="T3" fmla="*/ 1070 h 1070"/>
                  <a:gd name="T4" fmla="*/ 132 w 180"/>
                  <a:gd name="T5" fmla="*/ 1065 h 1070"/>
                  <a:gd name="T6" fmla="*/ 132 w 180"/>
                  <a:gd name="T7" fmla="*/ 1065 h 1070"/>
                  <a:gd name="T8" fmla="*/ 0 w 180"/>
                  <a:gd name="T9" fmla="*/ 1065 h 1070"/>
                  <a:gd name="T10" fmla="*/ 0 w 180"/>
                  <a:gd name="T11" fmla="*/ 0 h 1070"/>
                  <a:gd name="T12" fmla="*/ 155 w 180"/>
                  <a:gd name="T13" fmla="*/ 0 h 1070"/>
                  <a:gd name="T14" fmla="*/ 180 w 180"/>
                  <a:gd name="T15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1070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64" y="1066"/>
                      <a:pt x="148" y="1065"/>
                      <a:pt x="132" y="1065"/>
                    </a:cubicBezTo>
                    <a:lnTo>
                      <a:pt x="132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8" name="Freeform 12"/>
              <p:cNvSpPr>
                <a:spLocks/>
              </p:cNvSpPr>
              <p:nvPr/>
            </p:nvSpPr>
            <p:spPr bwMode="auto">
              <a:xfrm>
                <a:off x="1387" y="880"/>
                <a:ext cx="34" cy="240"/>
              </a:xfrm>
              <a:custGeom>
                <a:avLst/>
                <a:gdLst>
                  <a:gd name="T0" fmla="*/ 180 w 180"/>
                  <a:gd name="T1" fmla="*/ 25 h 1235"/>
                  <a:gd name="T2" fmla="*/ 180 w 180"/>
                  <a:gd name="T3" fmla="*/ 1070 h 1235"/>
                  <a:gd name="T4" fmla="*/ 68 w 180"/>
                  <a:gd name="T5" fmla="*/ 1132 h 1235"/>
                  <a:gd name="T6" fmla="*/ 68 w 180"/>
                  <a:gd name="T7" fmla="*/ 1132 h 1235"/>
                  <a:gd name="T8" fmla="*/ 8 w 180"/>
                  <a:gd name="T9" fmla="*/ 1235 h 1235"/>
                  <a:gd name="T10" fmla="*/ 0 w 180"/>
                  <a:gd name="T11" fmla="*/ 1235 h 1235"/>
                  <a:gd name="T12" fmla="*/ 0 w 180"/>
                  <a:gd name="T13" fmla="*/ 0 h 1235"/>
                  <a:gd name="T14" fmla="*/ 155 w 180"/>
                  <a:gd name="T15" fmla="*/ 0 h 1235"/>
                  <a:gd name="T16" fmla="*/ 180 w 180"/>
                  <a:gd name="T17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235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36" y="1080"/>
                      <a:pt x="98" y="1101"/>
                      <a:pt x="68" y="1132"/>
                    </a:cubicBezTo>
                    <a:lnTo>
                      <a:pt x="68" y="1132"/>
                    </a:lnTo>
                    <a:cubicBezTo>
                      <a:pt x="40" y="1160"/>
                      <a:pt x="19" y="1195"/>
                      <a:pt x="8" y="1235"/>
                    </a:cubicBezTo>
                    <a:lnTo>
                      <a:pt x="0" y="123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8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9" name="Freeform 13"/>
              <p:cNvSpPr>
                <a:spLocks/>
              </p:cNvSpPr>
              <p:nvPr/>
            </p:nvSpPr>
            <p:spPr bwMode="auto">
              <a:xfrm>
                <a:off x="1456" y="880"/>
                <a:ext cx="35" cy="207"/>
              </a:xfrm>
              <a:custGeom>
                <a:avLst/>
                <a:gdLst>
                  <a:gd name="T0" fmla="*/ 180 w 180"/>
                  <a:gd name="T1" fmla="*/ 25 h 1065"/>
                  <a:gd name="T2" fmla="*/ 180 w 180"/>
                  <a:gd name="T3" fmla="*/ 1065 h 1065"/>
                  <a:gd name="T4" fmla="*/ 0 w 180"/>
                  <a:gd name="T5" fmla="*/ 1065 h 1065"/>
                  <a:gd name="T6" fmla="*/ 0 w 180"/>
                  <a:gd name="T7" fmla="*/ 0 h 1065"/>
                  <a:gd name="T8" fmla="*/ 156 w 180"/>
                  <a:gd name="T9" fmla="*/ 0 h 1065"/>
                  <a:gd name="T10" fmla="*/ 180 w 180"/>
                  <a:gd name="T11" fmla="*/ 2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65">
                    <a:moveTo>
                      <a:pt x="180" y="25"/>
                    </a:moveTo>
                    <a:lnTo>
                      <a:pt x="180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6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0" name="Rectangle 14"/>
              <p:cNvSpPr>
                <a:spLocks noChangeArrowheads="1"/>
              </p:cNvSpPr>
              <p:nvPr/>
            </p:nvSpPr>
            <p:spPr bwMode="auto">
              <a:xfrm>
                <a:off x="128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1" name="Rectangle 15"/>
              <p:cNvSpPr>
                <a:spLocks noChangeArrowheads="1"/>
              </p:cNvSpPr>
              <p:nvPr/>
            </p:nvSpPr>
            <p:spPr bwMode="auto">
              <a:xfrm>
                <a:off x="128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Rectangle 16"/>
              <p:cNvSpPr>
                <a:spLocks noChangeArrowheads="1"/>
              </p:cNvSpPr>
              <p:nvPr/>
            </p:nvSpPr>
            <p:spPr bwMode="auto">
              <a:xfrm>
                <a:off x="135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Rectangle 17"/>
              <p:cNvSpPr>
                <a:spLocks noChangeArrowheads="1"/>
              </p:cNvSpPr>
              <p:nvPr/>
            </p:nvSpPr>
            <p:spPr bwMode="auto">
              <a:xfrm>
                <a:off x="135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Rectangle 18"/>
              <p:cNvSpPr>
                <a:spLocks noChangeArrowheads="1"/>
              </p:cNvSpPr>
              <p:nvPr/>
            </p:nvSpPr>
            <p:spPr bwMode="auto">
              <a:xfrm>
                <a:off x="142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Rectangle 19"/>
              <p:cNvSpPr>
                <a:spLocks noChangeArrowheads="1"/>
              </p:cNvSpPr>
              <p:nvPr/>
            </p:nvSpPr>
            <p:spPr bwMode="auto">
              <a:xfrm>
                <a:off x="142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Rectangle 20"/>
              <p:cNvSpPr>
                <a:spLocks noChangeArrowheads="1"/>
              </p:cNvSpPr>
              <p:nvPr/>
            </p:nvSpPr>
            <p:spPr bwMode="auto">
              <a:xfrm>
                <a:off x="131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Rectangle 21"/>
              <p:cNvSpPr>
                <a:spLocks noChangeArrowheads="1"/>
              </p:cNvSpPr>
              <p:nvPr/>
            </p:nvSpPr>
            <p:spPr bwMode="auto">
              <a:xfrm>
                <a:off x="131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Rectangle 22"/>
              <p:cNvSpPr>
                <a:spLocks noChangeArrowheads="1"/>
              </p:cNvSpPr>
              <p:nvPr/>
            </p:nvSpPr>
            <p:spPr bwMode="auto">
              <a:xfrm>
                <a:off x="138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9" name="Rectangle 23"/>
              <p:cNvSpPr>
                <a:spLocks noChangeArrowheads="1"/>
              </p:cNvSpPr>
              <p:nvPr/>
            </p:nvSpPr>
            <p:spPr bwMode="auto">
              <a:xfrm>
                <a:off x="138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0" name="Rectangle 24"/>
              <p:cNvSpPr>
                <a:spLocks noChangeArrowheads="1"/>
              </p:cNvSpPr>
              <p:nvPr/>
            </p:nvSpPr>
            <p:spPr bwMode="auto">
              <a:xfrm>
                <a:off x="1456" y="913"/>
                <a:ext cx="31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1" name="Rectangle 25"/>
              <p:cNvSpPr>
                <a:spLocks noChangeArrowheads="1"/>
              </p:cNvSpPr>
              <p:nvPr/>
            </p:nvSpPr>
            <p:spPr bwMode="auto">
              <a:xfrm>
                <a:off x="1456" y="903"/>
                <a:ext cx="31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2" name="Freeform 26"/>
              <p:cNvSpPr>
                <a:spLocks noEditPoints="1"/>
              </p:cNvSpPr>
              <p:nvPr/>
            </p:nvSpPr>
            <p:spPr bwMode="auto">
              <a:xfrm>
                <a:off x="1491" y="877"/>
                <a:ext cx="120" cy="337"/>
              </a:xfrm>
              <a:custGeom>
                <a:avLst/>
                <a:gdLst>
                  <a:gd name="T0" fmla="*/ 357 w 618"/>
                  <a:gd name="T1" fmla="*/ 22 h 1739"/>
                  <a:gd name="T2" fmla="*/ 524 w 618"/>
                  <a:gd name="T3" fmla="*/ 1080 h 1739"/>
                  <a:gd name="T4" fmla="*/ 160 w 618"/>
                  <a:gd name="T5" fmla="*/ 1080 h 1739"/>
                  <a:gd name="T6" fmla="*/ 2 w 618"/>
                  <a:gd name="T7" fmla="*/ 78 h 1739"/>
                  <a:gd name="T8" fmla="*/ 22 w 618"/>
                  <a:gd name="T9" fmla="*/ 50 h 1739"/>
                  <a:gd name="T10" fmla="*/ 329 w 618"/>
                  <a:gd name="T11" fmla="*/ 2 h 1739"/>
                  <a:gd name="T12" fmla="*/ 357 w 618"/>
                  <a:gd name="T13" fmla="*/ 22 h 1739"/>
                  <a:gd name="T14" fmla="*/ 568 w 618"/>
                  <a:gd name="T15" fmla="*/ 1358 h 1739"/>
                  <a:gd name="T16" fmla="*/ 615 w 618"/>
                  <a:gd name="T17" fmla="*/ 1661 h 1739"/>
                  <a:gd name="T18" fmla="*/ 595 w 618"/>
                  <a:gd name="T19" fmla="*/ 1689 h 1739"/>
                  <a:gd name="T20" fmla="*/ 288 w 618"/>
                  <a:gd name="T21" fmla="*/ 1737 h 1739"/>
                  <a:gd name="T22" fmla="*/ 260 w 618"/>
                  <a:gd name="T23" fmla="*/ 1717 h 1739"/>
                  <a:gd name="T24" fmla="*/ 204 w 618"/>
                  <a:gd name="T25" fmla="*/ 1358 h 1739"/>
                  <a:gd name="T26" fmla="*/ 568 w 618"/>
                  <a:gd name="T27" fmla="*/ 1358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8" h="1739">
                    <a:moveTo>
                      <a:pt x="357" y="22"/>
                    </a:moveTo>
                    <a:lnTo>
                      <a:pt x="524" y="1080"/>
                    </a:lnTo>
                    <a:lnTo>
                      <a:pt x="160" y="1080"/>
                    </a:lnTo>
                    <a:lnTo>
                      <a:pt x="2" y="78"/>
                    </a:lnTo>
                    <a:cubicBezTo>
                      <a:pt x="0" y="65"/>
                      <a:pt x="9" y="52"/>
                      <a:pt x="22" y="50"/>
                    </a:cubicBezTo>
                    <a:lnTo>
                      <a:pt x="329" y="2"/>
                    </a:lnTo>
                    <a:cubicBezTo>
                      <a:pt x="343" y="0"/>
                      <a:pt x="355" y="9"/>
                      <a:pt x="357" y="22"/>
                    </a:cubicBezTo>
                    <a:close/>
                    <a:moveTo>
                      <a:pt x="568" y="1358"/>
                    </a:moveTo>
                    <a:lnTo>
                      <a:pt x="615" y="1661"/>
                    </a:lnTo>
                    <a:cubicBezTo>
                      <a:pt x="618" y="1674"/>
                      <a:pt x="608" y="1687"/>
                      <a:pt x="595" y="1689"/>
                    </a:cubicBezTo>
                    <a:lnTo>
                      <a:pt x="288" y="1737"/>
                    </a:lnTo>
                    <a:cubicBezTo>
                      <a:pt x="275" y="1739"/>
                      <a:pt x="262" y="1730"/>
                      <a:pt x="260" y="1717"/>
                    </a:cubicBezTo>
                    <a:lnTo>
                      <a:pt x="204" y="1358"/>
                    </a:lnTo>
                    <a:lnTo>
                      <a:pt x="568" y="135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3" name="Freeform 27"/>
              <p:cNvSpPr>
                <a:spLocks noEditPoints="1"/>
              </p:cNvSpPr>
              <p:nvPr/>
            </p:nvSpPr>
            <p:spPr bwMode="auto">
              <a:xfrm>
                <a:off x="1525" y="877"/>
                <a:ext cx="86" cy="332"/>
              </a:xfrm>
              <a:custGeom>
                <a:avLst/>
                <a:gdLst>
                  <a:gd name="T0" fmla="*/ 181 w 442"/>
                  <a:gd name="T1" fmla="*/ 22 h 1713"/>
                  <a:gd name="T2" fmla="*/ 348 w 442"/>
                  <a:gd name="T3" fmla="*/ 1080 h 1713"/>
                  <a:gd name="T4" fmla="*/ 166 w 442"/>
                  <a:gd name="T5" fmla="*/ 1080 h 1713"/>
                  <a:gd name="T6" fmla="*/ 0 w 442"/>
                  <a:gd name="T7" fmla="*/ 26 h 1713"/>
                  <a:gd name="T8" fmla="*/ 153 w 442"/>
                  <a:gd name="T9" fmla="*/ 2 h 1713"/>
                  <a:gd name="T10" fmla="*/ 181 w 442"/>
                  <a:gd name="T11" fmla="*/ 22 h 1713"/>
                  <a:gd name="T12" fmla="*/ 392 w 442"/>
                  <a:gd name="T13" fmla="*/ 1358 h 1713"/>
                  <a:gd name="T14" fmla="*/ 439 w 442"/>
                  <a:gd name="T15" fmla="*/ 1661 h 1713"/>
                  <a:gd name="T16" fmla="*/ 419 w 442"/>
                  <a:gd name="T17" fmla="*/ 1689 h 1713"/>
                  <a:gd name="T18" fmla="*/ 266 w 442"/>
                  <a:gd name="T19" fmla="*/ 1713 h 1713"/>
                  <a:gd name="T20" fmla="*/ 210 w 442"/>
                  <a:gd name="T21" fmla="*/ 1358 h 1713"/>
                  <a:gd name="T22" fmla="*/ 392 w 442"/>
                  <a:gd name="T23" fmla="*/ 1358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713">
                    <a:moveTo>
                      <a:pt x="181" y="22"/>
                    </a:moveTo>
                    <a:lnTo>
                      <a:pt x="348" y="1080"/>
                    </a:lnTo>
                    <a:lnTo>
                      <a:pt x="166" y="1080"/>
                    </a:lnTo>
                    <a:lnTo>
                      <a:pt x="0" y="26"/>
                    </a:lnTo>
                    <a:lnTo>
                      <a:pt x="153" y="2"/>
                    </a:lnTo>
                    <a:cubicBezTo>
                      <a:pt x="167" y="0"/>
                      <a:pt x="179" y="9"/>
                      <a:pt x="181" y="22"/>
                    </a:cubicBezTo>
                    <a:close/>
                    <a:moveTo>
                      <a:pt x="392" y="1358"/>
                    </a:moveTo>
                    <a:lnTo>
                      <a:pt x="439" y="1661"/>
                    </a:lnTo>
                    <a:cubicBezTo>
                      <a:pt x="442" y="1674"/>
                      <a:pt x="432" y="1687"/>
                      <a:pt x="419" y="1689"/>
                    </a:cubicBezTo>
                    <a:lnTo>
                      <a:pt x="266" y="1713"/>
                    </a:lnTo>
                    <a:lnTo>
                      <a:pt x="210" y="1358"/>
                    </a:lnTo>
                    <a:lnTo>
                      <a:pt x="392" y="1358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Freeform 28"/>
              <p:cNvSpPr>
                <a:spLocks/>
              </p:cNvSpPr>
              <p:nvPr/>
            </p:nvSpPr>
            <p:spPr bwMode="auto">
              <a:xfrm>
                <a:off x="1537" y="1150"/>
                <a:ext cx="65" cy="37"/>
              </a:xfrm>
              <a:custGeom>
                <a:avLst/>
                <a:gdLst>
                  <a:gd name="T0" fmla="*/ 312 w 334"/>
                  <a:gd name="T1" fmla="*/ 0 h 191"/>
                  <a:gd name="T2" fmla="*/ 334 w 334"/>
                  <a:gd name="T3" fmla="*/ 142 h 191"/>
                  <a:gd name="T4" fmla="*/ 22 w 334"/>
                  <a:gd name="T5" fmla="*/ 191 h 191"/>
                  <a:gd name="T6" fmla="*/ 0 w 334"/>
                  <a:gd name="T7" fmla="*/ 49 h 191"/>
                  <a:gd name="T8" fmla="*/ 312 w 3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91">
                    <a:moveTo>
                      <a:pt x="312" y="0"/>
                    </a:moveTo>
                    <a:lnTo>
                      <a:pt x="334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5" name="Freeform 29"/>
              <p:cNvSpPr>
                <a:spLocks/>
              </p:cNvSpPr>
              <p:nvPr/>
            </p:nvSpPr>
            <p:spPr bwMode="auto">
              <a:xfrm>
                <a:off x="1500" y="910"/>
                <a:ext cx="65" cy="37"/>
              </a:xfrm>
              <a:custGeom>
                <a:avLst/>
                <a:gdLst>
                  <a:gd name="T0" fmla="*/ 312 w 335"/>
                  <a:gd name="T1" fmla="*/ 0 h 191"/>
                  <a:gd name="T2" fmla="*/ 335 w 335"/>
                  <a:gd name="T3" fmla="*/ 142 h 191"/>
                  <a:gd name="T4" fmla="*/ 22 w 335"/>
                  <a:gd name="T5" fmla="*/ 191 h 191"/>
                  <a:gd name="T6" fmla="*/ 0 w 335"/>
                  <a:gd name="T7" fmla="*/ 49 h 191"/>
                  <a:gd name="T8" fmla="*/ 312 w 335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91">
                    <a:moveTo>
                      <a:pt x="312" y="0"/>
                    </a:moveTo>
                    <a:lnTo>
                      <a:pt x="335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6" name="Freeform 30"/>
              <p:cNvSpPr>
                <a:spLocks/>
              </p:cNvSpPr>
              <p:nvPr/>
            </p:nvSpPr>
            <p:spPr bwMode="auto">
              <a:xfrm>
                <a:off x="1536" y="1141"/>
                <a:ext cx="61" cy="15"/>
              </a:xfrm>
              <a:custGeom>
                <a:avLst/>
                <a:gdLst>
                  <a:gd name="T0" fmla="*/ 313 w 317"/>
                  <a:gd name="T1" fmla="*/ 0 h 78"/>
                  <a:gd name="T2" fmla="*/ 317 w 317"/>
                  <a:gd name="T3" fmla="*/ 29 h 78"/>
                  <a:gd name="T4" fmla="*/ 5 w 317"/>
                  <a:gd name="T5" fmla="*/ 78 h 78"/>
                  <a:gd name="T6" fmla="*/ 0 w 317"/>
                  <a:gd name="T7" fmla="*/ 44 h 78"/>
                  <a:gd name="T8" fmla="*/ 274 w 317"/>
                  <a:gd name="T9" fmla="*/ 0 h 78"/>
                  <a:gd name="T10" fmla="*/ 313 w 317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78">
                    <a:moveTo>
                      <a:pt x="313" y="0"/>
                    </a:moveTo>
                    <a:lnTo>
                      <a:pt x="317" y="29"/>
                    </a:lnTo>
                    <a:lnTo>
                      <a:pt x="5" y="78"/>
                    </a:lnTo>
                    <a:lnTo>
                      <a:pt x="0" y="44"/>
                    </a:lnTo>
                    <a:lnTo>
                      <a:pt x="274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7" name="Freeform 31"/>
              <p:cNvSpPr>
                <a:spLocks/>
              </p:cNvSpPr>
              <p:nvPr/>
            </p:nvSpPr>
            <p:spPr bwMode="auto">
              <a:xfrm>
                <a:off x="1498" y="900"/>
                <a:ext cx="62" cy="16"/>
              </a:xfrm>
              <a:custGeom>
                <a:avLst/>
                <a:gdLst>
                  <a:gd name="T0" fmla="*/ 312 w 317"/>
                  <a:gd name="T1" fmla="*/ 0 h 84"/>
                  <a:gd name="T2" fmla="*/ 317 w 317"/>
                  <a:gd name="T3" fmla="*/ 35 h 84"/>
                  <a:gd name="T4" fmla="*/ 5 w 317"/>
                  <a:gd name="T5" fmla="*/ 84 h 84"/>
                  <a:gd name="T6" fmla="*/ 0 w 317"/>
                  <a:gd name="T7" fmla="*/ 49 h 84"/>
                  <a:gd name="T8" fmla="*/ 312 w 31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84">
                    <a:moveTo>
                      <a:pt x="312" y="0"/>
                    </a:moveTo>
                    <a:lnTo>
                      <a:pt x="317" y="35"/>
                    </a:lnTo>
                    <a:lnTo>
                      <a:pt x="5" y="84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8" name="Freeform 32"/>
              <p:cNvSpPr>
                <a:spLocks/>
              </p:cNvSpPr>
              <p:nvPr/>
            </p:nvSpPr>
            <p:spPr bwMode="auto">
              <a:xfrm>
                <a:off x="1568" y="1150"/>
                <a:ext cx="34" cy="32"/>
              </a:xfrm>
              <a:custGeom>
                <a:avLst/>
                <a:gdLst>
                  <a:gd name="T0" fmla="*/ 156 w 178"/>
                  <a:gd name="T1" fmla="*/ 0 h 166"/>
                  <a:gd name="T2" fmla="*/ 178 w 178"/>
                  <a:gd name="T3" fmla="*/ 142 h 166"/>
                  <a:gd name="T4" fmla="*/ 22 w 178"/>
                  <a:gd name="T5" fmla="*/ 166 h 166"/>
                  <a:gd name="T6" fmla="*/ 0 w 178"/>
                  <a:gd name="T7" fmla="*/ 25 h 166"/>
                  <a:gd name="T8" fmla="*/ 156 w 178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66">
                    <a:moveTo>
                      <a:pt x="156" y="0"/>
                    </a:moveTo>
                    <a:lnTo>
                      <a:pt x="178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9" name="Freeform 33"/>
              <p:cNvSpPr>
                <a:spLocks/>
              </p:cNvSpPr>
              <p:nvPr/>
            </p:nvSpPr>
            <p:spPr bwMode="auto">
              <a:xfrm>
                <a:off x="1530" y="910"/>
                <a:ext cx="35" cy="32"/>
              </a:xfrm>
              <a:custGeom>
                <a:avLst/>
                <a:gdLst>
                  <a:gd name="T0" fmla="*/ 156 w 179"/>
                  <a:gd name="T1" fmla="*/ 0 h 166"/>
                  <a:gd name="T2" fmla="*/ 179 w 179"/>
                  <a:gd name="T3" fmla="*/ 142 h 166"/>
                  <a:gd name="T4" fmla="*/ 22 w 179"/>
                  <a:gd name="T5" fmla="*/ 166 h 166"/>
                  <a:gd name="T6" fmla="*/ 0 w 179"/>
                  <a:gd name="T7" fmla="*/ 25 h 166"/>
                  <a:gd name="T8" fmla="*/ 156 w 179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66">
                    <a:moveTo>
                      <a:pt x="156" y="0"/>
                    </a:moveTo>
                    <a:lnTo>
                      <a:pt x="179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0" name="Freeform 34"/>
              <p:cNvSpPr>
                <a:spLocks/>
              </p:cNvSpPr>
              <p:nvPr/>
            </p:nvSpPr>
            <p:spPr bwMode="auto">
              <a:xfrm>
                <a:off x="1566" y="1141"/>
                <a:ext cx="31" cy="10"/>
              </a:xfrm>
              <a:custGeom>
                <a:avLst/>
                <a:gdLst>
                  <a:gd name="T0" fmla="*/ 157 w 161"/>
                  <a:gd name="T1" fmla="*/ 0 h 53"/>
                  <a:gd name="T2" fmla="*/ 161 w 161"/>
                  <a:gd name="T3" fmla="*/ 29 h 53"/>
                  <a:gd name="T4" fmla="*/ 5 w 161"/>
                  <a:gd name="T5" fmla="*/ 53 h 53"/>
                  <a:gd name="T6" fmla="*/ 0 w 161"/>
                  <a:gd name="T7" fmla="*/ 19 h 53"/>
                  <a:gd name="T8" fmla="*/ 118 w 161"/>
                  <a:gd name="T9" fmla="*/ 0 h 53"/>
                  <a:gd name="T10" fmla="*/ 157 w 161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53">
                    <a:moveTo>
                      <a:pt x="157" y="0"/>
                    </a:moveTo>
                    <a:lnTo>
                      <a:pt x="161" y="29"/>
                    </a:lnTo>
                    <a:lnTo>
                      <a:pt x="5" y="53"/>
                    </a:lnTo>
                    <a:lnTo>
                      <a:pt x="0" y="19"/>
                    </a:lnTo>
                    <a:lnTo>
                      <a:pt x="118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Freeform 35"/>
              <p:cNvSpPr>
                <a:spLocks/>
              </p:cNvSpPr>
              <p:nvPr/>
            </p:nvSpPr>
            <p:spPr bwMode="auto">
              <a:xfrm>
                <a:off x="1528" y="900"/>
                <a:ext cx="32" cy="11"/>
              </a:xfrm>
              <a:custGeom>
                <a:avLst/>
                <a:gdLst>
                  <a:gd name="T0" fmla="*/ 156 w 161"/>
                  <a:gd name="T1" fmla="*/ 0 h 59"/>
                  <a:gd name="T2" fmla="*/ 161 w 161"/>
                  <a:gd name="T3" fmla="*/ 35 h 59"/>
                  <a:gd name="T4" fmla="*/ 5 w 161"/>
                  <a:gd name="T5" fmla="*/ 59 h 59"/>
                  <a:gd name="T6" fmla="*/ 0 w 161"/>
                  <a:gd name="T7" fmla="*/ 25 h 59"/>
                  <a:gd name="T8" fmla="*/ 156 w 1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59">
                    <a:moveTo>
                      <a:pt x="156" y="0"/>
                    </a:moveTo>
                    <a:lnTo>
                      <a:pt x="161" y="35"/>
                    </a:lnTo>
                    <a:lnTo>
                      <a:pt x="5" y="59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Freeform 36"/>
              <p:cNvSpPr>
                <a:spLocks/>
              </p:cNvSpPr>
              <p:nvPr/>
            </p:nvSpPr>
            <p:spPr bwMode="auto">
              <a:xfrm>
                <a:off x="989" y="631"/>
                <a:ext cx="107" cy="4"/>
              </a:xfrm>
              <a:custGeom>
                <a:avLst/>
                <a:gdLst>
                  <a:gd name="T0" fmla="*/ 552 w 552"/>
                  <a:gd name="T1" fmla="*/ 0 h 24"/>
                  <a:gd name="T2" fmla="*/ 0 w 552"/>
                  <a:gd name="T3" fmla="*/ 0 h 24"/>
                  <a:gd name="T4" fmla="*/ 9 w 552"/>
                  <a:gd name="T5" fmla="*/ 24 h 24"/>
                  <a:gd name="T6" fmla="*/ 552 w 552"/>
                  <a:gd name="T7" fmla="*/ 24 h 24"/>
                  <a:gd name="T8" fmla="*/ 552 w 5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">
                    <a:moveTo>
                      <a:pt x="552" y="0"/>
                    </a:moveTo>
                    <a:lnTo>
                      <a:pt x="0" y="0"/>
                    </a:lnTo>
                    <a:cubicBezTo>
                      <a:pt x="3" y="7"/>
                      <a:pt x="6" y="15"/>
                      <a:pt x="9" y="24"/>
                    </a:cubicBezTo>
                    <a:lnTo>
                      <a:pt x="552" y="2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Freeform 37"/>
              <p:cNvSpPr>
                <a:spLocks/>
              </p:cNvSpPr>
              <p:nvPr/>
            </p:nvSpPr>
            <p:spPr bwMode="auto">
              <a:xfrm>
                <a:off x="992" y="640"/>
                <a:ext cx="104" cy="4"/>
              </a:xfrm>
              <a:custGeom>
                <a:avLst/>
                <a:gdLst>
                  <a:gd name="T0" fmla="*/ 537 w 537"/>
                  <a:gd name="T1" fmla="*/ 0 h 23"/>
                  <a:gd name="T2" fmla="*/ 0 w 537"/>
                  <a:gd name="T3" fmla="*/ 0 h 23"/>
                  <a:gd name="T4" fmla="*/ 4 w 537"/>
                  <a:gd name="T5" fmla="*/ 23 h 23"/>
                  <a:gd name="T6" fmla="*/ 537 w 537"/>
                  <a:gd name="T7" fmla="*/ 23 h 23"/>
                  <a:gd name="T8" fmla="*/ 537 w 53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7" h="23">
                    <a:moveTo>
                      <a:pt x="537" y="0"/>
                    </a:moveTo>
                    <a:lnTo>
                      <a:pt x="0" y="0"/>
                    </a:lnTo>
                    <a:cubicBezTo>
                      <a:pt x="2" y="7"/>
                      <a:pt x="3" y="15"/>
                      <a:pt x="4" y="23"/>
                    </a:cubicBezTo>
                    <a:lnTo>
                      <a:pt x="537" y="23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Freeform 38"/>
              <p:cNvSpPr>
                <a:spLocks/>
              </p:cNvSpPr>
              <p:nvPr/>
            </p:nvSpPr>
            <p:spPr bwMode="auto">
              <a:xfrm>
                <a:off x="993" y="649"/>
                <a:ext cx="103" cy="4"/>
              </a:xfrm>
              <a:custGeom>
                <a:avLst/>
                <a:gdLst>
                  <a:gd name="T0" fmla="*/ 530 w 530"/>
                  <a:gd name="T1" fmla="*/ 0 h 23"/>
                  <a:gd name="T2" fmla="*/ 0 w 530"/>
                  <a:gd name="T3" fmla="*/ 0 h 23"/>
                  <a:gd name="T4" fmla="*/ 2 w 530"/>
                  <a:gd name="T5" fmla="*/ 23 h 23"/>
                  <a:gd name="T6" fmla="*/ 530 w 530"/>
                  <a:gd name="T7" fmla="*/ 23 h 23"/>
                  <a:gd name="T8" fmla="*/ 530 w 53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23">
                    <a:moveTo>
                      <a:pt x="530" y="0"/>
                    </a:moveTo>
                    <a:lnTo>
                      <a:pt x="0" y="0"/>
                    </a:lnTo>
                    <a:cubicBezTo>
                      <a:pt x="1" y="7"/>
                      <a:pt x="1" y="15"/>
                      <a:pt x="2" y="23"/>
                    </a:cubicBezTo>
                    <a:lnTo>
                      <a:pt x="530" y="23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Freeform 39"/>
              <p:cNvSpPr>
                <a:spLocks/>
              </p:cNvSpPr>
              <p:nvPr/>
            </p:nvSpPr>
            <p:spPr bwMode="auto">
              <a:xfrm>
                <a:off x="993" y="658"/>
                <a:ext cx="103" cy="5"/>
              </a:xfrm>
              <a:custGeom>
                <a:avLst/>
                <a:gdLst>
                  <a:gd name="T0" fmla="*/ 528 w 528"/>
                  <a:gd name="T1" fmla="*/ 0 h 24"/>
                  <a:gd name="T2" fmla="*/ 1 w 528"/>
                  <a:gd name="T3" fmla="*/ 0 h 24"/>
                  <a:gd name="T4" fmla="*/ 1 w 528"/>
                  <a:gd name="T5" fmla="*/ 8 h 24"/>
                  <a:gd name="T6" fmla="*/ 0 w 528"/>
                  <a:gd name="T7" fmla="*/ 24 h 24"/>
                  <a:gd name="T8" fmla="*/ 528 w 528"/>
                  <a:gd name="T9" fmla="*/ 24 h 24"/>
                  <a:gd name="T10" fmla="*/ 528 w 52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24">
                    <a:moveTo>
                      <a:pt x="528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8"/>
                    </a:cubicBezTo>
                    <a:cubicBezTo>
                      <a:pt x="1" y="13"/>
                      <a:pt x="1" y="19"/>
                      <a:pt x="0" y="24"/>
                    </a:cubicBezTo>
                    <a:lnTo>
                      <a:pt x="528" y="24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Freeform 40"/>
              <p:cNvSpPr>
                <a:spLocks/>
              </p:cNvSpPr>
              <p:nvPr/>
            </p:nvSpPr>
            <p:spPr bwMode="auto">
              <a:xfrm>
                <a:off x="993" y="667"/>
                <a:ext cx="103" cy="4"/>
              </a:xfrm>
              <a:custGeom>
                <a:avLst/>
                <a:gdLst>
                  <a:gd name="T0" fmla="*/ 531 w 531"/>
                  <a:gd name="T1" fmla="*/ 0 h 23"/>
                  <a:gd name="T2" fmla="*/ 2 w 531"/>
                  <a:gd name="T3" fmla="*/ 0 h 23"/>
                  <a:gd name="T4" fmla="*/ 0 w 531"/>
                  <a:gd name="T5" fmla="*/ 23 h 23"/>
                  <a:gd name="T6" fmla="*/ 531 w 531"/>
                  <a:gd name="T7" fmla="*/ 23 h 23"/>
                  <a:gd name="T8" fmla="*/ 531 w 53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1" h="23">
                    <a:moveTo>
                      <a:pt x="531" y="0"/>
                    </a:moveTo>
                    <a:lnTo>
                      <a:pt x="2" y="0"/>
                    </a:lnTo>
                    <a:cubicBezTo>
                      <a:pt x="2" y="8"/>
                      <a:pt x="1" y="16"/>
                      <a:pt x="0" y="23"/>
                    </a:cubicBezTo>
                    <a:lnTo>
                      <a:pt x="531" y="23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7" name="Freeform 41"/>
              <p:cNvSpPr>
                <a:spLocks/>
              </p:cNvSpPr>
              <p:nvPr/>
            </p:nvSpPr>
            <p:spPr bwMode="auto">
              <a:xfrm>
                <a:off x="991" y="676"/>
                <a:ext cx="105" cy="5"/>
              </a:xfrm>
              <a:custGeom>
                <a:avLst/>
                <a:gdLst>
                  <a:gd name="T0" fmla="*/ 539 w 539"/>
                  <a:gd name="T1" fmla="*/ 0 h 23"/>
                  <a:gd name="T2" fmla="*/ 5 w 539"/>
                  <a:gd name="T3" fmla="*/ 0 h 23"/>
                  <a:gd name="T4" fmla="*/ 0 w 539"/>
                  <a:gd name="T5" fmla="*/ 23 h 23"/>
                  <a:gd name="T6" fmla="*/ 539 w 539"/>
                  <a:gd name="T7" fmla="*/ 23 h 23"/>
                  <a:gd name="T8" fmla="*/ 539 w 53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23">
                    <a:moveTo>
                      <a:pt x="539" y="0"/>
                    </a:moveTo>
                    <a:lnTo>
                      <a:pt x="5" y="0"/>
                    </a:lnTo>
                    <a:cubicBezTo>
                      <a:pt x="4" y="8"/>
                      <a:pt x="2" y="16"/>
                      <a:pt x="0" y="23"/>
                    </a:cubicBezTo>
                    <a:lnTo>
                      <a:pt x="539" y="23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Freeform 42"/>
              <p:cNvSpPr>
                <a:spLocks/>
              </p:cNvSpPr>
              <p:nvPr/>
            </p:nvSpPr>
            <p:spPr bwMode="auto">
              <a:xfrm>
                <a:off x="991" y="635"/>
                <a:ext cx="105" cy="5"/>
              </a:xfrm>
              <a:custGeom>
                <a:avLst/>
                <a:gdLst>
                  <a:gd name="T0" fmla="*/ 543 w 543"/>
                  <a:gd name="T1" fmla="*/ 0 h 23"/>
                  <a:gd name="T2" fmla="*/ 0 w 543"/>
                  <a:gd name="T3" fmla="*/ 0 h 23"/>
                  <a:gd name="T4" fmla="*/ 6 w 543"/>
                  <a:gd name="T5" fmla="*/ 23 h 23"/>
                  <a:gd name="T6" fmla="*/ 543 w 543"/>
                  <a:gd name="T7" fmla="*/ 23 h 23"/>
                  <a:gd name="T8" fmla="*/ 543 w 54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" h="23">
                    <a:moveTo>
                      <a:pt x="543" y="0"/>
                    </a:moveTo>
                    <a:lnTo>
                      <a:pt x="0" y="0"/>
                    </a:lnTo>
                    <a:cubicBezTo>
                      <a:pt x="2" y="7"/>
                      <a:pt x="4" y="15"/>
                      <a:pt x="6" y="23"/>
                    </a:cubicBezTo>
                    <a:lnTo>
                      <a:pt x="543" y="23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Freeform 43"/>
              <p:cNvSpPr>
                <a:spLocks/>
              </p:cNvSpPr>
              <p:nvPr/>
            </p:nvSpPr>
            <p:spPr bwMode="auto">
              <a:xfrm>
                <a:off x="992" y="644"/>
                <a:ext cx="104" cy="5"/>
              </a:xfrm>
              <a:custGeom>
                <a:avLst/>
                <a:gdLst>
                  <a:gd name="T0" fmla="*/ 533 w 533"/>
                  <a:gd name="T1" fmla="*/ 0 h 24"/>
                  <a:gd name="T2" fmla="*/ 0 w 533"/>
                  <a:gd name="T3" fmla="*/ 0 h 24"/>
                  <a:gd name="T4" fmla="*/ 1 w 533"/>
                  <a:gd name="T5" fmla="*/ 7 h 24"/>
                  <a:gd name="T6" fmla="*/ 3 w 533"/>
                  <a:gd name="T7" fmla="*/ 24 h 24"/>
                  <a:gd name="T8" fmla="*/ 533 w 533"/>
                  <a:gd name="T9" fmla="*/ 24 h 24"/>
                  <a:gd name="T10" fmla="*/ 533 w 53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3" h="24">
                    <a:moveTo>
                      <a:pt x="533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1" y="7"/>
                    </a:cubicBezTo>
                    <a:cubicBezTo>
                      <a:pt x="2" y="12"/>
                      <a:pt x="3" y="18"/>
                      <a:pt x="3" y="24"/>
                    </a:cubicBezTo>
                    <a:lnTo>
                      <a:pt x="533" y="24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0" name="Freeform 44"/>
              <p:cNvSpPr>
                <a:spLocks/>
              </p:cNvSpPr>
              <p:nvPr/>
            </p:nvSpPr>
            <p:spPr bwMode="auto">
              <a:xfrm>
                <a:off x="993" y="653"/>
                <a:ext cx="103" cy="5"/>
              </a:xfrm>
              <a:custGeom>
                <a:avLst/>
                <a:gdLst>
                  <a:gd name="T0" fmla="*/ 528 w 528"/>
                  <a:gd name="T1" fmla="*/ 0 h 23"/>
                  <a:gd name="T2" fmla="*/ 0 w 528"/>
                  <a:gd name="T3" fmla="*/ 0 h 23"/>
                  <a:gd name="T4" fmla="*/ 1 w 528"/>
                  <a:gd name="T5" fmla="*/ 23 h 23"/>
                  <a:gd name="T6" fmla="*/ 528 w 528"/>
                  <a:gd name="T7" fmla="*/ 23 h 23"/>
                  <a:gd name="T8" fmla="*/ 528 w 52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3">
                    <a:moveTo>
                      <a:pt x="528" y="0"/>
                    </a:moveTo>
                    <a:lnTo>
                      <a:pt x="0" y="0"/>
                    </a:lnTo>
                    <a:cubicBezTo>
                      <a:pt x="0" y="8"/>
                      <a:pt x="0" y="16"/>
                      <a:pt x="1" y="23"/>
                    </a:cubicBezTo>
                    <a:lnTo>
                      <a:pt x="528" y="23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1" name="Freeform 45"/>
              <p:cNvSpPr>
                <a:spLocks/>
              </p:cNvSpPr>
              <p:nvPr/>
            </p:nvSpPr>
            <p:spPr bwMode="auto">
              <a:xfrm>
                <a:off x="993" y="663"/>
                <a:ext cx="103" cy="4"/>
              </a:xfrm>
              <a:custGeom>
                <a:avLst/>
                <a:gdLst>
                  <a:gd name="T0" fmla="*/ 529 w 529"/>
                  <a:gd name="T1" fmla="*/ 0 h 23"/>
                  <a:gd name="T2" fmla="*/ 1 w 529"/>
                  <a:gd name="T3" fmla="*/ 0 h 23"/>
                  <a:gd name="T4" fmla="*/ 0 w 529"/>
                  <a:gd name="T5" fmla="*/ 23 h 23"/>
                  <a:gd name="T6" fmla="*/ 529 w 529"/>
                  <a:gd name="T7" fmla="*/ 23 h 23"/>
                  <a:gd name="T8" fmla="*/ 529 w 52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23">
                    <a:moveTo>
                      <a:pt x="529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0" y="23"/>
                    </a:cubicBezTo>
                    <a:lnTo>
                      <a:pt x="529" y="23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2" name="Freeform 46"/>
              <p:cNvSpPr>
                <a:spLocks/>
              </p:cNvSpPr>
              <p:nvPr/>
            </p:nvSpPr>
            <p:spPr bwMode="auto">
              <a:xfrm>
                <a:off x="992" y="671"/>
                <a:ext cx="104" cy="5"/>
              </a:xfrm>
              <a:custGeom>
                <a:avLst/>
                <a:gdLst>
                  <a:gd name="T0" fmla="*/ 534 w 534"/>
                  <a:gd name="T1" fmla="*/ 0 h 24"/>
                  <a:gd name="T2" fmla="*/ 3 w 534"/>
                  <a:gd name="T3" fmla="*/ 0 h 24"/>
                  <a:gd name="T4" fmla="*/ 2 w 534"/>
                  <a:gd name="T5" fmla="*/ 10 h 24"/>
                  <a:gd name="T6" fmla="*/ 0 w 534"/>
                  <a:gd name="T7" fmla="*/ 24 h 24"/>
                  <a:gd name="T8" fmla="*/ 534 w 534"/>
                  <a:gd name="T9" fmla="*/ 24 h 24"/>
                  <a:gd name="T10" fmla="*/ 534 w 5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24">
                    <a:moveTo>
                      <a:pt x="534" y="0"/>
                    </a:moveTo>
                    <a:lnTo>
                      <a:pt x="3" y="0"/>
                    </a:lnTo>
                    <a:cubicBezTo>
                      <a:pt x="3" y="4"/>
                      <a:pt x="3" y="7"/>
                      <a:pt x="2" y="10"/>
                    </a:cubicBezTo>
                    <a:cubicBezTo>
                      <a:pt x="2" y="14"/>
                      <a:pt x="1" y="19"/>
                      <a:pt x="0" y="24"/>
                    </a:cubicBezTo>
                    <a:lnTo>
                      <a:pt x="534" y="24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3" name="Freeform 47"/>
              <p:cNvSpPr>
                <a:spLocks/>
              </p:cNvSpPr>
              <p:nvPr/>
            </p:nvSpPr>
            <p:spPr bwMode="auto">
              <a:xfrm>
                <a:off x="990" y="681"/>
                <a:ext cx="106" cy="4"/>
              </a:xfrm>
              <a:custGeom>
                <a:avLst/>
                <a:gdLst>
                  <a:gd name="T0" fmla="*/ 546 w 546"/>
                  <a:gd name="T1" fmla="*/ 0 h 24"/>
                  <a:gd name="T2" fmla="*/ 7 w 546"/>
                  <a:gd name="T3" fmla="*/ 0 h 24"/>
                  <a:gd name="T4" fmla="*/ 0 w 546"/>
                  <a:gd name="T5" fmla="*/ 24 h 24"/>
                  <a:gd name="T6" fmla="*/ 546 w 546"/>
                  <a:gd name="T7" fmla="*/ 24 h 24"/>
                  <a:gd name="T8" fmla="*/ 546 w 5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24">
                    <a:moveTo>
                      <a:pt x="546" y="0"/>
                    </a:moveTo>
                    <a:lnTo>
                      <a:pt x="7" y="0"/>
                    </a:lnTo>
                    <a:cubicBezTo>
                      <a:pt x="5" y="8"/>
                      <a:pt x="3" y="16"/>
                      <a:pt x="0" y="24"/>
                    </a:cubicBezTo>
                    <a:lnTo>
                      <a:pt x="546" y="24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4" name="Freeform 48"/>
              <p:cNvSpPr>
                <a:spLocks/>
              </p:cNvSpPr>
              <p:nvPr/>
            </p:nvSpPr>
            <p:spPr bwMode="auto">
              <a:xfrm>
                <a:off x="989" y="685"/>
                <a:ext cx="107" cy="3"/>
              </a:xfrm>
              <a:custGeom>
                <a:avLst/>
                <a:gdLst>
                  <a:gd name="T0" fmla="*/ 552 w 552"/>
                  <a:gd name="T1" fmla="*/ 0 h 15"/>
                  <a:gd name="T2" fmla="*/ 6 w 552"/>
                  <a:gd name="T3" fmla="*/ 0 h 15"/>
                  <a:gd name="T4" fmla="*/ 0 w 552"/>
                  <a:gd name="T5" fmla="*/ 15 h 15"/>
                  <a:gd name="T6" fmla="*/ 552 w 552"/>
                  <a:gd name="T7" fmla="*/ 15 h 15"/>
                  <a:gd name="T8" fmla="*/ 552 w 55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5">
                    <a:moveTo>
                      <a:pt x="552" y="0"/>
                    </a:moveTo>
                    <a:lnTo>
                      <a:pt x="6" y="0"/>
                    </a:lnTo>
                    <a:cubicBezTo>
                      <a:pt x="4" y="5"/>
                      <a:pt x="2" y="10"/>
                      <a:pt x="0" y="15"/>
                    </a:cubicBezTo>
                    <a:lnTo>
                      <a:pt x="552" y="15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5" name="Rectangle 49"/>
              <p:cNvSpPr>
                <a:spLocks noChangeArrowheads="1"/>
              </p:cNvSpPr>
              <p:nvPr/>
            </p:nvSpPr>
            <p:spPr bwMode="auto">
              <a:xfrm>
                <a:off x="1096" y="631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6" name="Rectangle 50"/>
              <p:cNvSpPr>
                <a:spLocks noChangeArrowheads="1"/>
              </p:cNvSpPr>
              <p:nvPr/>
            </p:nvSpPr>
            <p:spPr bwMode="auto">
              <a:xfrm>
                <a:off x="1096" y="640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7" name="Rectangle 51"/>
              <p:cNvSpPr>
                <a:spLocks noChangeArrowheads="1"/>
              </p:cNvSpPr>
              <p:nvPr/>
            </p:nvSpPr>
            <p:spPr bwMode="auto">
              <a:xfrm>
                <a:off x="1096" y="649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8" name="Rectangle 52"/>
              <p:cNvSpPr>
                <a:spLocks noChangeArrowheads="1"/>
              </p:cNvSpPr>
              <p:nvPr/>
            </p:nvSpPr>
            <p:spPr bwMode="auto">
              <a:xfrm>
                <a:off x="1096" y="658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9" name="Rectangle 53"/>
              <p:cNvSpPr>
                <a:spLocks noChangeArrowheads="1"/>
              </p:cNvSpPr>
              <p:nvPr/>
            </p:nvSpPr>
            <p:spPr bwMode="auto">
              <a:xfrm>
                <a:off x="1096" y="667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0" name="Rectangle 54"/>
              <p:cNvSpPr>
                <a:spLocks noChangeArrowheads="1"/>
              </p:cNvSpPr>
              <p:nvPr/>
            </p:nvSpPr>
            <p:spPr bwMode="auto">
              <a:xfrm>
                <a:off x="1096" y="676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1" name="Rectangle 55"/>
              <p:cNvSpPr>
                <a:spLocks noChangeArrowheads="1"/>
              </p:cNvSpPr>
              <p:nvPr/>
            </p:nvSpPr>
            <p:spPr bwMode="auto">
              <a:xfrm>
                <a:off x="1096" y="635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2" name="Rectangle 56"/>
              <p:cNvSpPr>
                <a:spLocks noChangeArrowheads="1"/>
              </p:cNvSpPr>
              <p:nvPr/>
            </p:nvSpPr>
            <p:spPr bwMode="auto">
              <a:xfrm>
                <a:off x="1096" y="644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3" name="Rectangle 57"/>
              <p:cNvSpPr>
                <a:spLocks noChangeArrowheads="1"/>
              </p:cNvSpPr>
              <p:nvPr/>
            </p:nvSpPr>
            <p:spPr bwMode="auto">
              <a:xfrm>
                <a:off x="1096" y="653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4" name="Rectangle 58"/>
              <p:cNvSpPr>
                <a:spLocks noChangeArrowheads="1"/>
              </p:cNvSpPr>
              <p:nvPr/>
            </p:nvSpPr>
            <p:spPr bwMode="auto">
              <a:xfrm>
                <a:off x="1096" y="663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5" name="Rectangle 59"/>
              <p:cNvSpPr>
                <a:spLocks noChangeArrowheads="1"/>
              </p:cNvSpPr>
              <p:nvPr/>
            </p:nvSpPr>
            <p:spPr bwMode="auto">
              <a:xfrm>
                <a:off x="1096" y="671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6" name="Rectangle 60"/>
              <p:cNvSpPr>
                <a:spLocks noChangeArrowheads="1"/>
              </p:cNvSpPr>
              <p:nvPr/>
            </p:nvSpPr>
            <p:spPr bwMode="auto">
              <a:xfrm>
                <a:off x="1096" y="681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7" name="Rectangle 61"/>
              <p:cNvSpPr>
                <a:spLocks noChangeArrowheads="1"/>
              </p:cNvSpPr>
              <p:nvPr/>
            </p:nvSpPr>
            <p:spPr bwMode="auto">
              <a:xfrm>
                <a:off x="1096" y="685"/>
                <a:ext cx="110" cy="3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8" name="Rectangle 62"/>
              <p:cNvSpPr>
                <a:spLocks noChangeArrowheads="1"/>
              </p:cNvSpPr>
              <p:nvPr/>
            </p:nvSpPr>
            <p:spPr bwMode="auto">
              <a:xfrm>
                <a:off x="923" y="705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9" name="Rectangle 63"/>
              <p:cNvSpPr>
                <a:spLocks noChangeArrowheads="1"/>
              </p:cNvSpPr>
              <p:nvPr/>
            </p:nvSpPr>
            <p:spPr bwMode="auto">
              <a:xfrm>
                <a:off x="923" y="711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0" name="Rectangle 64"/>
              <p:cNvSpPr>
                <a:spLocks noChangeArrowheads="1"/>
              </p:cNvSpPr>
              <p:nvPr/>
            </p:nvSpPr>
            <p:spPr bwMode="auto">
              <a:xfrm>
                <a:off x="923" y="717"/>
                <a:ext cx="139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1" name="Rectangle 65"/>
              <p:cNvSpPr>
                <a:spLocks noChangeArrowheads="1"/>
              </p:cNvSpPr>
              <p:nvPr/>
            </p:nvSpPr>
            <p:spPr bwMode="auto">
              <a:xfrm>
                <a:off x="923" y="724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2" name="Rectangle 66"/>
              <p:cNvSpPr>
                <a:spLocks noChangeArrowheads="1"/>
              </p:cNvSpPr>
              <p:nvPr/>
            </p:nvSpPr>
            <p:spPr bwMode="auto">
              <a:xfrm>
                <a:off x="923" y="730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3" name="Rectangle 67"/>
              <p:cNvSpPr>
                <a:spLocks noChangeArrowheads="1"/>
              </p:cNvSpPr>
              <p:nvPr/>
            </p:nvSpPr>
            <p:spPr bwMode="auto">
              <a:xfrm>
                <a:off x="923" y="736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4" name="Rectangle 68"/>
              <p:cNvSpPr>
                <a:spLocks noChangeArrowheads="1"/>
              </p:cNvSpPr>
              <p:nvPr/>
            </p:nvSpPr>
            <p:spPr bwMode="auto">
              <a:xfrm>
                <a:off x="923" y="708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5" name="Rectangle 69"/>
              <p:cNvSpPr>
                <a:spLocks noChangeArrowheads="1"/>
              </p:cNvSpPr>
              <p:nvPr/>
            </p:nvSpPr>
            <p:spPr bwMode="auto">
              <a:xfrm>
                <a:off x="923" y="714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6" name="Rectangle 70"/>
              <p:cNvSpPr>
                <a:spLocks noChangeArrowheads="1"/>
              </p:cNvSpPr>
              <p:nvPr/>
            </p:nvSpPr>
            <p:spPr bwMode="auto">
              <a:xfrm>
                <a:off x="923" y="721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7" name="Rectangle 71"/>
              <p:cNvSpPr>
                <a:spLocks noChangeArrowheads="1"/>
              </p:cNvSpPr>
              <p:nvPr/>
            </p:nvSpPr>
            <p:spPr bwMode="auto">
              <a:xfrm>
                <a:off x="923" y="727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8" name="Rectangle 72"/>
              <p:cNvSpPr>
                <a:spLocks noChangeArrowheads="1"/>
              </p:cNvSpPr>
              <p:nvPr/>
            </p:nvSpPr>
            <p:spPr bwMode="auto">
              <a:xfrm>
                <a:off x="923" y="733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9" name="Rectangle 73"/>
              <p:cNvSpPr>
                <a:spLocks noChangeArrowheads="1"/>
              </p:cNvSpPr>
              <p:nvPr/>
            </p:nvSpPr>
            <p:spPr bwMode="auto">
              <a:xfrm>
                <a:off x="923" y="739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0" name="Rectangle 74"/>
              <p:cNvSpPr>
                <a:spLocks noChangeArrowheads="1"/>
              </p:cNvSpPr>
              <p:nvPr/>
            </p:nvSpPr>
            <p:spPr bwMode="auto">
              <a:xfrm>
                <a:off x="923" y="742"/>
                <a:ext cx="139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1" name="Freeform 75"/>
              <p:cNvSpPr>
                <a:spLocks/>
              </p:cNvSpPr>
              <p:nvPr/>
            </p:nvSpPr>
            <p:spPr bwMode="auto">
              <a:xfrm>
                <a:off x="1062" y="705"/>
                <a:ext cx="139" cy="3"/>
              </a:xfrm>
              <a:custGeom>
                <a:avLst/>
                <a:gdLst>
                  <a:gd name="T0" fmla="*/ 0 w 715"/>
                  <a:gd name="T1" fmla="*/ 0 h 16"/>
                  <a:gd name="T2" fmla="*/ 715 w 715"/>
                  <a:gd name="T3" fmla="*/ 0 h 16"/>
                  <a:gd name="T4" fmla="*/ 710 w 715"/>
                  <a:gd name="T5" fmla="*/ 16 h 16"/>
                  <a:gd name="T6" fmla="*/ 0 w 715"/>
                  <a:gd name="T7" fmla="*/ 16 h 16"/>
                  <a:gd name="T8" fmla="*/ 0 w 7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6">
                    <a:moveTo>
                      <a:pt x="0" y="0"/>
                    </a:moveTo>
                    <a:lnTo>
                      <a:pt x="715" y="0"/>
                    </a:lnTo>
                    <a:cubicBezTo>
                      <a:pt x="713" y="5"/>
                      <a:pt x="712" y="11"/>
                      <a:pt x="710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2" name="Freeform 76"/>
              <p:cNvSpPr>
                <a:spLocks/>
              </p:cNvSpPr>
              <p:nvPr/>
            </p:nvSpPr>
            <p:spPr bwMode="auto">
              <a:xfrm>
                <a:off x="1062" y="711"/>
                <a:ext cx="138" cy="3"/>
              </a:xfrm>
              <a:custGeom>
                <a:avLst/>
                <a:gdLst>
                  <a:gd name="T0" fmla="*/ 0 w 707"/>
                  <a:gd name="T1" fmla="*/ 0 h 16"/>
                  <a:gd name="T2" fmla="*/ 707 w 707"/>
                  <a:gd name="T3" fmla="*/ 0 h 16"/>
                  <a:gd name="T4" fmla="*/ 704 w 707"/>
                  <a:gd name="T5" fmla="*/ 15 h 16"/>
                  <a:gd name="T6" fmla="*/ 704 w 707"/>
                  <a:gd name="T7" fmla="*/ 16 h 16"/>
                  <a:gd name="T8" fmla="*/ 0 w 707"/>
                  <a:gd name="T9" fmla="*/ 16 h 16"/>
                  <a:gd name="T10" fmla="*/ 0 w 70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6">
                    <a:moveTo>
                      <a:pt x="0" y="0"/>
                    </a:moveTo>
                    <a:lnTo>
                      <a:pt x="707" y="0"/>
                    </a:lnTo>
                    <a:cubicBezTo>
                      <a:pt x="706" y="5"/>
                      <a:pt x="705" y="10"/>
                      <a:pt x="704" y="15"/>
                    </a:cubicBezTo>
                    <a:lnTo>
                      <a:pt x="704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3" name="Freeform 77"/>
              <p:cNvSpPr>
                <a:spLocks/>
              </p:cNvSpPr>
              <p:nvPr/>
            </p:nvSpPr>
            <p:spPr bwMode="auto">
              <a:xfrm>
                <a:off x="1062" y="717"/>
                <a:ext cx="137" cy="4"/>
              </a:xfrm>
              <a:custGeom>
                <a:avLst/>
                <a:gdLst>
                  <a:gd name="T0" fmla="*/ 0 w 702"/>
                  <a:gd name="T1" fmla="*/ 0 h 16"/>
                  <a:gd name="T2" fmla="*/ 702 w 702"/>
                  <a:gd name="T3" fmla="*/ 0 h 16"/>
                  <a:gd name="T4" fmla="*/ 701 w 702"/>
                  <a:gd name="T5" fmla="*/ 16 h 16"/>
                  <a:gd name="T6" fmla="*/ 0 w 702"/>
                  <a:gd name="T7" fmla="*/ 16 h 16"/>
                  <a:gd name="T8" fmla="*/ 0 w 70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5"/>
                      <a:pt x="702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4" name="Freeform 78"/>
              <p:cNvSpPr>
                <a:spLocks/>
              </p:cNvSpPr>
              <p:nvPr/>
            </p:nvSpPr>
            <p:spPr bwMode="auto">
              <a:xfrm>
                <a:off x="1062" y="724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5 h 16"/>
                  <a:gd name="T6" fmla="*/ 701 w 701"/>
                  <a:gd name="T7" fmla="*/ 16 h 16"/>
                  <a:gd name="T8" fmla="*/ 0 w 701"/>
                  <a:gd name="T9" fmla="*/ 16 h 16"/>
                  <a:gd name="T10" fmla="*/ 0 w 70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lnTo>
                      <a:pt x="701" y="5"/>
                    </a:lnTo>
                    <a:cubicBezTo>
                      <a:pt x="701" y="9"/>
                      <a:pt x="701" y="12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5" name="Freeform 79"/>
              <p:cNvSpPr>
                <a:spLocks/>
              </p:cNvSpPr>
              <p:nvPr/>
            </p:nvSpPr>
            <p:spPr bwMode="auto">
              <a:xfrm>
                <a:off x="1062" y="730"/>
                <a:ext cx="137" cy="3"/>
              </a:xfrm>
              <a:custGeom>
                <a:avLst/>
                <a:gdLst>
                  <a:gd name="T0" fmla="*/ 0 w 703"/>
                  <a:gd name="T1" fmla="*/ 0 h 16"/>
                  <a:gd name="T2" fmla="*/ 702 w 703"/>
                  <a:gd name="T3" fmla="*/ 0 h 16"/>
                  <a:gd name="T4" fmla="*/ 703 w 703"/>
                  <a:gd name="T5" fmla="*/ 16 h 16"/>
                  <a:gd name="T6" fmla="*/ 0 w 703"/>
                  <a:gd name="T7" fmla="*/ 16 h 16"/>
                  <a:gd name="T8" fmla="*/ 0 w 70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6"/>
                      <a:pt x="702" y="11"/>
                      <a:pt x="703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6" name="Freeform 80"/>
              <p:cNvSpPr>
                <a:spLocks/>
              </p:cNvSpPr>
              <p:nvPr/>
            </p:nvSpPr>
            <p:spPr bwMode="auto">
              <a:xfrm>
                <a:off x="1062" y="736"/>
                <a:ext cx="138" cy="3"/>
              </a:xfrm>
              <a:custGeom>
                <a:avLst/>
                <a:gdLst>
                  <a:gd name="T0" fmla="*/ 0 w 708"/>
                  <a:gd name="T1" fmla="*/ 0 h 16"/>
                  <a:gd name="T2" fmla="*/ 705 w 708"/>
                  <a:gd name="T3" fmla="*/ 0 h 16"/>
                  <a:gd name="T4" fmla="*/ 708 w 708"/>
                  <a:gd name="T5" fmla="*/ 16 h 16"/>
                  <a:gd name="T6" fmla="*/ 0 w 708"/>
                  <a:gd name="T7" fmla="*/ 16 h 16"/>
                  <a:gd name="T8" fmla="*/ 0 w 70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6">
                    <a:moveTo>
                      <a:pt x="0" y="0"/>
                    </a:moveTo>
                    <a:lnTo>
                      <a:pt x="705" y="0"/>
                    </a:lnTo>
                    <a:cubicBezTo>
                      <a:pt x="706" y="6"/>
                      <a:pt x="707" y="11"/>
                      <a:pt x="708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7" name="Freeform 81"/>
              <p:cNvSpPr>
                <a:spLocks/>
              </p:cNvSpPr>
              <p:nvPr/>
            </p:nvSpPr>
            <p:spPr bwMode="auto">
              <a:xfrm>
                <a:off x="1062" y="708"/>
                <a:ext cx="138" cy="3"/>
              </a:xfrm>
              <a:custGeom>
                <a:avLst/>
                <a:gdLst>
                  <a:gd name="T0" fmla="*/ 0 w 710"/>
                  <a:gd name="T1" fmla="*/ 0 h 16"/>
                  <a:gd name="T2" fmla="*/ 710 w 710"/>
                  <a:gd name="T3" fmla="*/ 0 h 16"/>
                  <a:gd name="T4" fmla="*/ 707 w 710"/>
                  <a:gd name="T5" fmla="*/ 16 h 16"/>
                  <a:gd name="T6" fmla="*/ 0 w 710"/>
                  <a:gd name="T7" fmla="*/ 16 h 16"/>
                  <a:gd name="T8" fmla="*/ 0 w 7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16">
                    <a:moveTo>
                      <a:pt x="0" y="0"/>
                    </a:moveTo>
                    <a:lnTo>
                      <a:pt x="710" y="0"/>
                    </a:lnTo>
                    <a:cubicBezTo>
                      <a:pt x="709" y="5"/>
                      <a:pt x="708" y="11"/>
                      <a:pt x="707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8" name="Freeform 82"/>
              <p:cNvSpPr>
                <a:spLocks/>
              </p:cNvSpPr>
              <p:nvPr/>
            </p:nvSpPr>
            <p:spPr bwMode="auto">
              <a:xfrm>
                <a:off x="1062" y="714"/>
                <a:ext cx="137" cy="3"/>
              </a:xfrm>
              <a:custGeom>
                <a:avLst/>
                <a:gdLst>
                  <a:gd name="T0" fmla="*/ 0 w 704"/>
                  <a:gd name="T1" fmla="*/ 0 h 16"/>
                  <a:gd name="T2" fmla="*/ 704 w 704"/>
                  <a:gd name="T3" fmla="*/ 0 h 16"/>
                  <a:gd name="T4" fmla="*/ 702 w 704"/>
                  <a:gd name="T5" fmla="*/ 16 h 16"/>
                  <a:gd name="T6" fmla="*/ 0 w 704"/>
                  <a:gd name="T7" fmla="*/ 16 h 16"/>
                  <a:gd name="T8" fmla="*/ 0 w 70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6">
                    <a:moveTo>
                      <a:pt x="0" y="0"/>
                    </a:moveTo>
                    <a:lnTo>
                      <a:pt x="704" y="0"/>
                    </a:lnTo>
                    <a:cubicBezTo>
                      <a:pt x="703" y="5"/>
                      <a:pt x="703" y="10"/>
                      <a:pt x="70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9" name="Freeform 83"/>
              <p:cNvSpPr>
                <a:spLocks/>
              </p:cNvSpPr>
              <p:nvPr/>
            </p:nvSpPr>
            <p:spPr bwMode="auto">
              <a:xfrm>
                <a:off x="1062" y="721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16 h 16"/>
                  <a:gd name="T6" fmla="*/ 0 w 701"/>
                  <a:gd name="T7" fmla="*/ 16 h 16"/>
                  <a:gd name="T8" fmla="*/ 0 w 70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0" name="Freeform 84"/>
              <p:cNvSpPr>
                <a:spLocks/>
              </p:cNvSpPr>
              <p:nvPr/>
            </p:nvSpPr>
            <p:spPr bwMode="auto">
              <a:xfrm>
                <a:off x="1062" y="727"/>
                <a:ext cx="137" cy="3"/>
              </a:xfrm>
              <a:custGeom>
                <a:avLst/>
                <a:gdLst>
                  <a:gd name="T0" fmla="*/ 0 w 702"/>
                  <a:gd name="T1" fmla="*/ 0 h 15"/>
                  <a:gd name="T2" fmla="*/ 701 w 702"/>
                  <a:gd name="T3" fmla="*/ 0 h 15"/>
                  <a:gd name="T4" fmla="*/ 702 w 702"/>
                  <a:gd name="T5" fmla="*/ 15 h 15"/>
                  <a:gd name="T6" fmla="*/ 0 w 702"/>
                  <a:gd name="T7" fmla="*/ 15 h 15"/>
                  <a:gd name="T8" fmla="*/ 0 w 70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5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2" y="15"/>
                    </a:cubicBez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1" name="Freeform 85"/>
              <p:cNvSpPr>
                <a:spLocks/>
              </p:cNvSpPr>
              <p:nvPr/>
            </p:nvSpPr>
            <p:spPr bwMode="auto">
              <a:xfrm>
                <a:off x="1062" y="733"/>
                <a:ext cx="137" cy="3"/>
              </a:xfrm>
              <a:custGeom>
                <a:avLst/>
                <a:gdLst>
                  <a:gd name="T0" fmla="*/ 0 w 705"/>
                  <a:gd name="T1" fmla="*/ 0 h 16"/>
                  <a:gd name="T2" fmla="*/ 703 w 705"/>
                  <a:gd name="T3" fmla="*/ 0 h 16"/>
                  <a:gd name="T4" fmla="*/ 704 w 705"/>
                  <a:gd name="T5" fmla="*/ 12 h 16"/>
                  <a:gd name="T6" fmla="*/ 705 w 705"/>
                  <a:gd name="T7" fmla="*/ 16 h 16"/>
                  <a:gd name="T8" fmla="*/ 0 w 705"/>
                  <a:gd name="T9" fmla="*/ 16 h 16"/>
                  <a:gd name="T10" fmla="*/ 0 w 70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16">
                    <a:moveTo>
                      <a:pt x="0" y="0"/>
                    </a:moveTo>
                    <a:lnTo>
                      <a:pt x="703" y="0"/>
                    </a:lnTo>
                    <a:cubicBezTo>
                      <a:pt x="703" y="4"/>
                      <a:pt x="704" y="8"/>
                      <a:pt x="704" y="12"/>
                    </a:cubicBezTo>
                    <a:lnTo>
                      <a:pt x="705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2" name="Freeform 86"/>
              <p:cNvSpPr>
                <a:spLocks/>
              </p:cNvSpPr>
              <p:nvPr/>
            </p:nvSpPr>
            <p:spPr bwMode="auto">
              <a:xfrm>
                <a:off x="1062" y="739"/>
                <a:ext cx="139" cy="3"/>
              </a:xfrm>
              <a:custGeom>
                <a:avLst/>
                <a:gdLst>
                  <a:gd name="T0" fmla="*/ 0 w 712"/>
                  <a:gd name="T1" fmla="*/ 0 h 16"/>
                  <a:gd name="T2" fmla="*/ 708 w 712"/>
                  <a:gd name="T3" fmla="*/ 0 h 16"/>
                  <a:gd name="T4" fmla="*/ 712 w 712"/>
                  <a:gd name="T5" fmla="*/ 16 h 16"/>
                  <a:gd name="T6" fmla="*/ 0 w 712"/>
                  <a:gd name="T7" fmla="*/ 16 h 16"/>
                  <a:gd name="T8" fmla="*/ 0 w 7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16">
                    <a:moveTo>
                      <a:pt x="0" y="0"/>
                    </a:moveTo>
                    <a:lnTo>
                      <a:pt x="708" y="0"/>
                    </a:lnTo>
                    <a:cubicBezTo>
                      <a:pt x="709" y="6"/>
                      <a:pt x="710" y="11"/>
                      <a:pt x="71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3" name="Freeform 87"/>
              <p:cNvSpPr>
                <a:spLocks/>
              </p:cNvSpPr>
              <p:nvPr/>
            </p:nvSpPr>
            <p:spPr bwMode="auto">
              <a:xfrm>
                <a:off x="1062" y="742"/>
                <a:ext cx="139" cy="2"/>
              </a:xfrm>
              <a:custGeom>
                <a:avLst/>
                <a:gdLst>
                  <a:gd name="T0" fmla="*/ 0 w 715"/>
                  <a:gd name="T1" fmla="*/ 0 h 11"/>
                  <a:gd name="T2" fmla="*/ 712 w 715"/>
                  <a:gd name="T3" fmla="*/ 0 h 11"/>
                  <a:gd name="T4" fmla="*/ 715 w 715"/>
                  <a:gd name="T5" fmla="*/ 11 h 11"/>
                  <a:gd name="T6" fmla="*/ 0 w 715"/>
                  <a:gd name="T7" fmla="*/ 11 h 11"/>
                  <a:gd name="T8" fmla="*/ 0 w 7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1">
                    <a:moveTo>
                      <a:pt x="0" y="0"/>
                    </a:moveTo>
                    <a:lnTo>
                      <a:pt x="712" y="0"/>
                    </a:lnTo>
                    <a:cubicBezTo>
                      <a:pt x="713" y="4"/>
                      <a:pt x="714" y="7"/>
                      <a:pt x="715" y="11"/>
                    </a:cubicBez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4" name="Freeform 88"/>
              <p:cNvSpPr>
                <a:spLocks/>
              </p:cNvSpPr>
              <p:nvPr/>
            </p:nvSpPr>
            <p:spPr bwMode="auto">
              <a:xfrm>
                <a:off x="920" y="696"/>
                <a:ext cx="285" cy="57"/>
              </a:xfrm>
              <a:custGeom>
                <a:avLst/>
                <a:gdLst>
                  <a:gd name="T0" fmla="*/ 1469 w 1469"/>
                  <a:gd name="T1" fmla="*/ 296 h 296"/>
                  <a:gd name="T2" fmla="*/ 62 w 1469"/>
                  <a:gd name="T3" fmla="*/ 296 h 296"/>
                  <a:gd name="T4" fmla="*/ 3 w 1469"/>
                  <a:gd name="T5" fmla="*/ 202 h 296"/>
                  <a:gd name="T6" fmla="*/ 0 w 1469"/>
                  <a:gd name="T7" fmla="*/ 148 h 296"/>
                  <a:gd name="T8" fmla="*/ 3 w 1469"/>
                  <a:gd name="T9" fmla="*/ 94 h 296"/>
                  <a:gd name="T10" fmla="*/ 62 w 1469"/>
                  <a:gd name="T11" fmla="*/ 0 h 296"/>
                  <a:gd name="T12" fmla="*/ 1469 w 1469"/>
                  <a:gd name="T13" fmla="*/ 0 h 296"/>
                  <a:gd name="T14" fmla="*/ 1469 w 1469"/>
                  <a:gd name="T15" fmla="*/ 47 h 296"/>
                  <a:gd name="T16" fmla="*/ 62 w 1469"/>
                  <a:gd name="T17" fmla="*/ 47 h 296"/>
                  <a:gd name="T18" fmla="*/ 49 w 1469"/>
                  <a:gd name="T19" fmla="*/ 100 h 296"/>
                  <a:gd name="T20" fmla="*/ 46 w 1469"/>
                  <a:gd name="T21" fmla="*/ 148 h 296"/>
                  <a:gd name="T22" fmla="*/ 49 w 1469"/>
                  <a:gd name="T23" fmla="*/ 196 h 296"/>
                  <a:gd name="T24" fmla="*/ 62 w 1469"/>
                  <a:gd name="T25" fmla="*/ 249 h 296"/>
                  <a:gd name="T26" fmla="*/ 1469 w 1469"/>
                  <a:gd name="T27" fmla="*/ 249 h 296"/>
                  <a:gd name="T28" fmla="*/ 1469 w 1469"/>
                  <a:gd name="T2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296">
                    <a:moveTo>
                      <a:pt x="1469" y="296"/>
                    </a:moveTo>
                    <a:lnTo>
                      <a:pt x="62" y="296"/>
                    </a:lnTo>
                    <a:cubicBezTo>
                      <a:pt x="29" y="296"/>
                      <a:pt x="10" y="254"/>
                      <a:pt x="3" y="202"/>
                    </a:cubicBezTo>
                    <a:cubicBezTo>
                      <a:pt x="1" y="184"/>
                      <a:pt x="0" y="166"/>
                      <a:pt x="0" y="148"/>
                    </a:cubicBezTo>
                    <a:cubicBezTo>
                      <a:pt x="0" y="130"/>
                      <a:pt x="1" y="112"/>
                      <a:pt x="3" y="94"/>
                    </a:cubicBezTo>
                    <a:cubicBezTo>
                      <a:pt x="10" y="42"/>
                      <a:pt x="29" y="0"/>
                      <a:pt x="62" y="0"/>
                    </a:cubicBezTo>
                    <a:lnTo>
                      <a:pt x="1469" y="0"/>
                    </a:lnTo>
                    <a:lnTo>
                      <a:pt x="1469" y="47"/>
                    </a:lnTo>
                    <a:lnTo>
                      <a:pt x="62" y="47"/>
                    </a:lnTo>
                    <a:cubicBezTo>
                      <a:pt x="58" y="47"/>
                      <a:pt x="53" y="70"/>
                      <a:pt x="49" y="100"/>
                    </a:cubicBezTo>
                    <a:cubicBezTo>
                      <a:pt x="47" y="115"/>
                      <a:pt x="46" y="131"/>
                      <a:pt x="46" y="148"/>
                    </a:cubicBezTo>
                    <a:cubicBezTo>
                      <a:pt x="46" y="165"/>
                      <a:pt x="47" y="181"/>
                      <a:pt x="49" y="196"/>
                    </a:cubicBezTo>
                    <a:cubicBezTo>
                      <a:pt x="53" y="226"/>
                      <a:pt x="58" y="249"/>
                      <a:pt x="62" y="249"/>
                    </a:cubicBezTo>
                    <a:lnTo>
                      <a:pt x="1469" y="249"/>
                    </a:lnTo>
                    <a:lnTo>
                      <a:pt x="1469" y="296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5" name="Freeform 89"/>
              <p:cNvSpPr>
                <a:spLocks noEditPoints="1"/>
              </p:cNvSpPr>
              <p:nvPr/>
            </p:nvSpPr>
            <p:spPr bwMode="auto">
              <a:xfrm>
                <a:off x="1062" y="696"/>
                <a:ext cx="143" cy="57"/>
              </a:xfrm>
              <a:custGeom>
                <a:avLst/>
                <a:gdLst>
                  <a:gd name="T0" fmla="*/ 735 w 735"/>
                  <a:gd name="T1" fmla="*/ 296 h 296"/>
                  <a:gd name="T2" fmla="*/ 0 w 735"/>
                  <a:gd name="T3" fmla="*/ 296 h 296"/>
                  <a:gd name="T4" fmla="*/ 0 w 735"/>
                  <a:gd name="T5" fmla="*/ 249 h 296"/>
                  <a:gd name="T6" fmla="*/ 735 w 735"/>
                  <a:gd name="T7" fmla="*/ 249 h 296"/>
                  <a:gd name="T8" fmla="*/ 735 w 735"/>
                  <a:gd name="T9" fmla="*/ 296 h 296"/>
                  <a:gd name="T10" fmla="*/ 0 w 735"/>
                  <a:gd name="T11" fmla="*/ 0 h 296"/>
                  <a:gd name="T12" fmla="*/ 735 w 735"/>
                  <a:gd name="T13" fmla="*/ 0 h 296"/>
                  <a:gd name="T14" fmla="*/ 735 w 735"/>
                  <a:gd name="T15" fmla="*/ 47 h 296"/>
                  <a:gd name="T16" fmla="*/ 0 w 735"/>
                  <a:gd name="T17" fmla="*/ 47 h 296"/>
                  <a:gd name="T18" fmla="*/ 0 w 735"/>
                  <a:gd name="T1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5" h="296">
                    <a:moveTo>
                      <a:pt x="735" y="296"/>
                    </a:moveTo>
                    <a:lnTo>
                      <a:pt x="0" y="296"/>
                    </a:lnTo>
                    <a:lnTo>
                      <a:pt x="0" y="249"/>
                    </a:lnTo>
                    <a:lnTo>
                      <a:pt x="735" y="249"/>
                    </a:lnTo>
                    <a:lnTo>
                      <a:pt x="735" y="296"/>
                    </a:lnTo>
                    <a:close/>
                    <a:moveTo>
                      <a:pt x="0" y="0"/>
                    </a:moveTo>
                    <a:lnTo>
                      <a:pt x="735" y="0"/>
                    </a:lnTo>
                    <a:lnTo>
                      <a:pt x="735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6" name="Rectangle 90"/>
              <p:cNvSpPr>
                <a:spLocks noChangeArrowheads="1"/>
              </p:cNvSpPr>
              <p:nvPr/>
            </p:nvSpPr>
            <p:spPr bwMode="auto">
              <a:xfrm>
                <a:off x="909" y="858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7" name="Rectangle 91"/>
              <p:cNvSpPr>
                <a:spLocks noChangeArrowheads="1"/>
              </p:cNvSpPr>
              <p:nvPr/>
            </p:nvSpPr>
            <p:spPr bwMode="auto">
              <a:xfrm>
                <a:off x="909" y="866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8" name="Rectangle 92"/>
              <p:cNvSpPr>
                <a:spLocks noChangeArrowheads="1"/>
              </p:cNvSpPr>
              <p:nvPr/>
            </p:nvSpPr>
            <p:spPr bwMode="auto">
              <a:xfrm>
                <a:off x="909" y="874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9" name="Rectangle 93"/>
              <p:cNvSpPr>
                <a:spLocks noChangeArrowheads="1"/>
              </p:cNvSpPr>
              <p:nvPr/>
            </p:nvSpPr>
            <p:spPr bwMode="auto">
              <a:xfrm>
                <a:off x="909" y="882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0" name="Rectangle 94"/>
              <p:cNvSpPr>
                <a:spLocks noChangeArrowheads="1"/>
              </p:cNvSpPr>
              <p:nvPr/>
            </p:nvSpPr>
            <p:spPr bwMode="auto">
              <a:xfrm>
                <a:off x="909" y="890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1" name="Rectangle 95"/>
              <p:cNvSpPr>
                <a:spLocks noChangeArrowheads="1"/>
              </p:cNvSpPr>
              <p:nvPr/>
            </p:nvSpPr>
            <p:spPr bwMode="auto">
              <a:xfrm>
                <a:off x="909" y="899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2" name="Rectangle 96"/>
              <p:cNvSpPr>
                <a:spLocks noChangeArrowheads="1"/>
              </p:cNvSpPr>
              <p:nvPr/>
            </p:nvSpPr>
            <p:spPr bwMode="auto">
              <a:xfrm>
                <a:off x="909" y="862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3" name="Rectangle 97"/>
              <p:cNvSpPr>
                <a:spLocks noChangeArrowheads="1"/>
              </p:cNvSpPr>
              <p:nvPr/>
            </p:nvSpPr>
            <p:spPr bwMode="auto">
              <a:xfrm>
                <a:off x="909" y="870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4" name="Rectangle 98"/>
              <p:cNvSpPr>
                <a:spLocks noChangeArrowheads="1"/>
              </p:cNvSpPr>
              <p:nvPr/>
            </p:nvSpPr>
            <p:spPr bwMode="auto">
              <a:xfrm>
                <a:off x="909" y="878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5" name="Rectangle 99"/>
              <p:cNvSpPr>
                <a:spLocks noChangeArrowheads="1"/>
              </p:cNvSpPr>
              <p:nvPr/>
            </p:nvSpPr>
            <p:spPr bwMode="auto">
              <a:xfrm>
                <a:off x="909" y="886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6" name="Rectangle 100"/>
              <p:cNvSpPr>
                <a:spLocks noChangeArrowheads="1"/>
              </p:cNvSpPr>
              <p:nvPr/>
            </p:nvSpPr>
            <p:spPr bwMode="auto">
              <a:xfrm>
                <a:off x="909" y="894"/>
                <a:ext cx="184" cy="5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7" name="Rectangle 101"/>
              <p:cNvSpPr>
                <a:spLocks noChangeArrowheads="1"/>
              </p:cNvSpPr>
              <p:nvPr/>
            </p:nvSpPr>
            <p:spPr bwMode="auto">
              <a:xfrm>
                <a:off x="909" y="903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8" name="Rectangle 102"/>
              <p:cNvSpPr>
                <a:spLocks noChangeArrowheads="1"/>
              </p:cNvSpPr>
              <p:nvPr/>
            </p:nvSpPr>
            <p:spPr bwMode="auto">
              <a:xfrm>
                <a:off x="909" y="907"/>
                <a:ext cx="184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9" name="Freeform 103"/>
              <p:cNvSpPr>
                <a:spLocks/>
              </p:cNvSpPr>
              <p:nvPr/>
            </p:nvSpPr>
            <p:spPr bwMode="auto">
              <a:xfrm>
                <a:off x="1093" y="858"/>
                <a:ext cx="184" cy="4"/>
              </a:xfrm>
              <a:custGeom>
                <a:avLst/>
                <a:gdLst>
                  <a:gd name="T0" fmla="*/ 0 w 946"/>
                  <a:gd name="T1" fmla="*/ 0 h 21"/>
                  <a:gd name="T2" fmla="*/ 946 w 946"/>
                  <a:gd name="T3" fmla="*/ 0 h 21"/>
                  <a:gd name="T4" fmla="*/ 939 w 946"/>
                  <a:gd name="T5" fmla="*/ 21 h 21"/>
                  <a:gd name="T6" fmla="*/ 0 w 946"/>
                  <a:gd name="T7" fmla="*/ 21 h 21"/>
                  <a:gd name="T8" fmla="*/ 0 w 9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21">
                    <a:moveTo>
                      <a:pt x="0" y="0"/>
                    </a:moveTo>
                    <a:lnTo>
                      <a:pt x="946" y="0"/>
                    </a:lnTo>
                    <a:cubicBezTo>
                      <a:pt x="943" y="6"/>
                      <a:pt x="941" y="13"/>
                      <a:pt x="93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0" name="Freeform 104"/>
              <p:cNvSpPr>
                <a:spLocks/>
              </p:cNvSpPr>
              <p:nvPr/>
            </p:nvSpPr>
            <p:spPr bwMode="auto">
              <a:xfrm>
                <a:off x="1093" y="866"/>
                <a:ext cx="182" cy="4"/>
              </a:xfrm>
              <a:custGeom>
                <a:avLst/>
                <a:gdLst>
                  <a:gd name="T0" fmla="*/ 0 w 935"/>
                  <a:gd name="T1" fmla="*/ 0 h 21"/>
                  <a:gd name="T2" fmla="*/ 935 w 935"/>
                  <a:gd name="T3" fmla="*/ 0 h 21"/>
                  <a:gd name="T4" fmla="*/ 932 w 935"/>
                  <a:gd name="T5" fmla="*/ 20 h 21"/>
                  <a:gd name="T6" fmla="*/ 931 w 935"/>
                  <a:gd name="T7" fmla="*/ 21 h 21"/>
                  <a:gd name="T8" fmla="*/ 0 w 935"/>
                  <a:gd name="T9" fmla="*/ 21 h 21"/>
                  <a:gd name="T10" fmla="*/ 0 w 93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5" h="21">
                    <a:moveTo>
                      <a:pt x="0" y="0"/>
                    </a:moveTo>
                    <a:lnTo>
                      <a:pt x="935" y="0"/>
                    </a:lnTo>
                    <a:cubicBezTo>
                      <a:pt x="933" y="6"/>
                      <a:pt x="932" y="13"/>
                      <a:pt x="932" y="20"/>
                    </a:cubicBezTo>
                    <a:lnTo>
                      <a:pt x="9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1" name="Freeform 105"/>
              <p:cNvSpPr>
                <a:spLocks/>
              </p:cNvSpPr>
              <p:nvPr/>
            </p:nvSpPr>
            <p:spPr bwMode="auto">
              <a:xfrm>
                <a:off x="1093" y="874"/>
                <a:ext cx="180" cy="4"/>
              </a:xfrm>
              <a:custGeom>
                <a:avLst/>
                <a:gdLst>
                  <a:gd name="T0" fmla="*/ 0 w 929"/>
                  <a:gd name="T1" fmla="*/ 0 h 21"/>
                  <a:gd name="T2" fmla="*/ 929 w 929"/>
                  <a:gd name="T3" fmla="*/ 0 h 21"/>
                  <a:gd name="T4" fmla="*/ 928 w 929"/>
                  <a:gd name="T5" fmla="*/ 21 h 21"/>
                  <a:gd name="T6" fmla="*/ 0 w 929"/>
                  <a:gd name="T7" fmla="*/ 21 h 21"/>
                  <a:gd name="T8" fmla="*/ 0 w 92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21">
                    <a:moveTo>
                      <a:pt x="0" y="0"/>
                    </a:moveTo>
                    <a:lnTo>
                      <a:pt x="929" y="0"/>
                    </a:lnTo>
                    <a:cubicBezTo>
                      <a:pt x="929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2" name="Freeform 106"/>
              <p:cNvSpPr>
                <a:spLocks/>
              </p:cNvSpPr>
              <p:nvPr/>
            </p:nvSpPr>
            <p:spPr bwMode="auto">
              <a:xfrm>
                <a:off x="1093" y="882"/>
                <a:ext cx="180" cy="4"/>
              </a:xfrm>
              <a:custGeom>
                <a:avLst/>
                <a:gdLst>
                  <a:gd name="T0" fmla="*/ 0 w 927"/>
                  <a:gd name="T1" fmla="*/ 0 h 21"/>
                  <a:gd name="T2" fmla="*/ 927 w 927"/>
                  <a:gd name="T3" fmla="*/ 0 h 21"/>
                  <a:gd name="T4" fmla="*/ 927 w 927"/>
                  <a:gd name="T5" fmla="*/ 7 h 21"/>
                  <a:gd name="T6" fmla="*/ 927 w 927"/>
                  <a:gd name="T7" fmla="*/ 21 h 21"/>
                  <a:gd name="T8" fmla="*/ 0 w 927"/>
                  <a:gd name="T9" fmla="*/ 21 h 21"/>
                  <a:gd name="T10" fmla="*/ 0 w 92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7" h="21">
                    <a:moveTo>
                      <a:pt x="0" y="0"/>
                    </a:moveTo>
                    <a:lnTo>
                      <a:pt x="927" y="0"/>
                    </a:lnTo>
                    <a:lnTo>
                      <a:pt x="927" y="7"/>
                    </a:lnTo>
                    <a:cubicBezTo>
                      <a:pt x="927" y="12"/>
                      <a:pt x="927" y="16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3" name="Freeform 107"/>
              <p:cNvSpPr>
                <a:spLocks/>
              </p:cNvSpPr>
              <p:nvPr/>
            </p:nvSpPr>
            <p:spPr bwMode="auto">
              <a:xfrm>
                <a:off x="1093" y="890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28 w 930"/>
                  <a:gd name="T3" fmla="*/ 0 h 21"/>
                  <a:gd name="T4" fmla="*/ 930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9" y="7"/>
                      <a:pt x="929" y="14"/>
                      <a:pt x="93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4" name="Freeform 108"/>
              <p:cNvSpPr>
                <a:spLocks/>
              </p:cNvSpPr>
              <p:nvPr/>
            </p:nvSpPr>
            <p:spPr bwMode="auto">
              <a:xfrm>
                <a:off x="1093" y="899"/>
                <a:ext cx="182" cy="4"/>
              </a:xfrm>
              <a:custGeom>
                <a:avLst/>
                <a:gdLst>
                  <a:gd name="T0" fmla="*/ 0 w 936"/>
                  <a:gd name="T1" fmla="*/ 0 h 21"/>
                  <a:gd name="T2" fmla="*/ 932 w 936"/>
                  <a:gd name="T3" fmla="*/ 0 h 21"/>
                  <a:gd name="T4" fmla="*/ 936 w 936"/>
                  <a:gd name="T5" fmla="*/ 21 h 21"/>
                  <a:gd name="T6" fmla="*/ 0 w 936"/>
                  <a:gd name="T7" fmla="*/ 21 h 21"/>
                  <a:gd name="T8" fmla="*/ 0 w 9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21">
                    <a:moveTo>
                      <a:pt x="0" y="0"/>
                    </a:moveTo>
                    <a:lnTo>
                      <a:pt x="932" y="0"/>
                    </a:lnTo>
                    <a:cubicBezTo>
                      <a:pt x="933" y="7"/>
                      <a:pt x="935" y="14"/>
                      <a:pt x="936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5" name="Freeform 109"/>
              <p:cNvSpPr>
                <a:spLocks/>
              </p:cNvSpPr>
              <p:nvPr/>
            </p:nvSpPr>
            <p:spPr bwMode="auto">
              <a:xfrm>
                <a:off x="1093" y="862"/>
                <a:ext cx="182" cy="4"/>
              </a:xfrm>
              <a:custGeom>
                <a:avLst/>
                <a:gdLst>
                  <a:gd name="T0" fmla="*/ 0 w 939"/>
                  <a:gd name="T1" fmla="*/ 0 h 21"/>
                  <a:gd name="T2" fmla="*/ 939 w 939"/>
                  <a:gd name="T3" fmla="*/ 0 h 21"/>
                  <a:gd name="T4" fmla="*/ 935 w 939"/>
                  <a:gd name="T5" fmla="*/ 21 h 21"/>
                  <a:gd name="T6" fmla="*/ 0 w 939"/>
                  <a:gd name="T7" fmla="*/ 21 h 21"/>
                  <a:gd name="T8" fmla="*/ 0 w 93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21">
                    <a:moveTo>
                      <a:pt x="0" y="0"/>
                    </a:moveTo>
                    <a:lnTo>
                      <a:pt x="939" y="0"/>
                    </a:lnTo>
                    <a:cubicBezTo>
                      <a:pt x="938" y="6"/>
                      <a:pt x="936" y="13"/>
                      <a:pt x="93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6" name="Freeform 110"/>
              <p:cNvSpPr>
                <a:spLocks/>
              </p:cNvSpPr>
              <p:nvPr/>
            </p:nvSpPr>
            <p:spPr bwMode="auto">
              <a:xfrm>
                <a:off x="1093" y="870"/>
                <a:ext cx="181" cy="4"/>
              </a:xfrm>
              <a:custGeom>
                <a:avLst/>
                <a:gdLst>
                  <a:gd name="T0" fmla="*/ 0 w 931"/>
                  <a:gd name="T1" fmla="*/ 0 h 21"/>
                  <a:gd name="T2" fmla="*/ 931 w 931"/>
                  <a:gd name="T3" fmla="*/ 0 h 21"/>
                  <a:gd name="T4" fmla="*/ 929 w 931"/>
                  <a:gd name="T5" fmla="*/ 21 h 21"/>
                  <a:gd name="T6" fmla="*/ 0 w 931"/>
                  <a:gd name="T7" fmla="*/ 21 h 21"/>
                  <a:gd name="T8" fmla="*/ 0 w 93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" h="21">
                    <a:moveTo>
                      <a:pt x="0" y="0"/>
                    </a:moveTo>
                    <a:lnTo>
                      <a:pt x="931" y="0"/>
                    </a:lnTo>
                    <a:cubicBezTo>
                      <a:pt x="931" y="7"/>
                      <a:pt x="930" y="14"/>
                      <a:pt x="92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7" name="Freeform 111"/>
              <p:cNvSpPr>
                <a:spLocks/>
              </p:cNvSpPr>
              <p:nvPr/>
            </p:nvSpPr>
            <p:spPr bwMode="auto">
              <a:xfrm>
                <a:off x="1093" y="878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8 w 928"/>
                  <a:gd name="T3" fmla="*/ 0 h 21"/>
                  <a:gd name="T4" fmla="*/ 927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7" y="7"/>
                      <a:pt x="927" y="14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8" name="Freeform 112"/>
              <p:cNvSpPr>
                <a:spLocks/>
              </p:cNvSpPr>
              <p:nvPr/>
            </p:nvSpPr>
            <p:spPr bwMode="auto">
              <a:xfrm>
                <a:off x="1093" y="886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7 w 928"/>
                  <a:gd name="T3" fmla="*/ 0 h 21"/>
                  <a:gd name="T4" fmla="*/ 928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7" y="0"/>
                    </a:lnTo>
                    <a:cubicBezTo>
                      <a:pt x="927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9" name="Freeform 113"/>
              <p:cNvSpPr>
                <a:spLocks/>
              </p:cNvSpPr>
              <p:nvPr/>
            </p:nvSpPr>
            <p:spPr bwMode="auto">
              <a:xfrm>
                <a:off x="1093" y="894"/>
                <a:ext cx="181" cy="5"/>
              </a:xfrm>
              <a:custGeom>
                <a:avLst/>
                <a:gdLst>
                  <a:gd name="T0" fmla="*/ 0 w 932"/>
                  <a:gd name="T1" fmla="*/ 0 h 21"/>
                  <a:gd name="T2" fmla="*/ 930 w 932"/>
                  <a:gd name="T3" fmla="*/ 0 h 21"/>
                  <a:gd name="T4" fmla="*/ 932 w 932"/>
                  <a:gd name="T5" fmla="*/ 15 h 21"/>
                  <a:gd name="T6" fmla="*/ 932 w 932"/>
                  <a:gd name="T7" fmla="*/ 21 h 21"/>
                  <a:gd name="T8" fmla="*/ 0 w 932"/>
                  <a:gd name="T9" fmla="*/ 21 h 21"/>
                  <a:gd name="T10" fmla="*/ 0 w 93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2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30" y="5"/>
                      <a:pt x="931" y="10"/>
                      <a:pt x="932" y="15"/>
                    </a:cubicBezTo>
                    <a:lnTo>
                      <a:pt x="9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0" name="Freeform 114"/>
              <p:cNvSpPr>
                <a:spLocks/>
              </p:cNvSpPr>
              <p:nvPr/>
            </p:nvSpPr>
            <p:spPr bwMode="auto">
              <a:xfrm>
                <a:off x="1093" y="903"/>
                <a:ext cx="183" cy="4"/>
              </a:xfrm>
              <a:custGeom>
                <a:avLst/>
                <a:gdLst>
                  <a:gd name="T0" fmla="*/ 0 w 941"/>
                  <a:gd name="T1" fmla="*/ 0 h 21"/>
                  <a:gd name="T2" fmla="*/ 936 w 941"/>
                  <a:gd name="T3" fmla="*/ 0 h 21"/>
                  <a:gd name="T4" fmla="*/ 941 w 941"/>
                  <a:gd name="T5" fmla="*/ 21 h 21"/>
                  <a:gd name="T6" fmla="*/ 0 w 941"/>
                  <a:gd name="T7" fmla="*/ 21 h 21"/>
                  <a:gd name="T8" fmla="*/ 0 w 9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1">
                    <a:moveTo>
                      <a:pt x="0" y="0"/>
                    </a:moveTo>
                    <a:lnTo>
                      <a:pt x="936" y="0"/>
                    </a:lnTo>
                    <a:cubicBezTo>
                      <a:pt x="938" y="7"/>
                      <a:pt x="939" y="14"/>
                      <a:pt x="94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1" name="Freeform 115"/>
              <p:cNvSpPr>
                <a:spLocks/>
              </p:cNvSpPr>
              <p:nvPr/>
            </p:nvSpPr>
            <p:spPr bwMode="auto">
              <a:xfrm>
                <a:off x="1093" y="907"/>
                <a:ext cx="184" cy="2"/>
              </a:xfrm>
              <a:custGeom>
                <a:avLst/>
                <a:gdLst>
                  <a:gd name="T0" fmla="*/ 0 w 946"/>
                  <a:gd name="T1" fmla="*/ 0 h 14"/>
                  <a:gd name="T2" fmla="*/ 941 w 946"/>
                  <a:gd name="T3" fmla="*/ 0 h 14"/>
                  <a:gd name="T4" fmla="*/ 946 w 946"/>
                  <a:gd name="T5" fmla="*/ 14 h 14"/>
                  <a:gd name="T6" fmla="*/ 0 w 946"/>
                  <a:gd name="T7" fmla="*/ 14 h 14"/>
                  <a:gd name="T8" fmla="*/ 0 w 9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4">
                    <a:moveTo>
                      <a:pt x="0" y="0"/>
                    </a:moveTo>
                    <a:lnTo>
                      <a:pt x="941" y="0"/>
                    </a:lnTo>
                    <a:cubicBezTo>
                      <a:pt x="943" y="5"/>
                      <a:pt x="944" y="10"/>
                      <a:pt x="946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2" name="Freeform 116"/>
              <p:cNvSpPr>
                <a:spLocks/>
              </p:cNvSpPr>
              <p:nvPr/>
            </p:nvSpPr>
            <p:spPr bwMode="auto">
              <a:xfrm>
                <a:off x="905" y="846"/>
                <a:ext cx="377" cy="75"/>
              </a:xfrm>
              <a:custGeom>
                <a:avLst/>
                <a:gdLst>
                  <a:gd name="T0" fmla="*/ 1943 w 1943"/>
                  <a:gd name="T1" fmla="*/ 390 h 390"/>
                  <a:gd name="T2" fmla="*/ 83 w 1943"/>
                  <a:gd name="T3" fmla="*/ 390 h 390"/>
                  <a:gd name="T4" fmla="*/ 4 w 1943"/>
                  <a:gd name="T5" fmla="*/ 266 h 390"/>
                  <a:gd name="T6" fmla="*/ 0 w 1943"/>
                  <a:gd name="T7" fmla="*/ 195 h 390"/>
                  <a:gd name="T8" fmla="*/ 4 w 1943"/>
                  <a:gd name="T9" fmla="*/ 124 h 390"/>
                  <a:gd name="T10" fmla="*/ 83 w 1943"/>
                  <a:gd name="T11" fmla="*/ 0 h 390"/>
                  <a:gd name="T12" fmla="*/ 1943 w 1943"/>
                  <a:gd name="T13" fmla="*/ 0 h 390"/>
                  <a:gd name="T14" fmla="*/ 1943 w 1943"/>
                  <a:gd name="T15" fmla="*/ 62 h 390"/>
                  <a:gd name="T16" fmla="*/ 83 w 1943"/>
                  <a:gd name="T17" fmla="*/ 62 h 390"/>
                  <a:gd name="T18" fmla="*/ 65 w 1943"/>
                  <a:gd name="T19" fmla="*/ 132 h 390"/>
                  <a:gd name="T20" fmla="*/ 61 w 1943"/>
                  <a:gd name="T21" fmla="*/ 195 h 390"/>
                  <a:gd name="T22" fmla="*/ 65 w 1943"/>
                  <a:gd name="T23" fmla="*/ 258 h 390"/>
                  <a:gd name="T24" fmla="*/ 83 w 1943"/>
                  <a:gd name="T25" fmla="*/ 328 h 390"/>
                  <a:gd name="T26" fmla="*/ 1943 w 1943"/>
                  <a:gd name="T27" fmla="*/ 328 h 390"/>
                  <a:gd name="T28" fmla="*/ 1943 w 1943"/>
                  <a:gd name="T2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3" h="390">
                    <a:moveTo>
                      <a:pt x="1943" y="390"/>
                    </a:moveTo>
                    <a:lnTo>
                      <a:pt x="83" y="390"/>
                    </a:lnTo>
                    <a:cubicBezTo>
                      <a:pt x="39" y="390"/>
                      <a:pt x="13" y="336"/>
                      <a:pt x="4" y="266"/>
                    </a:cubicBezTo>
                    <a:cubicBezTo>
                      <a:pt x="1" y="243"/>
                      <a:pt x="0" y="219"/>
                      <a:pt x="0" y="195"/>
                    </a:cubicBezTo>
                    <a:cubicBezTo>
                      <a:pt x="0" y="171"/>
                      <a:pt x="1" y="147"/>
                      <a:pt x="4" y="124"/>
                    </a:cubicBezTo>
                    <a:cubicBezTo>
                      <a:pt x="13" y="54"/>
                      <a:pt x="39" y="0"/>
                      <a:pt x="83" y="0"/>
                    </a:cubicBezTo>
                    <a:lnTo>
                      <a:pt x="1943" y="0"/>
                    </a:lnTo>
                    <a:lnTo>
                      <a:pt x="1943" y="62"/>
                    </a:lnTo>
                    <a:lnTo>
                      <a:pt x="83" y="62"/>
                    </a:lnTo>
                    <a:cubicBezTo>
                      <a:pt x="77" y="62"/>
                      <a:pt x="70" y="92"/>
                      <a:pt x="65" y="132"/>
                    </a:cubicBezTo>
                    <a:cubicBezTo>
                      <a:pt x="63" y="151"/>
                      <a:pt x="61" y="173"/>
                      <a:pt x="61" y="195"/>
                    </a:cubicBezTo>
                    <a:cubicBezTo>
                      <a:pt x="61" y="217"/>
                      <a:pt x="63" y="239"/>
                      <a:pt x="65" y="258"/>
                    </a:cubicBezTo>
                    <a:cubicBezTo>
                      <a:pt x="70" y="298"/>
                      <a:pt x="77" y="328"/>
                      <a:pt x="83" y="328"/>
                    </a:cubicBezTo>
                    <a:lnTo>
                      <a:pt x="1943" y="328"/>
                    </a:lnTo>
                    <a:lnTo>
                      <a:pt x="1943" y="390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3" name="Freeform 117"/>
              <p:cNvSpPr>
                <a:spLocks noEditPoints="1"/>
              </p:cNvSpPr>
              <p:nvPr/>
            </p:nvSpPr>
            <p:spPr bwMode="auto">
              <a:xfrm>
                <a:off x="1093" y="846"/>
                <a:ext cx="189" cy="75"/>
              </a:xfrm>
              <a:custGeom>
                <a:avLst/>
                <a:gdLst>
                  <a:gd name="T0" fmla="*/ 972 w 972"/>
                  <a:gd name="T1" fmla="*/ 390 h 390"/>
                  <a:gd name="T2" fmla="*/ 0 w 972"/>
                  <a:gd name="T3" fmla="*/ 390 h 390"/>
                  <a:gd name="T4" fmla="*/ 0 w 972"/>
                  <a:gd name="T5" fmla="*/ 328 h 390"/>
                  <a:gd name="T6" fmla="*/ 972 w 972"/>
                  <a:gd name="T7" fmla="*/ 328 h 390"/>
                  <a:gd name="T8" fmla="*/ 972 w 972"/>
                  <a:gd name="T9" fmla="*/ 390 h 390"/>
                  <a:gd name="T10" fmla="*/ 0 w 972"/>
                  <a:gd name="T11" fmla="*/ 0 h 390"/>
                  <a:gd name="T12" fmla="*/ 972 w 972"/>
                  <a:gd name="T13" fmla="*/ 0 h 390"/>
                  <a:gd name="T14" fmla="*/ 972 w 972"/>
                  <a:gd name="T15" fmla="*/ 62 h 390"/>
                  <a:gd name="T16" fmla="*/ 0 w 972"/>
                  <a:gd name="T17" fmla="*/ 62 h 390"/>
                  <a:gd name="T18" fmla="*/ 0 w 972"/>
                  <a:gd name="T1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390">
                    <a:moveTo>
                      <a:pt x="972" y="390"/>
                    </a:moveTo>
                    <a:lnTo>
                      <a:pt x="0" y="390"/>
                    </a:lnTo>
                    <a:lnTo>
                      <a:pt x="0" y="328"/>
                    </a:lnTo>
                    <a:lnTo>
                      <a:pt x="972" y="328"/>
                    </a:lnTo>
                    <a:lnTo>
                      <a:pt x="972" y="390"/>
                    </a:lnTo>
                    <a:close/>
                    <a:moveTo>
                      <a:pt x="0" y="0"/>
                    </a:moveTo>
                    <a:lnTo>
                      <a:pt x="972" y="0"/>
                    </a:lnTo>
                    <a:lnTo>
                      <a:pt x="97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4" name="Rectangle 118"/>
              <p:cNvSpPr>
                <a:spLocks noChangeArrowheads="1"/>
              </p:cNvSpPr>
              <p:nvPr/>
            </p:nvSpPr>
            <p:spPr bwMode="auto">
              <a:xfrm>
                <a:off x="905" y="763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5" name="Rectangle 119"/>
              <p:cNvSpPr>
                <a:spLocks noChangeArrowheads="1"/>
              </p:cNvSpPr>
              <p:nvPr/>
            </p:nvSpPr>
            <p:spPr bwMode="auto">
              <a:xfrm>
                <a:off x="905" y="775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6" name="Rectangle 120"/>
              <p:cNvSpPr>
                <a:spLocks noChangeArrowheads="1"/>
              </p:cNvSpPr>
              <p:nvPr/>
            </p:nvSpPr>
            <p:spPr bwMode="auto">
              <a:xfrm>
                <a:off x="905" y="786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7" name="Rectangle 121"/>
              <p:cNvSpPr>
                <a:spLocks noChangeArrowheads="1"/>
              </p:cNvSpPr>
              <p:nvPr/>
            </p:nvSpPr>
            <p:spPr bwMode="auto">
              <a:xfrm>
                <a:off x="905" y="798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8" name="Rectangle 122"/>
              <p:cNvSpPr>
                <a:spLocks noChangeArrowheads="1"/>
              </p:cNvSpPr>
              <p:nvPr/>
            </p:nvSpPr>
            <p:spPr bwMode="auto">
              <a:xfrm>
                <a:off x="905" y="809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9" name="Rectangle 123"/>
              <p:cNvSpPr>
                <a:spLocks noChangeArrowheads="1"/>
              </p:cNvSpPr>
              <p:nvPr/>
            </p:nvSpPr>
            <p:spPr bwMode="auto">
              <a:xfrm>
                <a:off x="905" y="821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0" name="Rectangle 124"/>
              <p:cNvSpPr>
                <a:spLocks noChangeArrowheads="1"/>
              </p:cNvSpPr>
              <p:nvPr/>
            </p:nvSpPr>
            <p:spPr bwMode="auto">
              <a:xfrm>
                <a:off x="905" y="769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1" name="Rectangle 125"/>
              <p:cNvSpPr>
                <a:spLocks noChangeArrowheads="1"/>
              </p:cNvSpPr>
              <p:nvPr/>
            </p:nvSpPr>
            <p:spPr bwMode="auto">
              <a:xfrm>
                <a:off x="905" y="780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2" name="Rectangle 126"/>
              <p:cNvSpPr>
                <a:spLocks noChangeArrowheads="1"/>
              </p:cNvSpPr>
              <p:nvPr/>
            </p:nvSpPr>
            <p:spPr bwMode="auto">
              <a:xfrm>
                <a:off x="905" y="792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3" name="Rectangle 127"/>
              <p:cNvSpPr>
                <a:spLocks noChangeArrowheads="1"/>
              </p:cNvSpPr>
              <p:nvPr/>
            </p:nvSpPr>
            <p:spPr bwMode="auto">
              <a:xfrm>
                <a:off x="905" y="803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4" name="Rectangle 128"/>
              <p:cNvSpPr>
                <a:spLocks noChangeArrowheads="1"/>
              </p:cNvSpPr>
              <p:nvPr/>
            </p:nvSpPr>
            <p:spPr bwMode="auto">
              <a:xfrm>
                <a:off x="905" y="815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5" name="Rectangle 129"/>
              <p:cNvSpPr>
                <a:spLocks noChangeArrowheads="1"/>
              </p:cNvSpPr>
              <p:nvPr/>
            </p:nvSpPr>
            <p:spPr bwMode="auto">
              <a:xfrm>
                <a:off x="905" y="826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6" name="Rectangle 130"/>
              <p:cNvSpPr>
                <a:spLocks noChangeArrowheads="1"/>
              </p:cNvSpPr>
              <p:nvPr/>
            </p:nvSpPr>
            <p:spPr bwMode="auto">
              <a:xfrm>
                <a:off x="905" y="832"/>
                <a:ext cx="137" cy="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7" name="Freeform 131"/>
              <p:cNvSpPr>
                <a:spLocks/>
              </p:cNvSpPr>
              <p:nvPr/>
            </p:nvSpPr>
            <p:spPr bwMode="auto">
              <a:xfrm>
                <a:off x="1042" y="763"/>
                <a:ext cx="137" cy="6"/>
              </a:xfrm>
              <a:custGeom>
                <a:avLst/>
                <a:gdLst>
                  <a:gd name="T0" fmla="*/ 0 w 703"/>
                  <a:gd name="T1" fmla="*/ 0 h 30"/>
                  <a:gd name="T2" fmla="*/ 703 w 703"/>
                  <a:gd name="T3" fmla="*/ 0 h 30"/>
                  <a:gd name="T4" fmla="*/ 691 w 703"/>
                  <a:gd name="T5" fmla="*/ 30 h 30"/>
                  <a:gd name="T6" fmla="*/ 0 w 703"/>
                  <a:gd name="T7" fmla="*/ 30 h 30"/>
                  <a:gd name="T8" fmla="*/ 0 w 70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30">
                    <a:moveTo>
                      <a:pt x="0" y="0"/>
                    </a:moveTo>
                    <a:lnTo>
                      <a:pt x="703" y="0"/>
                    </a:lnTo>
                    <a:cubicBezTo>
                      <a:pt x="698" y="9"/>
                      <a:pt x="694" y="19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8" name="Freeform 132"/>
              <p:cNvSpPr>
                <a:spLocks/>
              </p:cNvSpPr>
              <p:nvPr/>
            </p:nvSpPr>
            <p:spPr bwMode="auto">
              <a:xfrm>
                <a:off x="1042" y="775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82 w 682"/>
                  <a:gd name="T3" fmla="*/ 0 h 29"/>
                  <a:gd name="T4" fmla="*/ 677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82" y="0"/>
                    </a:lnTo>
                    <a:cubicBezTo>
                      <a:pt x="680" y="9"/>
                      <a:pt x="678" y="19"/>
                      <a:pt x="677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9" name="Freeform 133"/>
              <p:cNvSpPr>
                <a:spLocks/>
              </p:cNvSpPr>
              <p:nvPr/>
            </p:nvSpPr>
            <p:spPr bwMode="auto">
              <a:xfrm>
                <a:off x="1042" y="786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3 w 673"/>
                  <a:gd name="T3" fmla="*/ 0 h 30"/>
                  <a:gd name="T4" fmla="*/ 671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2" y="10"/>
                      <a:pt x="671" y="20"/>
                      <a:pt x="67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0" name="Freeform 134"/>
              <p:cNvSpPr>
                <a:spLocks/>
              </p:cNvSpPr>
              <p:nvPr/>
            </p:nvSpPr>
            <p:spPr bwMode="auto">
              <a:xfrm>
                <a:off x="1042" y="798"/>
                <a:ext cx="130" cy="5"/>
              </a:xfrm>
              <a:custGeom>
                <a:avLst/>
                <a:gdLst>
                  <a:gd name="T0" fmla="*/ 0 w 669"/>
                  <a:gd name="T1" fmla="*/ 0 h 30"/>
                  <a:gd name="T2" fmla="*/ 669 w 669"/>
                  <a:gd name="T3" fmla="*/ 0 h 30"/>
                  <a:gd name="T4" fmla="*/ 669 w 669"/>
                  <a:gd name="T5" fmla="*/ 15 h 30"/>
                  <a:gd name="T6" fmla="*/ 669 w 669"/>
                  <a:gd name="T7" fmla="*/ 30 h 30"/>
                  <a:gd name="T8" fmla="*/ 0 w 669"/>
                  <a:gd name="T9" fmla="*/ 30 h 30"/>
                  <a:gd name="T10" fmla="*/ 0 w 66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9" h="30">
                    <a:moveTo>
                      <a:pt x="0" y="0"/>
                    </a:moveTo>
                    <a:lnTo>
                      <a:pt x="669" y="0"/>
                    </a:lnTo>
                    <a:cubicBezTo>
                      <a:pt x="669" y="5"/>
                      <a:pt x="669" y="10"/>
                      <a:pt x="669" y="15"/>
                    </a:cubicBezTo>
                    <a:cubicBezTo>
                      <a:pt x="669" y="20"/>
                      <a:pt x="669" y="25"/>
                      <a:pt x="669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1" name="Freeform 135"/>
              <p:cNvSpPr>
                <a:spLocks/>
              </p:cNvSpPr>
              <p:nvPr/>
            </p:nvSpPr>
            <p:spPr bwMode="auto">
              <a:xfrm>
                <a:off x="1042" y="809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1 w 673"/>
                  <a:gd name="T3" fmla="*/ 0 h 30"/>
                  <a:gd name="T4" fmla="*/ 673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1" y="0"/>
                    </a:lnTo>
                    <a:cubicBezTo>
                      <a:pt x="671" y="10"/>
                      <a:pt x="672" y="20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2" name="Freeform 136"/>
              <p:cNvSpPr>
                <a:spLocks/>
              </p:cNvSpPr>
              <p:nvPr/>
            </p:nvSpPr>
            <p:spPr bwMode="auto">
              <a:xfrm>
                <a:off x="1042" y="821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77 w 682"/>
                  <a:gd name="T3" fmla="*/ 0 h 29"/>
                  <a:gd name="T4" fmla="*/ 682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77" y="0"/>
                    </a:lnTo>
                    <a:cubicBezTo>
                      <a:pt x="678" y="10"/>
                      <a:pt x="680" y="20"/>
                      <a:pt x="682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3" name="Freeform 137"/>
              <p:cNvSpPr>
                <a:spLocks/>
              </p:cNvSpPr>
              <p:nvPr/>
            </p:nvSpPr>
            <p:spPr bwMode="auto">
              <a:xfrm>
                <a:off x="1042" y="769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91 w 691"/>
                  <a:gd name="T3" fmla="*/ 0 h 30"/>
                  <a:gd name="T4" fmla="*/ 682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91" y="0"/>
                    </a:lnTo>
                    <a:cubicBezTo>
                      <a:pt x="688" y="9"/>
                      <a:pt x="685" y="19"/>
                      <a:pt x="682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4" name="Freeform 138"/>
              <p:cNvSpPr>
                <a:spLocks/>
              </p:cNvSpPr>
              <p:nvPr/>
            </p:nvSpPr>
            <p:spPr bwMode="auto">
              <a:xfrm>
                <a:off x="1042" y="780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7 w 677"/>
                  <a:gd name="T3" fmla="*/ 0 h 30"/>
                  <a:gd name="T4" fmla="*/ 675 w 677"/>
                  <a:gd name="T5" fmla="*/ 14 h 30"/>
                  <a:gd name="T6" fmla="*/ 673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7" y="0"/>
                    </a:lnTo>
                    <a:cubicBezTo>
                      <a:pt x="676" y="5"/>
                      <a:pt x="675" y="9"/>
                      <a:pt x="675" y="14"/>
                    </a:cubicBezTo>
                    <a:cubicBezTo>
                      <a:pt x="674" y="19"/>
                      <a:pt x="674" y="24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5" name="Freeform 139"/>
              <p:cNvSpPr>
                <a:spLocks/>
              </p:cNvSpPr>
              <p:nvPr/>
            </p:nvSpPr>
            <p:spPr bwMode="auto">
              <a:xfrm>
                <a:off x="1042" y="792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71 w 671"/>
                  <a:gd name="T3" fmla="*/ 0 h 29"/>
                  <a:gd name="T4" fmla="*/ 669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71" y="0"/>
                    </a:lnTo>
                    <a:cubicBezTo>
                      <a:pt x="670" y="9"/>
                      <a:pt x="670" y="19"/>
                      <a:pt x="669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6" name="Freeform 140"/>
              <p:cNvSpPr>
                <a:spLocks/>
              </p:cNvSpPr>
              <p:nvPr/>
            </p:nvSpPr>
            <p:spPr bwMode="auto">
              <a:xfrm>
                <a:off x="1042" y="803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69 w 671"/>
                  <a:gd name="T3" fmla="*/ 0 h 29"/>
                  <a:gd name="T4" fmla="*/ 671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69" y="0"/>
                    </a:lnTo>
                    <a:cubicBezTo>
                      <a:pt x="670" y="10"/>
                      <a:pt x="670" y="20"/>
                      <a:pt x="671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7" name="Freeform 141"/>
              <p:cNvSpPr>
                <a:spLocks/>
              </p:cNvSpPr>
              <p:nvPr/>
            </p:nvSpPr>
            <p:spPr bwMode="auto">
              <a:xfrm>
                <a:off x="1042" y="815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3 w 677"/>
                  <a:gd name="T3" fmla="*/ 0 h 30"/>
                  <a:gd name="T4" fmla="*/ 675 w 677"/>
                  <a:gd name="T5" fmla="*/ 16 h 30"/>
                  <a:gd name="T6" fmla="*/ 677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4" y="6"/>
                      <a:pt x="674" y="11"/>
                      <a:pt x="675" y="16"/>
                    </a:cubicBezTo>
                    <a:cubicBezTo>
                      <a:pt x="675" y="21"/>
                      <a:pt x="676" y="25"/>
                      <a:pt x="67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8" name="Freeform 142"/>
              <p:cNvSpPr>
                <a:spLocks/>
              </p:cNvSpPr>
              <p:nvPr/>
            </p:nvSpPr>
            <p:spPr bwMode="auto">
              <a:xfrm>
                <a:off x="1042" y="826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82 w 691"/>
                  <a:gd name="T3" fmla="*/ 0 h 30"/>
                  <a:gd name="T4" fmla="*/ 691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82" y="0"/>
                    </a:lnTo>
                    <a:cubicBezTo>
                      <a:pt x="685" y="11"/>
                      <a:pt x="688" y="21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9" name="Freeform 143"/>
              <p:cNvSpPr>
                <a:spLocks/>
              </p:cNvSpPr>
              <p:nvPr/>
            </p:nvSpPr>
            <p:spPr bwMode="auto">
              <a:xfrm>
                <a:off x="1042" y="832"/>
                <a:ext cx="136" cy="4"/>
              </a:xfrm>
              <a:custGeom>
                <a:avLst/>
                <a:gdLst>
                  <a:gd name="T0" fmla="*/ 0 w 698"/>
                  <a:gd name="T1" fmla="*/ 0 h 20"/>
                  <a:gd name="T2" fmla="*/ 691 w 698"/>
                  <a:gd name="T3" fmla="*/ 0 h 20"/>
                  <a:gd name="T4" fmla="*/ 698 w 698"/>
                  <a:gd name="T5" fmla="*/ 20 h 20"/>
                  <a:gd name="T6" fmla="*/ 0 w 698"/>
                  <a:gd name="T7" fmla="*/ 20 h 20"/>
                  <a:gd name="T8" fmla="*/ 0 w 69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20">
                    <a:moveTo>
                      <a:pt x="0" y="0"/>
                    </a:moveTo>
                    <a:lnTo>
                      <a:pt x="691" y="0"/>
                    </a:lnTo>
                    <a:cubicBezTo>
                      <a:pt x="693" y="7"/>
                      <a:pt x="696" y="14"/>
                      <a:pt x="698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0" name="Freeform 144"/>
              <p:cNvSpPr>
                <a:spLocks/>
              </p:cNvSpPr>
              <p:nvPr/>
            </p:nvSpPr>
            <p:spPr bwMode="auto">
              <a:xfrm>
                <a:off x="897" y="753"/>
                <a:ext cx="290" cy="93"/>
              </a:xfrm>
              <a:custGeom>
                <a:avLst/>
                <a:gdLst>
                  <a:gd name="T0" fmla="*/ 1496 w 1496"/>
                  <a:gd name="T1" fmla="*/ 477 h 477"/>
                  <a:gd name="T2" fmla="*/ 93 w 1496"/>
                  <a:gd name="T3" fmla="*/ 477 h 477"/>
                  <a:gd name="T4" fmla="*/ 6 w 1496"/>
                  <a:gd name="T5" fmla="*/ 329 h 477"/>
                  <a:gd name="T6" fmla="*/ 0 w 1496"/>
                  <a:gd name="T7" fmla="*/ 238 h 477"/>
                  <a:gd name="T8" fmla="*/ 6 w 1496"/>
                  <a:gd name="T9" fmla="*/ 148 h 477"/>
                  <a:gd name="T10" fmla="*/ 93 w 1496"/>
                  <a:gd name="T11" fmla="*/ 0 h 477"/>
                  <a:gd name="T12" fmla="*/ 1496 w 1496"/>
                  <a:gd name="T13" fmla="*/ 0 h 477"/>
                  <a:gd name="T14" fmla="*/ 1496 w 1496"/>
                  <a:gd name="T15" fmla="*/ 50 h 477"/>
                  <a:gd name="T16" fmla="*/ 93 w 1496"/>
                  <a:gd name="T17" fmla="*/ 50 h 477"/>
                  <a:gd name="T18" fmla="*/ 56 w 1496"/>
                  <a:gd name="T19" fmla="*/ 154 h 477"/>
                  <a:gd name="T20" fmla="*/ 51 w 1496"/>
                  <a:gd name="T21" fmla="*/ 238 h 477"/>
                  <a:gd name="T22" fmla="*/ 56 w 1496"/>
                  <a:gd name="T23" fmla="*/ 322 h 477"/>
                  <a:gd name="T24" fmla="*/ 93 w 1496"/>
                  <a:gd name="T25" fmla="*/ 426 h 477"/>
                  <a:gd name="T26" fmla="*/ 1496 w 1496"/>
                  <a:gd name="T27" fmla="*/ 426 h 477"/>
                  <a:gd name="T28" fmla="*/ 1496 w 1496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6" h="477">
                    <a:moveTo>
                      <a:pt x="1496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1496" y="0"/>
                    </a:lnTo>
                    <a:lnTo>
                      <a:pt x="1496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1496" y="426"/>
                    </a:lnTo>
                    <a:lnTo>
                      <a:pt x="1496" y="47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1" name="Freeform 145"/>
              <p:cNvSpPr>
                <a:spLocks/>
              </p:cNvSpPr>
              <p:nvPr/>
            </p:nvSpPr>
            <p:spPr bwMode="auto">
              <a:xfrm>
                <a:off x="897" y="753"/>
                <a:ext cx="145" cy="93"/>
              </a:xfrm>
              <a:custGeom>
                <a:avLst/>
                <a:gdLst>
                  <a:gd name="T0" fmla="*/ 748 w 748"/>
                  <a:gd name="T1" fmla="*/ 477 h 477"/>
                  <a:gd name="T2" fmla="*/ 93 w 748"/>
                  <a:gd name="T3" fmla="*/ 477 h 477"/>
                  <a:gd name="T4" fmla="*/ 6 w 748"/>
                  <a:gd name="T5" fmla="*/ 329 h 477"/>
                  <a:gd name="T6" fmla="*/ 0 w 748"/>
                  <a:gd name="T7" fmla="*/ 238 h 477"/>
                  <a:gd name="T8" fmla="*/ 6 w 748"/>
                  <a:gd name="T9" fmla="*/ 148 h 477"/>
                  <a:gd name="T10" fmla="*/ 93 w 748"/>
                  <a:gd name="T11" fmla="*/ 0 h 477"/>
                  <a:gd name="T12" fmla="*/ 748 w 748"/>
                  <a:gd name="T13" fmla="*/ 0 h 477"/>
                  <a:gd name="T14" fmla="*/ 748 w 748"/>
                  <a:gd name="T15" fmla="*/ 50 h 477"/>
                  <a:gd name="T16" fmla="*/ 93 w 748"/>
                  <a:gd name="T17" fmla="*/ 50 h 477"/>
                  <a:gd name="T18" fmla="*/ 56 w 748"/>
                  <a:gd name="T19" fmla="*/ 154 h 477"/>
                  <a:gd name="T20" fmla="*/ 51 w 748"/>
                  <a:gd name="T21" fmla="*/ 238 h 477"/>
                  <a:gd name="T22" fmla="*/ 56 w 748"/>
                  <a:gd name="T23" fmla="*/ 322 h 477"/>
                  <a:gd name="T24" fmla="*/ 93 w 748"/>
                  <a:gd name="T25" fmla="*/ 426 h 477"/>
                  <a:gd name="T26" fmla="*/ 748 w 748"/>
                  <a:gd name="T27" fmla="*/ 426 h 477"/>
                  <a:gd name="T28" fmla="*/ 748 w 748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8" h="477">
                    <a:moveTo>
                      <a:pt x="748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748" y="0"/>
                    </a:lnTo>
                    <a:lnTo>
                      <a:pt x="748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748" y="426"/>
                    </a:lnTo>
                    <a:lnTo>
                      <a:pt x="748" y="47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2" name="Freeform 146"/>
              <p:cNvSpPr>
                <a:spLocks/>
              </p:cNvSpPr>
              <p:nvPr/>
            </p:nvSpPr>
            <p:spPr bwMode="auto">
              <a:xfrm>
                <a:off x="984" y="623"/>
                <a:ext cx="229" cy="73"/>
              </a:xfrm>
              <a:custGeom>
                <a:avLst/>
                <a:gdLst>
                  <a:gd name="T0" fmla="*/ 0 w 1180"/>
                  <a:gd name="T1" fmla="*/ 376 h 376"/>
                  <a:gd name="T2" fmla="*/ 1106 w 1180"/>
                  <a:gd name="T3" fmla="*/ 376 h 376"/>
                  <a:gd name="T4" fmla="*/ 1176 w 1180"/>
                  <a:gd name="T5" fmla="*/ 260 h 376"/>
                  <a:gd name="T6" fmla="*/ 1180 w 1180"/>
                  <a:gd name="T7" fmla="*/ 188 h 376"/>
                  <a:gd name="T8" fmla="*/ 1176 w 1180"/>
                  <a:gd name="T9" fmla="*/ 117 h 376"/>
                  <a:gd name="T10" fmla="*/ 1106 w 1180"/>
                  <a:gd name="T11" fmla="*/ 0 h 376"/>
                  <a:gd name="T12" fmla="*/ 0 w 1180"/>
                  <a:gd name="T13" fmla="*/ 0 h 376"/>
                  <a:gd name="T14" fmla="*/ 0 w 1180"/>
                  <a:gd name="T15" fmla="*/ 40 h 376"/>
                  <a:gd name="T16" fmla="*/ 1106 w 1180"/>
                  <a:gd name="T17" fmla="*/ 40 h 376"/>
                  <a:gd name="T18" fmla="*/ 1136 w 1180"/>
                  <a:gd name="T19" fmla="*/ 122 h 376"/>
                  <a:gd name="T20" fmla="*/ 1140 w 1180"/>
                  <a:gd name="T21" fmla="*/ 188 h 376"/>
                  <a:gd name="T22" fmla="*/ 1136 w 1180"/>
                  <a:gd name="T23" fmla="*/ 255 h 376"/>
                  <a:gd name="T24" fmla="*/ 1106 w 1180"/>
                  <a:gd name="T25" fmla="*/ 336 h 376"/>
                  <a:gd name="T26" fmla="*/ 0 w 1180"/>
                  <a:gd name="T27" fmla="*/ 336 h 376"/>
                  <a:gd name="T28" fmla="*/ 0 w 1180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0" h="376">
                    <a:moveTo>
                      <a:pt x="0" y="376"/>
                    </a:moveTo>
                    <a:lnTo>
                      <a:pt x="1106" y="376"/>
                    </a:lnTo>
                    <a:cubicBezTo>
                      <a:pt x="1144" y="376"/>
                      <a:pt x="1167" y="325"/>
                      <a:pt x="1176" y="260"/>
                    </a:cubicBezTo>
                    <a:cubicBezTo>
                      <a:pt x="1178" y="237"/>
                      <a:pt x="1180" y="212"/>
                      <a:pt x="1180" y="188"/>
                    </a:cubicBezTo>
                    <a:cubicBezTo>
                      <a:pt x="1180" y="164"/>
                      <a:pt x="1178" y="140"/>
                      <a:pt x="1176" y="117"/>
                    </a:cubicBezTo>
                    <a:cubicBezTo>
                      <a:pt x="1167" y="51"/>
                      <a:pt x="1144" y="0"/>
                      <a:pt x="1106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1106" y="40"/>
                    </a:lnTo>
                    <a:cubicBezTo>
                      <a:pt x="1120" y="40"/>
                      <a:pt x="1130" y="76"/>
                      <a:pt x="1136" y="122"/>
                    </a:cubicBezTo>
                    <a:cubicBezTo>
                      <a:pt x="1139" y="142"/>
                      <a:pt x="1140" y="165"/>
                      <a:pt x="1140" y="188"/>
                    </a:cubicBezTo>
                    <a:cubicBezTo>
                      <a:pt x="1140" y="211"/>
                      <a:pt x="1139" y="234"/>
                      <a:pt x="1136" y="255"/>
                    </a:cubicBezTo>
                    <a:cubicBezTo>
                      <a:pt x="1130" y="300"/>
                      <a:pt x="1120" y="336"/>
                      <a:pt x="1106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3" name="Freeform 147"/>
              <p:cNvSpPr>
                <a:spLocks/>
              </p:cNvSpPr>
              <p:nvPr/>
            </p:nvSpPr>
            <p:spPr bwMode="auto">
              <a:xfrm>
                <a:off x="1096" y="623"/>
                <a:ext cx="117" cy="73"/>
              </a:xfrm>
              <a:custGeom>
                <a:avLst/>
                <a:gdLst>
                  <a:gd name="T0" fmla="*/ 0 w 602"/>
                  <a:gd name="T1" fmla="*/ 376 h 376"/>
                  <a:gd name="T2" fmla="*/ 528 w 602"/>
                  <a:gd name="T3" fmla="*/ 376 h 376"/>
                  <a:gd name="T4" fmla="*/ 598 w 602"/>
                  <a:gd name="T5" fmla="*/ 260 h 376"/>
                  <a:gd name="T6" fmla="*/ 602 w 602"/>
                  <a:gd name="T7" fmla="*/ 188 h 376"/>
                  <a:gd name="T8" fmla="*/ 598 w 602"/>
                  <a:gd name="T9" fmla="*/ 117 h 376"/>
                  <a:gd name="T10" fmla="*/ 528 w 602"/>
                  <a:gd name="T11" fmla="*/ 0 h 376"/>
                  <a:gd name="T12" fmla="*/ 0 w 602"/>
                  <a:gd name="T13" fmla="*/ 0 h 376"/>
                  <a:gd name="T14" fmla="*/ 0 w 602"/>
                  <a:gd name="T15" fmla="*/ 40 h 376"/>
                  <a:gd name="T16" fmla="*/ 528 w 602"/>
                  <a:gd name="T17" fmla="*/ 40 h 376"/>
                  <a:gd name="T18" fmla="*/ 558 w 602"/>
                  <a:gd name="T19" fmla="*/ 122 h 376"/>
                  <a:gd name="T20" fmla="*/ 562 w 602"/>
                  <a:gd name="T21" fmla="*/ 188 h 376"/>
                  <a:gd name="T22" fmla="*/ 558 w 602"/>
                  <a:gd name="T23" fmla="*/ 255 h 376"/>
                  <a:gd name="T24" fmla="*/ 528 w 602"/>
                  <a:gd name="T25" fmla="*/ 336 h 376"/>
                  <a:gd name="T26" fmla="*/ 0 w 602"/>
                  <a:gd name="T27" fmla="*/ 336 h 376"/>
                  <a:gd name="T28" fmla="*/ 0 w 602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2" h="376">
                    <a:moveTo>
                      <a:pt x="0" y="376"/>
                    </a:moveTo>
                    <a:lnTo>
                      <a:pt x="528" y="376"/>
                    </a:lnTo>
                    <a:cubicBezTo>
                      <a:pt x="566" y="376"/>
                      <a:pt x="589" y="325"/>
                      <a:pt x="598" y="260"/>
                    </a:cubicBezTo>
                    <a:cubicBezTo>
                      <a:pt x="600" y="237"/>
                      <a:pt x="602" y="212"/>
                      <a:pt x="602" y="188"/>
                    </a:cubicBezTo>
                    <a:cubicBezTo>
                      <a:pt x="602" y="164"/>
                      <a:pt x="600" y="140"/>
                      <a:pt x="598" y="117"/>
                    </a:cubicBezTo>
                    <a:cubicBezTo>
                      <a:pt x="589" y="51"/>
                      <a:pt x="566" y="0"/>
                      <a:pt x="528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528" y="40"/>
                    </a:lnTo>
                    <a:cubicBezTo>
                      <a:pt x="542" y="40"/>
                      <a:pt x="552" y="76"/>
                      <a:pt x="558" y="122"/>
                    </a:cubicBezTo>
                    <a:cubicBezTo>
                      <a:pt x="561" y="142"/>
                      <a:pt x="562" y="165"/>
                      <a:pt x="562" y="188"/>
                    </a:cubicBezTo>
                    <a:cubicBezTo>
                      <a:pt x="562" y="211"/>
                      <a:pt x="561" y="234"/>
                      <a:pt x="558" y="255"/>
                    </a:cubicBezTo>
                    <a:cubicBezTo>
                      <a:pt x="552" y="300"/>
                      <a:pt x="542" y="336"/>
                      <a:pt x="528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4" name="Freeform 148"/>
              <p:cNvSpPr>
                <a:spLocks/>
              </p:cNvSpPr>
              <p:nvPr/>
            </p:nvSpPr>
            <p:spPr bwMode="auto">
              <a:xfrm>
                <a:off x="916" y="106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4 h 360"/>
                  <a:gd name="T6" fmla="*/ 1708 w 1708"/>
                  <a:gd name="T7" fmla="*/ 133 h 360"/>
                  <a:gd name="T8" fmla="*/ 1155 w 1708"/>
                  <a:gd name="T9" fmla="*/ 133 h 360"/>
                  <a:gd name="T10" fmla="*/ 1155 w 1708"/>
                  <a:gd name="T11" fmla="*/ 151 h 360"/>
                  <a:gd name="T12" fmla="*/ 1155 w 1708"/>
                  <a:gd name="T13" fmla="*/ 169 h 360"/>
                  <a:gd name="T14" fmla="*/ 1155 w 1708"/>
                  <a:gd name="T15" fmla="*/ 187 h 360"/>
                  <a:gd name="T16" fmla="*/ 1155 w 1708"/>
                  <a:gd name="T17" fmla="*/ 205 h 360"/>
                  <a:gd name="T18" fmla="*/ 1155 w 1708"/>
                  <a:gd name="T19" fmla="*/ 223 h 360"/>
                  <a:gd name="T20" fmla="*/ 1155 w 1708"/>
                  <a:gd name="T21" fmla="*/ 241 h 360"/>
                  <a:gd name="T22" fmla="*/ 1155 w 1708"/>
                  <a:gd name="T23" fmla="*/ 259 h 360"/>
                  <a:gd name="T24" fmla="*/ 1155 w 1708"/>
                  <a:gd name="T25" fmla="*/ 277 h 360"/>
                  <a:gd name="T26" fmla="*/ 1155 w 1708"/>
                  <a:gd name="T27" fmla="*/ 295 h 360"/>
                  <a:gd name="T28" fmla="*/ 1155 w 1708"/>
                  <a:gd name="T29" fmla="*/ 313 h 360"/>
                  <a:gd name="T30" fmla="*/ 1155 w 1708"/>
                  <a:gd name="T31" fmla="*/ 331 h 360"/>
                  <a:gd name="T32" fmla="*/ 1155 w 1708"/>
                  <a:gd name="T33" fmla="*/ 349 h 360"/>
                  <a:gd name="T34" fmla="*/ 1155 w 1708"/>
                  <a:gd name="T35" fmla="*/ 360 h 360"/>
                  <a:gd name="T36" fmla="*/ 1119 w 1708"/>
                  <a:gd name="T37" fmla="*/ 360 h 360"/>
                  <a:gd name="T38" fmla="*/ 24 w 1708"/>
                  <a:gd name="T39" fmla="*/ 360 h 360"/>
                  <a:gd name="T40" fmla="*/ 0 w 1708"/>
                  <a:gd name="T41" fmla="*/ 335 h 360"/>
                  <a:gd name="T42" fmla="*/ 0 w 1708"/>
                  <a:gd name="T43" fmla="*/ 24 h 360"/>
                  <a:gd name="T44" fmla="*/ 24 w 1708"/>
                  <a:gd name="T4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4"/>
                    </a:cubicBezTo>
                    <a:lnTo>
                      <a:pt x="1708" y="133"/>
                    </a:lnTo>
                    <a:lnTo>
                      <a:pt x="1155" y="133"/>
                    </a:lnTo>
                    <a:lnTo>
                      <a:pt x="1155" y="151"/>
                    </a:lnTo>
                    <a:lnTo>
                      <a:pt x="1155" y="169"/>
                    </a:lnTo>
                    <a:lnTo>
                      <a:pt x="1155" y="187"/>
                    </a:lnTo>
                    <a:lnTo>
                      <a:pt x="1155" y="205"/>
                    </a:lnTo>
                    <a:lnTo>
                      <a:pt x="1155" y="223"/>
                    </a:lnTo>
                    <a:lnTo>
                      <a:pt x="1155" y="241"/>
                    </a:lnTo>
                    <a:lnTo>
                      <a:pt x="1155" y="259"/>
                    </a:lnTo>
                    <a:lnTo>
                      <a:pt x="1155" y="277"/>
                    </a:lnTo>
                    <a:lnTo>
                      <a:pt x="1155" y="295"/>
                    </a:lnTo>
                    <a:lnTo>
                      <a:pt x="1155" y="313"/>
                    </a:lnTo>
                    <a:lnTo>
                      <a:pt x="1155" y="331"/>
                    </a:lnTo>
                    <a:lnTo>
                      <a:pt x="1155" y="349"/>
                    </a:lnTo>
                    <a:lnTo>
                      <a:pt x="1155" y="360"/>
                    </a:lnTo>
                    <a:lnTo>
                      <a:pt x="1119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5" name="Freeform 149"/>
              <p:cNvSpPr>
                <a:spLocks/>
              </p:cNvSpPr>
              <p:nvPr/>
            </p:nvSpPr>
            <p:spPr bwMode="auto">
              <a:xfrm>
                <a:off x="916" y="106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4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6" name="Rectangle 150"/>
              <p:cNvSpPr>
                <a:spLocks noChangeArrowheads="1"/>
              </p:cNvSpPr>
              <p:nvPr/>
            </p:nvSpPr>
            <p:spPr bwMode="auto">
              <a:xfrm>
                <a:off x="1192" y="1065"/>
                <a:ext cx="27" cy="2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7" name="Rectangle 151"/>
              <p:cNvSpPr>
                <a:spLocks noChangeArrowheads="1"/>
              </p:cNvSpPr>
              <p:nvPr/>
            </p:nvSpPr>
            <p:spPr bwMode="auto">
              <a:xfrm>
                <a:off x="949" y="1065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8" name="Rectangle 152"/>
              <p:cNvSpPr>
                <a:spLocks noChangeArrowheads="1"/>
              </p:cNvSpPr>
              <p:nvPr/>
            </p:nvSpPr>
            <p:spPr bwMode="auto">
              <a:xfrm>
                <a:off x="1181" y="1065"/>
                <a:ext cx="7" cy="2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9" name="Rectangle 153"/>
              <p:cNvSpPr>
                <a:spLocks noChangeArrowheads="1"/>
              </p:cNvSpPr>
              <p:nvPr/>
            </p:nvSpPr>
            <p:spPr bwMode="auto">
              <a:xfrm>
                <a:off x="938" y="1065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0" name="Freeform 154"/>
              <p:cNvSpPr>
                <a:spLocks/>
              </p:cNvSpPr>
              <p:nvPr/>
            </p:nvSpPr>
            <p:spPr bwMode="auto">
              <a:xfrm>
                <a:off x="896" y="991"/>
                <a:ext cx="331" cy="70"/>
              </a:xfrm>
              <a:custGeom>
                <a:avLst/>
                <a:gdLst>
                  <a:gd name="T0" fmla="*/ 25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5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5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5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1" name="Freeform 155"/>
              <p:cNvSpPr>
                <a:spLocks/>
              </p:cNvSpPr>
              <p:nvPr/>
            </p:nvSpPr>
            <p:spPr bwMode="auto">
              <a:xfrm>
                <a:off x="896" y="991"/>
                <a:ext cx="166" cy="70"/>
              </a:xfrm>
              <a:custGeom>
                <a:avLst/>
                <a:gdLst>
                  <a:gd name="T0" fmla="*/ 25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5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5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5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2" name="Rectangle 156"/>
              <p:cNvSpPr>
                <a:spLocks noChangeArrowheads="1"/>
              </p:cNvSpPr>
              <p:nvPr/>
            </p:nvSpPr>
            <p:spPr bwMode="auto">
              <a:xfrm>
                <a:off x="1172" y="995"/>
                <a:ext cx="28" cy="6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3" name="Rectangle 157"/>
              <p:cNvSpPr>
                <a:spLocks noChangeArrowheads="1"/>
              </p:cNvSpPr>
              <p:nvPr/>
            </p:nvSpPr>
            <p:spPr bwMode="auto">
              <a:xfrm>
                <a:off x="929" y="995"/>
                <a:ext cx="28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4" name="Rectangle 158"/>
              <p:cNvSpPr>
                <a:spLocks noChangeArrowheads="1"/>
              </p:cNvSpPr>
              <p:nvPr/>
            </p:nvSpPr>
            <p:spPr bwMode="auto">
              <a:xfrm>
                <a:off x="1161" y="995"/>
                <a:ext cx="7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5" name="Rectangle 159"/>
              <p:cNvSpPr>
                <a:spLocks noChangeArrowheads="1"/>
              </p:cNvSpPr>
              <p:nvPr/>
            </p:nvSpPr>
            <p:spPr bwMode="auto">
              <a:xfrm>
                <a:off x="918" y="995"/>
                <a:ext cx="7" cy="6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6" name="Freeform 160"/>
              <p:cNvSpPr>
                <a:spLocks/>
              </p:cNvSpPr>
              <p:nvPr/>
            </p:nvSpPr>
            <p:spPr bwMode="auto">
              <a:xfrm>
                <a:off x="916" y="92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4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4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7" name="Freeform 161"/>
              <p:cNvSpPr>
                <a:spLocks/>
              </p:cNvSpPr>
              <p:nvPr/>
            </p:nvSpPr>
            <p:spPr bwMode="auto">
              <a:xfrm>
                <a:off x="916" y="92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8" name="Rectangle 162"/>
              <p:cNvSpPr>
                <a:spLocks noChangeArrowheads="1"/>
              </p:cNvSpPr>
              <p:nvPr/>
            </p:nvSpPr>
            <p:spPr bwMode="auto">
              <a:xfrm>
                <a:off x="1192" y="926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9" name="Rectangle 163"/>
              <p:cNvSpPr>
                <a:spLocks noChangeArrowheads="1"/>
              </p:cNvSpPr>
              <p:nvPr/>
            </p:nvSpPr>
            <p:spPr bwMode="auto">
              <a:xfrm>
                <a:off x="949" y="926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0" name="Rectangle 164"/>
              <p:cNvSpPr>
                <a:spLocks noChangeArrowheads="1"/>
              </p:cNvSpPr>
              <p:nvPr/>
            </p:nvSpPr>
            <p:spPr bwMode="auto">
              <a:xfrm>
                <a:off x="1181" y="926"/>
                <a:ext cx="7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1" name="Rectangle 165"/>
              <p:cNvSpPr>
                <a:spLocks noChangeArrowheads="1"/>
              </p:cNvSpPr>
              <p:nvPr/>
            </p:nvSpPr>
            <p:spPr bwMode="auto">
              <a:xfrm>
                <a:off x="938" y="926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2" name="Freeform 166"/>
              <p:cNvSpPr>
                <a:spLocks/>
              </p:cNvSpPr>
              <p:nvPr/>
            </p:nvSpPr>
            <p:spPr bwMode="auto">
              <a:xfrm>
                <a:off x="874" y="1131"/>
                <a:ext cx="284" cy="80"/>
              </a:xfrm>
              <a:custGeom>
                <a:avLst/>
                <a:gdLst>
                  <a:gd name="T0" fmla="*/ 29 w 1461"/>
                  <a:gd name="T1" fmla="*/ 0 h 416"/>
                  <a:gd name="T2" fmla="*/ 1334 w 1461"/>
                  <a:gd name="T3" fmla="*/ 0 h 416"/>
                  <a:gd name="T4" fmla="*/ 1334 w 1461"/>
                  <a:gd name="T5" fmla="*/ 50 h 416"/>
                  <a:gd name="T6" fmla="*/ 1370 w 1461"/>
                  <a:gd name="T7" fmla="*/ 50 h 416"/>
                  <a:gd name="T8" fmla="*/ 1461 w 1461"/>
                  <a:gd name="T9" fmla="*/ 50 h 416"/>
                  <a:gd name="T10" fmla="*/ 1383 w 1461"/>
                  <a:gd name="T11" fmla="*/ 172 h 416"/>
                  <a:gd name="T12" fmla="*/ 1379 w 1461"/>
                  <a:gd name="T13" fmla="*/ 242 h 416"/>
                  <a:gd name="T14" fmla="*/ 1383 w 1461"/>
                  <a:gd name="T15" fmla="*/ 311 h 416"/>
                  <a:gd name="T16" fmla="*/ 1423 w 1461"/>
                  <a:gd name="T17" fmla="*/ 416 h 416"/>
                  <a:gd name="T18" fmla="*/ 29 w 1461"/>
                  <a:gd name="T19" fmla="*/ 416 h 416"/>
                  <a:gd name="T20" fmla="*/ 0 w 1461"/>
                  <a:gd name="T21" fmla="*/ 388 h 416"/>
                  <a:gd name="T22" fmla="*/ 0 w 1461"/>
                  <a:gd name="T23" fmla="*/ 28 h 416"/>
                  <a:gd name="T24" fmla="*/ 29 w 1461"/>
                  <a:gd name="T2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1" h="416">
                    <a:moveTo>
                      <a:pt x="29" y="0"/>
                    </a:moveTo>
                    <a:lnTo>
                      <a:pt x="1334" y="0"/>
                    </a:lnTo>
                    <a:lnTo>
                      <a:pt x="1334" y="50"/>
                    </a:lnTo>
                    <a:lnTo>
                      <a:pt x="1370" y="50"/>
                    </a:lnTo>
                    <a:lnTo>
                      <a:pt x="1461" y="50"/>
                    </a:lnTo>
                    <a:cubicBezTo>
                      <a:pt x="1417" y="50"/>
                      <a:pt x="1392" y="103"/>
                      <a:pt x="1383" y="172"/>
                    </a:cubicBezTo>
                    <a:cubicBezTo>
                      <a:pt x="1380" y="194"/>
                      <a:pt x="1379" y="218"/>
                      <a:pt x="1379" y="242"/>
                    </a:cubicBezTo>
                    <a:cubicBezTo>
                      <a:pt x="1379" y="265"/>
                      <a:pt x="1380" y="289"/>
                      <a:pt x="1383" y="311"/>
                    </a:cubicBezTo>
                    <a:cubicBezTo>
                      <a:pt x="1389" y="357"/>
                      <a:pt x="1402" y="395"/>
                      <a:pt x="1423" y="416"/>
                    </a:cubicBez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3" name="Freeform 167"/>
              <p:cNvSpPr>
                <a:spLocks/>
              </p:cNvSpPr>
              <p:nvPr/>
            </p:nvSpPr>
            <p:spPr bwMode="auto">
              <a:xfrm>
                <a:off x="874" y="1131"/>
                <a:ext cx="192" cy="80"/>
              </a:xfrm>
              <a:custGeom>
                <a:avLst/>
                <a:gdLst>
                  <a:gd name="T0" fmla="*/ 29 w 989"/>
                  <a:gd name="T1" fmla="*/ 0 h 416"/>
                  <a:gd name="T2" fmla="*/ 989 w 989"/>
                  <a:gd name="T3" fmla="*/ 0 h 416"/>
                  <a:gd name="T4" fmla="*/ 989 w 989"/>
                  <a:gd name="T5" fmla="*/ 416 h 416"/>
                  <a:gd name="T6" fmla="*/ 29 w 989"/>
                  <a:gd name="T7" fmla="*/ 416 h 416"/>
                  <a:gd name="T8" fmla="*/ 0 w 989"/>
                  <a:gd name="T9" fmla="*/ 388 h 416"/>
                  <a:gd name="T10" fmla="*/ 0 w 989"/>
                  <a:gd name="T11" fmla="*/ 28 h 416"/>
                  <a:gd name="T12" fmla="*/ 29 w 989"/>
                  <a:gd name="T1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16">
                    <a:moveTo>
                      <a:pt x="29" y="0"/>
                    </a:moveTo>
                    <a:lnTo>
                      <a:pt x="989" y="0"/>
                    </a:lnTo>
                    <a:lnTo>
                      <a:pt x="989" y="416"/>
                    </a:ln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4" name="Rectangle 168"/>
              <p:cNvSpPr>
                <a:spLocks noChangeArrowheads="1"/>
              </p:cNvSpPr>
              <p:nvPr/>
            </p:nvSpPr>
            <p:spPr bwMode="auto">
              <a:xfrm>
                <a:off x="912" y="1136"/>
                <a:ext cx="33" cy="7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5" name="Rectangle 169"/>
              <p:cNvSpPr>
                <a:spLocks noChangeArrowheads="1"/>
              </p:cNvSpPr>
              <p:nvPr/>
            </p:nvSpPr>
            <p:spPr bwMode="auto">
              <a:xfrm>
                <a:off x="900" y="1136"/>
                <a:ext cx="8" cy="7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6" name="Freeform 170"/>
              <p:cNvSpPr>
                <a:spLocks/>
              </p:cNvSpPr>
              <p:nvPr/>
            </p:nvSpPr>
            <p:spPr bwMode="auto">
              <a:xfrm>
                <a:off x="1066" y="1151"/>
                <a:ext cx="80" cy="40"/>
              </a:xfrm>
              <a:custGeom>
                <a:avLst/>
                <a:gdLst>
                  <a:gd name="T0" fmla="*/ 0 w 409"/>
                  <a:gd name="T1" fmla="*/ 0 h 202"/>
                  <a:gd name="T2" fmla="*/ 409 w 409"/>
                  <a:gd name="T3" fmla="*/ 0 h 202"/>
                  <a:gd name="T4" fmla="*/ 394 w 409"/>
                  <a:gd name="T5" fmla="*/ 65 h 202"/>
                  <a:gd name="T6" fmla="*/ 390 w 409"/>
                  <a:gd name="T7" fmla="*/ 135 h 202"/>
                  <a:gd name="T8" fmla="*/ 394 w 409"/>
                  <a:gd name="T9" fmla="*/ 202 h 202"/>
                  <a:gd name="T10" fmla="*/ 0 w 409"/>
                  <a:gd name="T11" fmla="*/ 202 h 202"/>
                  <a:gd name="T12" fmla="*/ 0 w 409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202">
                    <a:moveTo>
                      <a:pt x="0" y="0"/>
                    </a:moveTo>
                    <a:lnTo>
                      <a:pt x="409" y="0"/>
                    </a:lnTo>
                    <a:cubicBezTo>
                      <a:pt x="402" y="19"/>
                      <a:pt x="397" y="41"/>
                      <a:pt x="394" y="65"/>
                    </a:cubicBezTo>
                    <a:cubicBezTo>
                      <a:pt x="391" y="87"/>
                      <a:pt x="390" y="111"/>
                      <a:pt x="390" y="135"/>
                    </a:cubicBezTo>
                    <a:cubicBezTo>
                      <a:pt x="390" y="157"/>
                      <a:pt x="391" y="180"/>
                      <a:pt x="394" y="202"/>
                    </a:cubicBez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7" name="Rectangle 171"/>
              <p:cNvSpPr>
                <a:spLocks noChangeArrowheads="1"/>
              </p:cNvSpPr>
              <p:nvPr/>
            </p:nvSpPr>
            <p:spPr bwMode="auto">
              <a:xfrm>
                <a:off x="966" y="1151"/>
                <a:ext cx="100" cy="40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8" name="Rectangle 172"/>
              <p:cNvSpPr>
                <a:spLocks noChangeArrowheads="1"/>
              </p:cNvSpPr>
              <p:nvPr/>
            </p:nvSpPr>
            <p:spPr bwMode="auto">
              <a:xfrm>
                <a:off x="1082" y="94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9" name="Rectangle 173"/>
              <p:cNvSpPr>
                <a:spLocks noChangeArrowheads="1"/>
              </p:cNvSpPr>
              <p:nvPr/>
            </p:nvSpPr>
            <p:spPr bwMode="auto">
              <a:xfrm>
                <a:off x="1010" y="94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0" name="Rectangle 174"/>
              <p:cNvSpPr>
                <a:spLocks noChangeArrowheads="1"/>
              </p:cNvSpPr>
              <p:nvPr/>
            </p:nvSpPr>
            <p:spPr bwMode="auto">
              <a:xfrm>
                <a:off x="1062" y="101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1" name="Rectangle 175"/>
              <p:cNvSpPr>
                <a:spLocks noChangeArrowheads="1"/>
              </p:cNvSpPr>
              <p:nvPr/>
            </p:nvSpPr>
            <p:spPr bwMode="auto">
              <a:xfrm>
                <a:off x="990" y="101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2" name="Rectangle 176"/>
              <p:cNvSpPr>
                <a:spLocks noChangeArrowheads="1"/>
              </p:cNvSpPr>
              <p:nvPr/>
            </p:nvSpPr>
            <p:spPr bwMode="auto">
              <a:xfrm>
                <a:off x="1146" y="115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3" name="Rectangle 177"/>
              <p:cNvSpPr>
                <a:spLocks noChangeArrowheads="1"/>
              </p:cNvSpPr>
              <p:nvPr/>
            </p:nvSpPr>
            <p:spPr bwMode="auto">
              <a:xfrm>
                <a:off x="1146" y="1160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4" name="Rectangle 178"/>
              <p:cNvSpPr>
                <a:spLocks noChangeArrowheads="1"/>
              </p:cNvSpPr>
              <p:nvPr/>
            </p:nvSpPr>
            <p:spPr bwMode="auto">
              <a:xfrm>
                <a:off x="1146" y="1168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5" name="Rectangle 179"/>
              <p:cNvSpPr>
                <a:spLocks noChangeArrowheads="1"/>
              </p:cNvSpPr>
              <p:nvPr/>
            </p:nvSpPr>
            <p:spPr bwMode="auto">
              <a:xfrm>
                <a:off x="1146" y="1176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6" name="Rectangle 180"/>
              <p:cNvSpPr>
                <a:spLocks noChangeArrowheads="1"/>
              </p:cNvSpPr>
              <p:nvPr/>
            </p:nvSpPr>
            <p:spPr bwMode="auto">
              <a:xfrm>
                <a:off x="1146" y="1184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7" name="Rectangle 181"/>
              <p:cNvSpPr>
                <a:spLocks noChangeArrowheads="1"/>
              </p:cNvSpPr>
              <p:nvPr/>
            </p:nvSpPr>
            <p:spPr bwMode="auto">
              <a:xfrm>
                <a:off x="1146" y="119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8" name="Rectangle 182"/>
              <p:cNvSpPr>
                <a:spLocks noChangeArrowheads="1"/>
              </p:cNvSpPr>
              <p:nvPr/>
            </p:nvSpPr>
            <p:spPr bwMode="auto">
              <a:xfrm>
                <a:off x="1146" y="115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9" name="Rectangle 183"/>
              <p:cNvSpPr>
                <a:spLocks noChangeArrowheads="1"/>
              </p:cNvSpPr>
              <p:nvPr/>
            </p:nvSpPr>
            <p:spPr bwMode="auto">
              <a:xfrm>
                <a:off x="1146" y="1164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0" name="Rectangle 184"/>
              <p:cNvSpPr>
                <a:spLocks noChangeArrowheads="1"/>
              </p:cNvSpPr>
              <p:nvPr/>
            </p:nvSpPr>
            <p:spPr bwMode="auto">
              <a:xfrm>
                <a:off x="1146" y="1172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1" name="Rectangle 185"/>
              <p:cNvSpPr>
                <a:spLocks noChangeArrowheads="1"/>
              </p:cNvSpPr>
              <p:nvPr/>
            </p:nvSpPr>
            <p:spPr bwMode="auto">
              <a:xfrm>
                <a:off x="1146" y="1180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2" name="Rectangle 186"/>
              <p:cNvSpPr>
                <a:spLocks noChangeArrowheads="1"/>
              </p:cNvSpPr>
              <p:nvPr/>
            </p:nvSpPr>
            <p:spPr bwMode="auto">
              <a:xfrm>
                <a:off x="1146" y="1188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3" name="Rectangle 187"/>
              <p:cNvSpPr>
                <a:spLocks noChangeArrowheads="1"/>
              </p:cNvSpPr>
              <p:nvPr/>
            </p:nvSpPr>
            <p:spPr bwMode="auto">
              <a:xfrm>
                <a:off x="1146" y="119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4" name="Rectangle 188"/>
              <p:cNvSpPr>
                <a:spLocks noChangeArrowheads="1"/>
              </p:cNvSpPr>
              <p:nvPr/>
            </p:nvSpPr>
            <p:spPr bwMode="auto">
              <a:xfrm>
                <a:off x="1146" y="1200"/>
                <a:ext cx="181" cy="3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5" name="Freeform 189"/>
              <p:cNvSpPr>
                <a:spLocks/>
              </p:cNvSpPr>
              <p:nvPr/>
            </p:nvSpPr>
            <p:spPr bwMode="auto">
              <a:xfrm>
                <a:off x="1327" y="1152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30 w 930"/>
                  <a:gd name="T3" fmla="*/ 0 h 21"/>
                  <a:gd name="T4" fmla="*/ 923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27" y="7"/>
                      <a:pt x="925" y="14"/>
                      <a:pt x="92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6" name="Freeform 190"/>
              <p:cNvSpPr>
                <a:spLocks/>
              </p:cNvSpPr>
              <p:nvPr/>
            </p:nvSpPr>
            <p:spPr bwMode="auto">
              <a:xfrm>
                <a:off x="1327" y="1160"/>
                <a:ext cx="178" cy="4"/>
              </a:xfrm>
              <a:custGeom>
                <a:avLst/>
                <a:gdLst>
                  <a:gd name="T0" fmla="*/ 0 w 919"/>
                  <a:gd name="T1" fmla="*/ 0 h 20"/>
                  <a:gd name="T2" fmla="*/ 919 w 919"/>
                  <a:gd name="T3" fmla="*/ 0 h 20"/>
                  <a:gd name="T4" fmla="*/ 916 w 919"/>
                  <a:gd name="T5" fmla="*/ 20 h 20"/>
                  <a:gd name="T6" fmla="*/ 916 w 919"/>
                  <a:gd name="T7" fmla="*/ 20 h 20"/>
                  <a:gd name="T8" fmla="*/ 0 w 919"/>
                  <a:gd name="T9" fmla="*/ 20 h 20"/>
                  <a:gd name="T10" fmla="*/ 0 w 91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20">
                    <a:moveTo>
                      <a:pt x="0" y="0"/>
                    </a:moveTo>
                    <a:lnTo>
                      <a:pt x="919" y="0"/>
                    </a:lnTo>
                    <a:cubicBezTo>
                      <a:pt x="918" y="6"/>
                      <a:pt x="917" y="13"/>
                      <a:pt x="916" y="20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7" name="Freeform 191"/>
              <p:cNvSpPr>
                <a:spLocks/>
              </p:cNvSpPr>
              <p:nvPr/>
            </p:nvSpPr>
            <p:spPr bwMode="auto">
              <a:xfrm>
                <a:off x="1327" y="1168"/>
                <a:ext cx="177" cy="4"/>
              </a:xfrm>
              <a:custGeom>
                <a:avLst/>
                <a:gdLst>
                  <a:gd name="T0" fmla="*/ 0 w 913"/>
                  <a:gd name="T1" fmla="*/ 0 h 21"/>
                  <a:gd name="T2" fmla="*/ 913 w 913"/>
                  <a:gd name="T3" fmla="*/ 0 h 21"/>
                  <a:gd name="T4" fmla="*/ 912 w 913"/>
                  <a:gd name="T5" fmla="*/ 21 h 21"/>
                  <a:gd name="T6" fmla="*/ 0 w 913"/>
                  <a:gd name="T7" fmla="*/ 21 h 21"/>
                  <a:gd name="T8" fmla="*/ 0 w 9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21">
                    <a:moveTo>
                      <a:pt x="0" y="0"/>
                    </a:moveTo>
                    <a:lnTo>
                      <a:pt x="913" y="0"/>
                    </a:lnTo>
                    <a:cubicBezTo>
                      <a:pt x="913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8" name="Freeform 192"/>
              <p:cNvSpPr>
                <a:spLocks/>
              </p:cNvSpPr>
              <p:nvPr/>
            </p:nvSpPr>
            <p:spPr bwMode="auto">
              <a:xfrm>
                <a:off x="1327" y="1176"/>
                <a:ext cx="177" cy="4"/>
              </a:xfrm>
              <a:custGeom>
                <a:avLst/>
                <a:gdLst>
                  <a:gd name="T0" fmla="*/ 0 w 911"/>
                  <a:gd name="T1" fmla="*/ 0 h 20"/>
                  <a:gd name="T2" fmla="*/ 911 w 911"/>
                  <a:gd name="T3" fmla="*/ 0 h 20"/>
                  <a:gd name="T4" fmla="*/ 911 w 911"/>
                  <a:gd name="T5" fmla="*/ 7 h 20"/>
                  <a:gd name="T6" fmla="*/ 911 w 911"/>
                  <a:gd name="T7" fmla="*/ 20 h 20"/>
                  <a:gd name="T8" fmla="*/ 0 w 911"/>
                  <a:gd name="T9" fmla="*/ 20 h 20"/>
                  <a:gd name="T10" fmla="*/ 0 w 91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20">
                    <a:moveTo>
                      <a:pt x="0" y="0"/>
                    </a:moveTo>
                    <a:lnTo>
                      <a:pt x="911" y="0"/>
                    </a:lnTo>
                    <a:lnTo>
                      <a:pt x="911" y="7"/>
                    </a:lnTo>
                    <a:cubicBezTo>
                      <a:pt x="911" y="11"/>
                      <a:pt x="911" y="16"/>
                      <a:pt x="911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9" name="Freeform 193"/>
              <p:cNvSpPr>
                <a:spLocks/>
              </p:cNvSpPr>
              <p:nvPr/>
            </p:nvSpPr>
            <p:spPr bwMode="auto">
              <a:xfrm>
                <a:off x="1327" y="1184"/>
                <a:ext cx="178" cy="4"/>
              </a:xfrm>
              <a:custGeom>
                <a:avLst/>
                <a:gdLst>
                  <a:gd name="T0" fmla="*/ 0 w 914"/>
                  <a:gd name="T1" fmla="*/ 0 h 21"/>
                  <a:gd name="T2" fmla="*/ 912 w 914"/>
                  <a:gd name="T3" fmla="*/ 0 h 21"/>
                  <a:gd name="T4" fmla="*/ 914 w 914"/>
                  <a:gd name="T5" fmla="*/ 21 h 21"/>
                  <a:gd name="T6" fmla="*/ 0 w 914"/>
                  <a:gd name="T7" fmla="*/ 21 h 21"/>
                  <a:gd name="T8" fmla="*/ 0 w 9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4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3" y="7"/>
                      <a:pt x="913" y="14"/>
                      <a:pt x="914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0" name="Freeform 194"/>
              <p:cNvSpPr>
                <a:spLocks/>
              </p:cNvSpPr>
              <p:nvPr/>
            </p:nvSpPr>
            <p:spPr bwMode="auto">
              <a:xfrm>
                <a:off x="1327" y="1192"/>
                <a:ext cx="179" cy="4"/>
              </a:xfrm>
              <a:custGeom>
                <a:avLst/>
                <a:gdLst>
                  <a:gd name="T0" fmla="*/ 0 w 920"/>
                  <a:gd name="T1" fmla="*/ 0 h 21"/>
                  <a:gd name="T2" fmla="*/ 916 w 920"/>
                  <a:gd name="T3" fmla="*/ 0 h 21"/>
                  <a:gd name="T4" fmla="*/ 920 w 920"/>
                  <a:gd name="T5" fmla="*/ 21 h 21"/>
                  <a:gd name="T6" fmla="*/ 0 w 920"/>
                  <a:gd name="T7" fmla="*/ 21 h 21"/>
                  <a:gd name="T8" fmla="*/ 0 w 9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8" y="7"/>
                      <a:pt x="919" y="14"/>
                      <a:pt x="92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1" name="Freeform 195"/>
              <p:cNvSpPr>
                <a:spLocks/>
              </p:cNvSpPr>
              <p:nvPr/>
            </p:nvSpPr>
            <p:spPr bwMode="auto">
              <a:xfrm>
                <a:off x="1327" y="1156"/>
                <a:ext cx="179" cy="4"/>
              </a:xfrm>
              <a:custGeom>
                <a:avLst/>
                <a:gdLst>
                  <a:gd name="T0" fmla="*/ 0 w 923"/>
                  <a:gd name="T1" fmla="*/ 0 h 21"/>
                  <a:gd name="T2" fmla="*/ 923 w 923"/>
                  <a:gd name="T3" fmla="*/ 0 h 21"/>
                  <a:gd name="T4" fmla="*/ 919 w 923"/>
                  <a:gd name="T5" fmla="*/ 21 h 21"/>
                  <a:gd name="T6" fmla="*/ 0 w 923"/>
                  <a:gd name="T7" fmla="*/ 21 h 21"/>
                  <a:gd name="T8" fmla="*/ 0 w 9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3" h="21">
                    <a:moveTo>
                      <a:pt x="0" y="0"/>
                    </a:moveTo>
                    <a:lnTo>
                      <a:pt x="923" y="0"/>
                    </a:lnTo>
                    <a:cubicBezTo>
                      <a:pt x="922" y="7"/>
                      <a:pt x="920" y="14"/>
                      <a:pt x="91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2" name="Freeform 196"/>
              <p:cNvSpPr>
                <a:spLocks/>
              </p:cNvSpPr>
              <p:nvPr/>
            </p:nvSpPr>
            <p:spPr bwMode="auto">
              <a:xfrm>
                <a:off x="1327" y="1164"/>
                <a:ext cx="178" cy="4"/>
              </a:xfrm>
              <a:custGeom>
                <a:avLst/>
                <a:gdLst>
                  <a:gd name="T0" fmla="*/ 0 w 916"/>
                  <a:gd name="T1" fmla="*/ 0 h 21"/>
                  <a:gd name="T2" fmla="*/ 916 w 916"/>
                  <a:gd name="T3" fmla="*/ 0 h 21"/>
                  <a:gd name="T4" fmla="*/ 913 w 916"/>
                  <a:gd name="T5" fmla="*/ 21 h 21"/>
                  <a:gd name="T6" fmla="*/ 0 w 916"/>
                  <a:gd name="T7" fmla="*/ 21 h 21"/>
                  <a:gd name="T8" fmla="*/ 0 w 9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5" y="7"/>
                      <a:pt x="914" y="14"/>
                      <a:pt x="91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3" name="Freeform 197"/>
              <p:cNvSpPr>
                <a:spLocks/>
              </p:cNvSpPr>
              <p:nvPr/>
            </p:nvSpPr>
            <p:spPr bwMode="auto">
              <a:xfrm>
                <a:off x="1327" y="1172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2 w 912"/>
                  <a:gd name="T3" fmla="*/ 0 h 21"/>
                  <a:gd name="T4" fmla="*/ 911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2" y="7"/>
                      <a:pt x="911" y="14"/>
                      <a:pt x="91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4" name="Freeform 198"/>
              <p:cNvSpPr>
                <a:spLocks/>
              </p:cNvSpPr>
              <p:nvPr/>
            </p:nvSpPr>
            <p:spPr bwMode="auto">
              <a:xfrm>
                <a:off x="1327" y="1180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1 w 912"/>
                  <a:gd name="T3" fmla="*/ 0 h 21"/>
                  <a:gd name="T4" fmla="*/ 912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1" y="0"/>
                    </a:lnTo>
                    <a:cubicBezTo>
                      <a:pt x="912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5" name="Freeform 199"/>
              <p:cNvSpPr>
                <a:spLocks/>
              </p:cNvSpPr>
              <p:nvPr/>
            </p:nvSpPr>
            <p:spPr bwMode="auto">
              <a:xfrm>
                <a:off x="1327" y="1188"/>
                <a:ext cx="178" cy="4"/>
              </a:xfrm>
              <a:custGeom>
                <a:avLst/>
                <a:gdLst>
                  <a:gd name="T0" fmla="*/ 0 w 916"/>
                  <a:gd name="T1" fmla="*/ 0 h 20"/>
                  <a:gd name="T2" fmla="*/ 914 w 916"/>
                  <a:gd name="T3" fmla="*/ 0 h 20"/>
                  <a:gd name="T4" fmla="*/ 916 w 916"/>
                  <a:gd name="T5" fmla="*/ 14 h 20"/>
                  <a:gd name="T6" fmla="*/ 916 w 916"/>
                  <a:gd name="T7" fmla="*/ 20 h 20"/>
                  <a:gd name="T8" fmla="*/ 0 w 916"/>
                  <a:gd name="T9" fmla="*/ 20 h 20"/>
                  <a:gd name="T10" fmla="*/ 0 w 9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6" h="20">
                    <a:moveTo>
                      <a:pt x="0" y="0"/>
                    </a:moveTo>
                    <a:lnTo>
                      <a:pt x="914" y="0"/>
                    </a:lnTo>
                    <a:cubicBezTo>
                      <a:pt x="915" y="5"/>
                      <a:pt x="915" y="9"/>
                      <a:pt x="916" y="14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6" name="Freeform 200"/>
              <p:cNvSpPr>
                <a:spLocks/>
              </p:cNvSpPr>
              <p:nvPr/>
            </p:nvSpPr>
            <p:spPr bwMode="auto">
              <a:xfrm>
                <a:off x="1327" y="1196"/>
                <a:ext cx="180" cy="4"/>
              </a:xfrm>
              <a:custGeom>
                <a:avLst/>
                <a:gdLst>
                  <a:gd name="T0" fmla="*/ 0 w 925"/>
                  <a:gd name="T1" fmla="*/ 0 h 21"/>
                  <a:gd name="T2" fmla="*/ 920 w 925"/>
                  <a:gd name="T3" fmla="*/ 0 h 21"/>
                  <a:gd name="T4" fmla="*/ 925 w 925"/>
                  <a:gd name="T5" fmla="*/ 21 h 21"/>
                  <a:gd name="T6" fmla="*/ 0 w 925"/>
                  <a:gd name="T7" fmla="*/ 21 h 21"/>
                  <a:gd name="T8" fmla="*/ 0 w 9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21">
                    <a:moveTo>
                      <a:pt x="0" y="0"/>
                    </a:moveTo>
                    <a:lnTo>
                      <a:pt x="920" y="0"/>
                    </a:lnTo>
                    <a:cubicBezTo>
                      <a:pt x="922" y="7"/>
                      <a:pt x="923" y="14"/>
                      <a:pt x="92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7" name="Freeform 201"/>
              <p:cNvSpPr>
                <a:spLocks/>
              </p:cNvSpPr>
              <p:nvPr/>
            </p:nvSpPr>
            <p:spPr bwMode="auto">
              <a:xfrm>
                <a:off x="1327" y="1200"/>
                <a:ext cx="181" cy="3"/>
              </a:xfrm>
              <a:custGeom>
                <a:avLst/>
                <a:gdLst>
                  <a:gd name="T0" fmla="*/ 0 w 930"/>
                  <a:gd name="T1" fmla="*/ 0 h 14"/>
                  <a:gd name="T2" fmla="*/ 925 w 930"/>
                  <a:gd name="T3" fmla="*/ 0 h 14"/>
                  <a:gd name="T4" fmla="*/ 930 w 930"/>
                  <a:gd name="T5" fmla="*/ 14 h 14"/>
                  <a:gd name="T6" fmla="*/ 0 w 930"/>
                  <a:gd name="T7" fmla="*/ 14 h 14"/>
                  <a:gd name="T8" fmla="*/ 0 w 9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14">
                    <a:moveTo>
                      <a:pt x="0" y="0"/>
                    </a:moveTo>
                    <a:lnTo>
                      <a:pt x="925" y="0"/>
                    </a:lnTo>
                    <a:cubicBezTo>
                      <a:pt x="927" y="4"/>
                      <a:pt x="928" y="9"/>
                      <a:pt x="930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8" name="Freeform 202"/>
              <p:cNvSpPr>
                <a:spLocks/>
              </p:cNvSpPr>
              <p:nvPr/>
            </p:nvSpPr>
            <p:spPr bwMode="auto">
              <a:xfrm>
                <a:off x="1142" y="1140"/>
                <a:ext cx="370" cy="75"/>
              </a:xfrm>
              <a:custGeom>
                <a:avLst/>
                <a:gdLst>
                  <a:gd name="T0" fmla="*/ 1910 w 1910"/>
                  <a:gd name="T1" fmla="*/ 383 h 383"/>
                  <a:gd name="T2" fmla="*/ 82 w 1910"/>
                  <a:gd name="T3" fmla="*/ 383 h 383"/>
                  <a:gd name="T4" fmla="*/ 4 w 1910"/>
                  <a:gd name="T5" fmla="*/ 261 h 383"/>
                  <a:gd name="T6" fmla="*/ 0 w 1910"/>
                  <a:gd name="T7" fmla="*/ 192 h 383"/>
                  <a:gd name="T8" fmla="*/ 4 w 1910"/>
                  <a:gd name="T9" fmla="*/ 122 h 383"/>
                  <a:gd name="T10" fmla="*/ 82 w 1910"/>
                  <a:gd name="T11" fmla="*/ 0 h 383"/>
                  <a:gd name="T12" fmla="*/ 1910 w 1910"/>
                  <a:gd name="T13" fmla="*/ 0 h 383"/>
                  <a:gd name="T14" fmla="*/ 1910 w 1910"/>
                  <a:gd name="T15" fmla="*/ 60 h 383"/>
                  <a:gd name="T16" fmla="*/ 82 w 1910"/>
                  <a:gd name="T17" fmla="*/ 60 h 383"/>
                  <a:gd name="T18" fmla="*/ 64 w 1910"/>
                  <a:gd name="T19" fmla="*/ 129 h 383"/>
                  <a:gd name="T20" fmla="*/ 61 w 1910"/>
                  <a:gd name="T21" fmla="*/ 192 h 383"/>
                  <a:gd name="T22" fmla="*/ 64 w 1910"/>
                  <a:gd name="T23" fmla="*/ 254 h 383"/>
                  <a:gd name="T24" fmla="*/ 82 w 1910"/>
                  <a:gd name="T25" fmla="*/ 323 h 383"/>
                  <a:gd name="T26" fmla="*/ 1910 w 1910"/>
                  <a:gd name="T27" fmla="*/ 323 h 383"/>
                  <a:gd name="T28" fmla="*/ 1910 w 1910"/>
                  <a:gd name="T2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0" h="383">
                    <a:moveTo>
                      <a:pt x="1910" y="383"/>
                    </a:moveTo>
                    <a:lnTo>
                      <a:pt x="82" y="383"/>
                    </a:lnTo>
                    <a:cubicBezTo>
                      <a:pt x="38" y="383"/>
                      <a:pt x="13" y="330"/>
                      <a:pt x="4" y="261"/>
                    </a:cubicBezTo>
                    <a:cubicBezTo>
                      <a:pt x="1" y="239"/>
                      <a:pt x="0" y="215"/>
                      <a:pt x="0" y="192"/>
                    </a:cubicBezTo>
                    <a:cubicBezTo>
                      <a:pt x="0" y="168"/>
                      <a:pt x="1" y="144"/>
                      <a:pt x="4" y="122"/>
                    </a:cubicBezTo>
                    <a:cubicBezTo>
                      <a:pt x="13" y="53"/>
                      <a:pt x="38" y="0"/>
                      <a:pt x="82" y="0"/>
                    </a:cubicBezTo>
                    <a:lnTo>
                      <a:pt x="1910" y="0"/>
                    </a:lnTo>
                    <a:lnTo>
                      <a:pt x="1910" y="60"/>
                    </a:lnTo>
                    <a:lnTo>
                      <a:pt x="82" y="60"/>
                    </a:lnTo>
                    <a:cubicBezTo>
                      <a:pt x="76" y="60"/>
                      <a:pt x="69" y="91"/>
                      <a:pt x="64" y="129"/>
                    </a:cubicBezTo>
                    <a:cubicBezTo>
                      <a:pt x="62" y="148"/>
                      <a:pt x="61" y="170"/>
                      <a:pt x="61" y="192"/>
                    </a:cubicBezTo>
                    <a:cubicBezTo>
                      <a:pt x="61" y="213"/>
                      <a:pt x="62" y="235"/>
                      <a:pt x="64" y="254"/>
                    </a:cubicBezTo>
                    <a:cubicBezTo>
                      <a:pt x="69" y="292"/>
                      <a:pt x="76" y="323"/>
                      <a:pt x="82" y="323"/>
                    </a:cubicBezTo>
                    <a:lnTo>
                      <a:pt x="1910" y="323"/>
                    </a:lnTo>
                    <a:lnTo>
                      <a:pt x="1910" y="383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9" name="Freeform 203"/>
              <p:cNvSpPr>
                <a:spLocks noEditPoints="1"/>
              </p:cNvSpPr>
              <p:nvPr/>
            </p:nvSpPr>
            <p:spPr bwMode="auto">
              <a:xfrm>
                <a:off x="1327" y="1140"/>
                <a:ext cx="185" cy="75"/>
              </a:xfrm>
              <a:custGeom>
                <a:avLst/>
                <a:gdLst>
                  <a:gd name="T0" fmla="*/ 955 w 955"/>
                  <a:gd name="T1" fmla="*/ 383 h 383"/>
                  <a:gd name="T2" fmla="*/ 0 w 955"/>
                  <a:gd name="T3" fmla="*/ 383 h 383"/>
                  <a:gd name="T4" fmla="*/ 0 w 955"/>
                  <a:gd name="T5" fmla="*/ 323 h 383"/>
                  <a:gd name="T6" fmla="*/ 955 w 955"/>
                  <a:gd name="T7" fmla="*/ 323 h 383"/>
                  <a:gd name="T8" fmla="*/ 955 w 955"/>
                  <a:gd name="T9" fmla="*/ 383 h 383"/>
                  <a:gd name="T10" fmla="*/ 0 w 955"/>
                  <a:gd name="T11" fmla="*/ 0 h 383"/>
                  <a:gd name="T12" fmla="*/ 955 w 955"/>
                  <a:gd name="T13" fmla="*/ 0 h 383"/>
                  <a:gd name="T14" fmla="*/ 955 w 955"/>
                  <a:gd name="T15" fmla="*/ 60 h 383"/>
                  <a:gd name="T16" fmla="*/ 0 w 955"/>
                  <a:gd name="T17" fmla="*/ 60 h 383"/>
                  <a:gd name="T18" fmla="*/ 0 w 955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5" h="383">
                    <a:moveTo>
                      <a:pt x="955" y="383"/>
                    </a:moveTo>
                    <a:lnTo>
                      <a:pt x="0" y="383"/>
                    </a:lnTo>
                    <a:lnTo>
                      <a:pt x="0" y="323"/>
                    </a:lnTo>
                    <a:lnTo>
                      <a:pt x="955" y="323"/>
                    </a:lnTo>
                    <a:lnTo>
                      <a:pt x="955" y="383"/>
                    </a:lnTo>
                    <a:close/>
                    <a:moveTo>
                      <a:pt x="0" y="0"/>
                    </a:moveTo>
                    <a:lnTo>
                      <a:pt x="955" y="0"/>
                    </a:lnTo>
                    <a:lnTo>
                      <a:pt x="955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0" name="Rectangle 204"/>
              <p:cNvSpPr>
                <a:spLocks noChangeArrowheads="1"/>
              </p:cNvSpPr>
              <p:nvPr/>
            </p:nvSpPr>
            <p:spPr bwMode="auto">
              <a:xfrm>
                <a:off x="1331" y="1120"/>
                <a:ext cx="134" cy="8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1" name="Rectangle 205"/>
              <p:cNvSpPr>
                <a:spLocks noChangeArrowheads="1"/>
              </p:cNvSpPr>
              <p:nvPr/>
            </p:nvSpPr>
            <p:spPr bwMode="auto">
              <a:xfrm>
                <a:off x="1323" y="1128"/>
                <a:ext cx="150" cy="8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2" name="Rectangle 206"/>
              <p:cNvSpPr>
                <a:spLocks noChangeArrowheads="1"/>
              </p:cNvSpPr>
              <p:nvPr/>
            </p:nvSpPr>
            <p:spPr bwMode="auto">
              <a:xfrm>
                <a:off x="1387" y="1131"/>
                <a:ext cx="253" cy="10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3" name="Rectangle 207"/>
              <p:cNvSpPr>
                <a:spLocks noChangeArrowheads="1"/>
              </p:cNvSpPr>
              <p:nvPr/>
            </p:nvSpPr>
            <p:spPr bwMode="auto">
              <a:xfrm>
                <a:off x="1140" y="1087"/>
                <a:ext cx="202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1809750" y="173672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1809750" y="1747838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1809750" y="1758950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1809750" y="1770063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1809750" y="178117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1809750" y="173037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1809750" y="174148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216"/>
            <p:cNvSpPr>
              <a:spLocks noChangeArrowheads="1"/>
            </p:cNvSpPr>
            <p:nvPr/>
          </p:nvSpPr>
          <p:spPr bwMode="auto">
            <a:xfrm>
              <a:off x="1809750" y="1752600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1809750" y="1763713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218"/>
            <p:cNvSpPr>
              <a:spLocks noChangeArrowheads="1"/>
            </p:cNvSpPr>
            <p:nvPr/>
          </p:nvSpPr>
          <p:spPr bwMode="auto">
            <a:xfrm>
              <a:off x="1809750" y="177482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1809750" y="178593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1809750" y="1792288"/>
              <a:ext cx="320675" cy="3175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>
              <a:off x="2130425" y="1725613"/>
              <a:ext cx="71438" cy="69850"/>
            </a:xfrm>
            <a:custGeom>
              <a:avLst/>
              <a:gdLst>
                <a:gd name="T0" fmla="*/ 0 w 229"/>
                <a:gd name="T1" fmla="*/ 0 h 228"/>
                <a:gd name="T2" fmla="*/ 162 w 229"/>
                <a:gd name="T3" fmla="*/ 67 h 228"/>
                <a:gd name="T4" fmla="*/ 162 w 229"/>
                <a:gd name="T5" fmla="*/ 67 h 228"/>
                <a:gd name="T6" fmla="*/ 229 w 229"/>
                <a:gd name="T7" fmla="*/ 228 h 228"/>
                <a:gd name="T8" fmla="*/ 167 w 229"/>
                <a:gd name="T9" fmla="*/ 228 h 228"/>
                <a:gd name="T10" fmla="*/ 118 w 229"/>
                <a:gd name="T11" fmla="*/ 110 h 228"/>
                <a:gd name="T12" fmla="*/ 118 w 229"/>
                <a:gd name="T13" fmla="*/ 110 h 228"/>
                <a:gd name="T14" fmla="*/ 0 w 229"/>
                <a:gd name="T15" fmla="*/ 61 h 228"/>
                <a:gd name="T16" fmla="*/ 0 w 229"/>
                <a:gd name="T17" fmla="*/ 61 h 228"/>
                <a:gd name="T18" fmla="*/ 0 w 229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8">
                  <a:moveTo>
                    <a:pt x="0" y="0"/>
                  </a:moveTo>
                  <a:cubicBezTo>
                    <a:pt x="63" y="0"/>
                    <a:pt x="120" y="25"/>
                    <a:pt x="162" y="67"/>
                  </a:cubicBezTo>
                  <a:lnTo>
                    <a:pt x="162" y="67"/>
                  </a:lnTo>
                  <a:cubicBezTo>
                    <a:pt x="203" y="108"/>
                    <a:pt x="229" y="165"/>
                    <a:pt x="229" y="228"/>
                  </a:cubicBezTo>
                  <a:lnTo>
                    <a:pt x="167" y="228"/>
                  </a:lnTo>
                  <a:cubicBezTo>
                    <a:pt x="167" y="182"/>
                    <a:pt x="148" y="140"/>
                    <a:pt x="118" y="110"/>
                  </a:cubicBezTo>
                  <a:lnTo>
                    <a:pt x="118" y="110"/>
                  </a:lnTo>
                  <a:cubicBezTo>
                    <a:pt x="88" y="80"/>
                    <a:pt x="46" y="61"/>
                    <a:pt x="0" y="61"/>
                  </a:cubicBez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>
              <a:off x="2130425" y="1730375"/>
              <a:ext cx="65088" cy="65087"/>
            </a:xfrm>
            <a:custGeom>
              <a:avLst/>
              <a:gdLst>
                <a:gd name="T0" fmla="*/ 0 w 211"/>
                <a:gd name="T1" fmla="*/ 0 h 210"/>
                <a:gd name="T2" fmla="*/ 149 w 211"/>
                <a:gd name="T3" fmla="*/ 61 h 210"/>
                <a:gd name="T4" fmla="*/ 149 w 211"/>
                <a:gd name="T5" fmla="*/ 62 h 210"/>
                <a:gd name="T6" fmla="*/ 211 w 211"/>
                <a:gd name="T7" fmla="*/ 210 h 210"/>
                <a:gd name="T8" fmla="*/ 154 w 211"/>
                <a:gd name="T9" fmla="*/ 210 h 210"/>
                <a:gd name="T10" fmla="*/ 109 w 211"/>
                <a:gd name="T11" fmla="*/ 102 h 210"/>
                <a:gd name="T12" fmla="*/ 109 w 211"/>
                <a:gd name="T13" fmla="*/ 102 h 210"/>
                <a:gd name="T14" fmla="*/ 0 w 211"/>
                <a:gd name="T15" fmla="*/ 56 h 210"/>
                <a:gd name="T16" fmla="*/ 0 w 211"/>
                <a:gd name="T17" fmla="*/ 56 h 210"/>
                <a:gd name="T18" fmla="*/ 0 w 211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0">
                  <a:moveTo>
                    <a:pt x="0" y="0"/>
                  </a:moveTo>
                  <a:cubicBezTo>
                    <a:pt x="58" y="0"/>
                    <a:pt x="111" y="23"/>
                    <a:pt x="149" y="61"/>
                  </a:cubicBezTo>
                  <a:lnTo>
                    <a:pt x="149" y="62"/>
                  </a:lnTo>
                  <a:cubicBezTo>
                    <a:pt x="187" y="100"/>
                    <a:pt x="211" y="152"/>
                    <a:pt x="211" y="210"/>
                  </a:cubicBezTo>
                  <a:lnTo>
                    <a:pt x="154" y="210"/>
                  </a:lnTo>
                  <a:cubicBezTo>
                    <a:pt x="154" y="168"/>
                    <a:pt x="137" y="129"/>
                    <a:pt x="109" y="102"/>
                  </a:cubicBezTo>
                  <a:lnTo>
                    <a:pt x="109" y="102"/>
                  </a:lnTo>
                  <a:cubicBezTo>
                    <a:pt x="81" y="74"/>
                    <a:pt x="42" y="56"/>
                    <a:pt x="0" y="56"/>
                  </a:cubicBez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23"/>
            <p:cNvSpPr>
              <a:spLocks/>
            </p:cNvSpPr>
            <p:nvPr/>
          </p:nvSpPr>
          <p:spPr bwMode="auto">
            <a:xfrm>
              <a:off x="2130425" y="1736725"/>
              <a:ext cx="60325" cy="58737"/>
            </a:xfrm>
            <a:custGeom>
              <a:avLst/>
              <a:gdLst>
                <a:gd name="T0" fmla="*/ 0 w 193"/>
                <a:gd name="T1" fmla="*/ 0 h 192"/>
                <a:gd name="T2" fmla="*/ 136 w 193"/>
                <a:gd name="T3" fmla="*/ 56 h 192"/>
                <a:gd name="T4" fmla="*/ 136 w 193"/>
                <a:gd name="T5" fmla="*/ 56 h 192"/>
                <a:gd name="T6" fmla="*/ 193 w 193"/>
                <a:gd name="T7" fmla="*/ 192 h 192"/>
                <a:gd name="T8" fmla="*/ 141 w 193"/>
                <a:gd name="T9" fmla="*/ 192 h 192"/>
                <a:gd name="T10" fmla="*/ 99 w 193"/>
                <a:gd name="T11" fmla="*/ 93 h 192"/>
                <a:gd name="T12" fmla="*/ 99 w 193"/>
                <a:gd name="T13" fmla="*/ 93 h 192"/>
                <a:gd name="T14" fmla="*/ 0 w 193"/>
                <a:gd name="T15" fmla="*/ 52 h 192"/>
                <a:gd name="T16" fmla="*/ 0 w 193"/>
                <a:gd name="T17" fmla="*/ 52 h 192"/>
                <a:gd name="T18" fmla="*/ 0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0" y="0"/>
                  </a:moveTo>
                  <a:cubicBezTo>
                    <a:pt x="53" y="0"/>
                    <a:pt x="101" y="21"/>
                    <a:pt x="136" y="56"/>
                  </a:cubicBezTo>
                  <a:lnTo>
                    <a:pt x="136" y="56"/>
                  </a:lnTo>
                  <a:cubicBezTo>
                    <a:pt x="171" y="91"/>
                    <a:pt x="193" y="139"/>
                    <a:pt x="193" y="192"/>
                  </a:cubicBezTo>
                  <a:lnTo>
                    <a:pt x="141" y="192"/>
                  </a:lnTo>
                  <a:cubicBezTo>
                    <a:pt x="141" y="153"/>
                    <a:pt x="125" y="118"/>
                    <a:pt x="99" y="93"/>
                  </a:cubicBezTo>
                  <a:lnTo>
                    <a:pt x="99" y="93"/>
                  </a:lnTo>
                  <a:cubicBezTo>
                    <a:pt x="74" y="67"/>
                    <a:pt x="39" y="52"/>
                    <a:pt x="0" y="52"/>
                  </a:cubicBez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24"/>
            <p:cNvSpPr>
              <a:spLocks/>
            </p:cNvSpPr>
            <p:nvPr/>
          </p:nvSpPr>
          <p:spPr bwMode="auto">
            <a:xfrm>
              <a:off x="2130425" y="1741488"/>
              <a:ext cx="53975" cy="53975"/>
            </a:xfrm>
            <a:custGeom>
              <a:avLst/>
              <a:gdLst>
                <a:gd name="T0" fmla="*/ 0 w 174"/>
                <a:gd name="T1" fmla="*/ 0 h 174"/>
                <a:gd name="T2" fmla="*/ 123 w 174"/>
                <a:gd name="T3" fmla="*/ 51 h 174"/>
                <a:gd name="T4" fmla="*/ 123 w 174"/>
                <a:gd name="T5" fmla="*/ 51 h 174"/>
                <a:gd name="T6" fmla="*/ 174 w 174"/>
                <a:gd name="T7" fmla="*/ 174 h 174"/>
                <a:gd name="T8" fmla="*/ 127 w 174"/>
                <a:gd name="T9" fmla="*/ 174 h 174"/>
                <a:gd name="T10" fmla="*/ 90 w 174"/>
                <a:gd name="T11" fmla="*/ 84 h 174"/>
                <a:gd name="T12" fmla="*/ 90 w 174"/>
                <a:gd name="T13" fmla="*/ 84 h 174"/>
                <a:gd name="T14" fmla="*/ 0 w 174"/>
                <a:gd name="T15" fmla="*/ 47 h 174"/>
                <a:gd name="T16" fmla="*/ 0 w 174"/>
                <a:gd name="T17" fmla="*/ 47 h 174"/>
                <a:gd name="T18" fmla="*/ 0 w 174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cubicBezTo>
                    <a:pt x="48" y="0"/>
                    <a:pt x="92" y="19"/>
                    <a:pt x="123" y="51"/>
                  </a:cubicBezTo>
                  <a:lnTo>
                    <a:pt x="123" y="51"/>
                  </a:lnTo>
                  <a:cubicBezTo>
                    <a:pt x="155" y="83"/>
                    <a:pt x="174" y="126"/>
                    <a:pt x="174" y="174"/>
                  </a:cubicBezTo>
                  <a:lnTo>
                    <a:pt x="127" y="174"/>
                  </a:lnTo>
                  <a:cubicBezTo>
                    <a:pt x="127" y="139"/>
                    <a:pt x="113" y="107"/>
                    <a:pt x="90" y="84"/>
                  </a:cubicBezTo>
                  <a:lnTo>
                    <a:pt x="90" y="84"/>
                  </a:lnTo>
                  <a:cubicBezTo>
                    <a:pt x="67" y="61"/>
                    <a:pt x="35" y="47"/>
                    <a:pt x="0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25"/>
            <p:cNvSpPr>
              <a:spLocks/>
            </p:cNvSpPr>
            <p:nvPr/>
          </p:nvSpPr>
          <p:spPr bwMode="auto">
            <a:xfrm>
              <a:off x="2130425" y="1747838"/>
              <a:ext cx="49213" cy="47625"/>
            </a:xfrm>
            <a:custGeom>
              <a:avLst/>
              <a:gdLst>
                <a:gd name="T0" fmla="*/ 0 w 156"/>
                <a:gd name="T1" fmla="*/ 0 h 156"/>
                <a:gd name="T2" fmla="*/ 111 w 156"/>
                <a:gd name="T3" fmla="*/ 46 h 156"/>
                <a:gd name="T4" fmla="*/ 111 w 156"/>
                <a:gd name="T5" fmla="*/ 46 h 156"/>
                <a:gd name="T6" fmla="*/ 156 w 156"/>
                <a:gd name="T7" fmla="*/ 156 h 156"/>
                <a:gd name="T8" fmla="*/ 114 w 156"/>
                <a:gd name="T9" fmla="*/ 156 h 156"/>
                <a:gd name="T10" fmla="*/ 81 w 156"/>
                <a:gd name="T11" fmla="*/ 76 h 156"/>
                <a:gd name="T12" fmla="*/ 81 w 156"/>
                <a:gd name="T13" fmla="*/ 76 h 156"/>
                <a:gd name="T14" fmla="*/ 0 w 156"/>
                <a:gd name="T15" fmla="*/ 42 h 156"/>
                <a:gd name="T16" fmla="*/ 0 w 156"/>
                <a:gd name="T17" fmla="*/ 42 h 156"/>
                <a:gd name="T18" fmla="*/ 0 w 156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0" y="0"/>
                  </a:moveTo>
                  <a:cubicBezTo>
                    <a:pt x="43" y="0"/>
                    <a:pt x="82" y="17"/>
                    <a:pt x="111" y="46"/>
                  </a:cubicBezTo>
                  <a:lnTo>
                    <a:pt x="111" y="46"/>
                  </a:lnTo>
                  <a:cubicBezTo>
                    <a:pt x="139" y="74"/>
                    <a:pt x="156" y="113"/>
                    <a:pt x="156" y="156"/>
                  </a:cubicBezTo>
                  <a:lnTo>
                    <a:pt x="114" y="156"/>
                  </a:lnTo>
                  <a:cubicBezTo>
                    <a:pt x="114" y="125"/>
                    <a:pt x="101" y="96"/>
                    <a:pt x="81" y="76"/>
                  </a:cubicBezTo>
                  <a:lnTo>
                    <a:pt x="81" y="76"/>
                  </a:lnTo>
                  <a:cubicBezTo>
                    <a:pt x="60" y="55"/>
                    <a:pt x="32" y="42"/>
                    <a:pt x="0" y="42"/>
                  </a:cubicBez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26"/>
            <p:cNvSpPr>
              <a:spLocks/>
            </p:cNvSpPr>
            <p:nvPr/>
          </p:nvSpPr>
          <p:spPr bwMode="auto">
            <a:xfrm>
              <a:off x="2130425" y="1752600"/>
              <a:ext cx="42863" cy="42862"/>
            </a:xfrm>
            <a:custGeom>
              <a:avLst/>
              <a:gdLst>
                <a:gd name="T0" fmla="*/ 0 w 138"/>
                <a:gd name="T1" fmla="*/ 0 h 138"/>
                <a:gd name="T2" fmla="*/ 98 w 138"/>
                <a:gd name="T3" fmla="*/ 40 h 138"/>
                <a:gd name="T4" fmla="*/ 98 w 138"/>
                <a:gd name="T5" fmla="*/ 41 h 138"/>
                <a:gd name="T6" fmla="*/ 138 w 138"/>
                <a:gd name="T7" fmla="*/ 138 h 138"/>
                <a:gd name="T8" fmla="*/ 101 w 138"/>
                <a:gd name="T9" fmla="*/ 138 h 138"/>
                <a:gd name="T10" fmla="*/ 71 w 138"/>
                <a:gd name="T11" fmla="*/ 67 h 138"/>
                <a:gd name="T12" fmla="*/ 71 w 138"/>
                <a:gd name="T13" fmla="*/ 67 h 138"/>
                <a:gd name="T14" fmla="*/ 0 w 138"/>
                <a:gd name="T15" fmla="*/ 37 h 138"/>
                <a:gd name="T16" fmla="*/ 0 w 138"/>
                <a:gd name="T17" fmla="*/ 37 h 138"/>
                <a:gd name="T18" fmla="*/ 0 w 138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38" y="0"/>
                    <a:pt x="73" y="15"/>
                    <a:pt x="98" y="40"/>
                  </a:cubicBezTo>
                  <a:lnTo>
                    <a:pt x="98" y="41"/>
                  </a:lnTo>
                  <a:cubicBezTo>
                    <a:pt x="123" y="66"/>
                    <a:pt x="138" y="100"/>
                    <a:pt x="138" y="138"/>
                  </a:cubicBezTo>
                  <a:lnTo>
                    <a:pt x="101" y="138"/>
                  </a:lnTo>
                  <a:cubicBezTo>
                    <a:pt x="101" y="110"/>
                    <a:pt x="90" y="85"/>
                    <a:pt x="71" y="67"/>
                  </a:cubicBezTo>
                  <a:lnTo>
                    <a:pt x="71" y="67"/>
                  </a:lnTo>
                  <a:cubicBezTo>
                    <a:pt x="53" y="49"/>
                    <a:pt x="28" y="37"/>
                    <a:pt x="0" y="37"/>
                  </a:cubicBez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27"/>
            <p:cNvSpPr>
              <a:spLocks/>
            </p:cNvSpPr>
            <p:nvPr/>
          </p:nvSpPr>
          <p:spPr bwMode="auto">
            <a:xfrm>
              <a:off x="2130425" y="1758950"/>
              <a:ext cx="38100" cy="36512"/>
            </a:xfrm>
            <a:custGeom>
              <a:avLst/>
              <a:gdLst>
                <a:gd name="T0" fmla="*/ 0 w 120"/>
                <a:gd name="T1" fmla="*/ 0 h 120"/>
                <a:gd name="T2" fmla="*/ 85 w 120"/>
                <a:gd name="T3" fmla="*/ 35 h 120"/>
                <a:gd name="T4" fmla="*/ 85 w 120"/>
                <a:gd name="T5" fmla="*/ 35 h 120"/>
                <a:gd name="T6" fmla="*/ 120 w 120"/>
                <a:gd name="T7" fmla="*/ 120 h 120"/>
                <a:gd name="T8" fmla="*/ 88 w 120"/>
                <a:gd name="T9" fmla="*/ 120 h 120"/>
                <a:gd name="T10" fmla="*/ 62 w 120"/>
                <a:gd name="T11" fmla="*/ 58 h 120"/>
                <a:gd name="T12" fmla="*/ 62 w 120"/>
                <a:gd name="T13" fmla="*/ 58 h 120"/>
                <a:gd name="T14" fmla="*/ 0 w 120"/>
                <a:gd name="T15" fmla="*/ 32 h 120"/>
                <a:gd name="T16" fmla="*/ 0 w 120"/>
                <a:gd name="T17" fmla="*/ 32 h 120"/>
                <a:gd name="T18" fmla="*/ 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33" y="0"/>
                    <a:pt x="63" y="13"/>
                    <a:pt x="85" y="35"/>
                  </a:cubicBezTo>
                  <a:lnTo>
                    <a:pt x="85" y="35"/>
                  </a:lnTo>
                  <a:cubicBezTo>
                    <a:pt x="107" y="57"/>
                    <a:pt x="120" y="87"/>
                    <a:pt x="120" y="120"/>
                  </a:cubicBezTo>
                  <a:lnTo>
                    <a:pt x="88" y="120"/>
                  </a:lnTo>
                  <a:cubicBezTo>
                    <a:pt x="88" y="96"/>
                    <a:pt x="78" y="74"/>
                    <a:pt x="62" y="58"/>
                  </a:cubicBezTo>
                  <a:lnTo>
                    <a:pt x="62" y="58"/>
                  </a:lnTo>
                  <a:cubicBezTo>
                    <a:pt x="46" y="42"/>
                    <a:pt x="24" y="32"/>
                    <a:pt x="0" y="32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28"/>
            <p:cNvSpPr>
              <a:spLocks/>
            </p:cNvSpPr>
            <p:nvPr/>
          </p:nvSpPr>
          <p:spPr bwMode="auto">
            <a:xfrm>
              <a:off x="2130425" y="1763713"/>
              <a:ext cx="31750" cy="31750"/>
            </a:xfrm>
            <a:custGeom>
              <a:avLst/>
              <a:gdLst>
                <a:gd name="T0" fmla="*/ 0 w 102"/>
                <a:gd name="T1" fmla="*/ 0 h 102"/>
                <a:gd name="T2" fmla="*/ 72 w 102"/>
                <a:gd name="T3" fmla="*/ 30 h 102"/>
                <a:gd name="T4" fmla="*/ 72 w 102"/>
                <a:gd name="T5" fmla="*/ 30 h 102"/>
                <a:gd name="T6" fmla="*/ 102 w 102"/>
                <a:gd name="T7" fmla="*/ 102 h 102"/>
                <a:gd name="T8" fmla="*/ 75 w 102"/>
                <a:gd name="T9" fmla="*/ 102 h 102"/>
                <a:gd name="T10" fmla="*/ 53 w 102"/>
                <a:gd name="T11" fmla="*/ 50 h 102"/>
                <a:gd name="T12" fmla="*/ 53 w 102"/>
                <a:gd name="T13" fmla="*/ 50 h 102"/>
                <a:gd name="T14" fmla="*/ 0 w 102"/>
                <a:gd name="T15" fmla="*/ 28 h 102"/>
                <a:gd name="T16" fmla="*/ 0 w 102"/>
                <a:gd name="T17" fmla="*/ 28 h 102"/>
                <a:gd name="T18" fmla="*/ 0 w 102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cubicBezTo>
                    <a:pt x="28" y="0"/>
                    <a:pt x="54" y="12"/>
                    <a:pt x="72" y="30"/>
                  </a:cubicBezTo>
                  <a:lnTo>
                    <a:pt x="72" y="30"/>
                  </a:lnTo>
                  <a:cubicBezTo>
                    <a:pt x="91" y="49"/>
                    <a:pt x="102" y="74"/>
                    <a:pt x="102" y="102"/>
                  </a:cubicBezTo>
                  <a:lnTo>
                    <a:pt x="75" y="102"/>
                  </a:lnTo>
                  <a:cubicBezTo>
                    <a:pt x="75" y="82"/>
                    <a:pt x="66" y="63"/>
                    <a:pt x="53" y="50"/>
                  </a:cubicBezTo>
                  <a:lnTo>
                    <a:pt x="53" y="50"/>
                  </a:lnTo>
                  <a:cubicBezTo>
                    <a:pt x="39" y="36"/>
                    <a:pt x="21" y="28"/>
                    <a:pt x="0" y="28"/>
                  </a:cubicBez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29"/>
            <p:cNvSpPr>
              <a:spLocks/>
            </p:cNvSpPr>
            <p:nvPr/>
          </p:nvSpPr>
          <p:spPr bwMode="auto">
            <a:xfrm>
              <a:off x="2130425" y="1770063"/>
              <a:ext cx="26988" cy="25400"/>
            </a:xfrm>
            <a:custGeom>
              <a:avLst/>
              <a:gdLst>
                <a:gd name="T0" fmla="*/ 0 w 84"/>
                <a:gd name="T1" fmla="*/ 0 h 84"/>
                <a:gd name="T2" fmla="*/ 59 w 84"/>
                <a:gd name="T3" fmla="*/ 25 h 84"/>
                <a:gd name="T4" fmla="*/ 59 w 84"/>
                <a:gd name="T5" fmla="*/ 25 h 84"/>
                <a:gd name="T6" fmla="*/ 84 w 84"/>
                <a:gd name="T7" fmla="*/ 84 h 84"/>
                <a:gd name="T8" fmla="*/ 61 w 84"/>
                <a:gd name="T9" fmla="*/ 84 h 84"/>
                <a:gd name="T10" fmla="*/ 43 w 84"/>
                <a:gd name="T11" fmla="*/ 41 h 84"/>
                <a:gd name="T12" fmla="*/ 43 w 84"/>
                <a:gd name="T13" fmla="*/ 41 h 84"/>
                <a:gd name="T14" fmla="*/ 0 w 84"/>
                <a:gd name="T15" fmla="*/ 23 h 84"/>
                <a:gd name="T16" fmla="*/ 0 w 84"/>
                <a:gd name="T17" fmla="*/ 23 h 84"/>
                <a:gd name="T18" fmla="*/ 0 w 84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cubicBezTo>
                    <a:pt x="23" y="0"/>
                    <a:pt x="44" y="10"/>
                    <a:pt x="59" y="25"/>
                  </a:cubicBezTo>
                  <a:lnTo>
                    <a:pt x="59" y="25"/>
                  </a:lnTo>
                  <a:cubicBezTo>
                    <a:pt x="75" y="40"/>
                    <a:pt x="84" y="61"/>
                    <a:pt x="84" y="84"/>
                  </a:cubicBezTo>
                  <a:lnTo>
                    <a:pt x="61" y="84"/>
                  </a:lnTo>
                  <a:cubicBezTo>
                    <a:pt x="61" y="67"/>
                    <a:pt x="54" y="52"/>
                    <a:pt x="43" y="41"/>
                  </a:cubicBezTo>
                  <a:lnTo>
                    <a:pt x="43" y="41"/>
                  </a:lnTo>
                  <a:cubicBezTo>
                    <a:pt x="32" y="30"/>
                    <a:pt x="17" y="23"/>
                    <a:pt x="0" y="23"/>
                  </a:cubicBez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30"/>
            <p:cNvSpPr>
              <a:spLocks/>
            </p:cNvSpPr>
            <p:nvPr/>
          </p:nvSpPr>
          <p:spPr bwMode="auto">
            <a:xfrm>
              <a:off x="2130425" y="1774825"/>
              <a:ext cx="20638" cy="20637"/>
            </a:xfrm>
            <a:custGeom>
              <a:avLst/>
              <a:gdLst>
                <a:gd name="T0" fmla="*/ 0 w 66"/>
                <a:gd name="T1" fmla="*/ 0 h 66"/>
                <a:gd name="T2" fmla="*/ 47 w 66"/>
                <a:gd name="T3" fmla="*/ 19 h 66"/>
                <a:gd name="T4" fmla="*/ 47 w 66"/>
                <a:gd name="T5" fmla="*/ 19 h 66"/>
                <a:gd name="T6" fmla="*/ 66 w 66"/>
                <a:gd name="T7" fmla="*/ 66 h 66"/>
                <a:gd name="T8" fmla="*/ 57 w 66"/>
                <a:gd name="T9" fmla="*/ 66 h 66"/>
                <a:gd name="T10" fmla="*/ 48 w 66"/>
                <a:gd name="T11" fmla="*/ 66 h 66"/>
                <a:gd name="T12" fmla="*/ 0 w 66"/>
                <a:gd name="T13" fmla="*/ 66 h 66"/>
                <a:gd name="T14" fmla="*/ 0 w 66"/>
                <a:gd name="T15" fmla="*/ 47 h 66"/>
                <a:gd name="T16" fmla="*/ 0 w 66"/>
                <a:gd name="T17" fmla="*/ 43 h 66"/>
                <a:gd name="T18" fmla="*/ 0 w 66"/>
                <a:gd name="T19" fmla="*/ 18 h 66"/>
                <a:gd name="T20" fmla="*/ 0 w 66"/>
                <a:gd name="T21" fmla="*/ 18 h 66"/>
                <a:gd name="T22" fmla="*/ 0 w 66"/>
                <a:gd name="T23" fmla="*/ 15 h 66"/>
                <a:gd name="T24" fmla="*/ 0 w 6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0" y="0"/>
                  </a:moveTo>
                  <a:cubicBezTo>
                    <a:pt x="18" y="0"/>
                    <a:pt x="35" y="7"/>
                    <a:pt x="47" y="19"/>
                  </a:cubicBezTo>
                  <a:lnTo>
                    <a:pt x="47" y="19"/>
                  </a:lnTo>
                  <a:cubicBezTo>
                    <a:pt x="59" y="32"/>
                    <a:pt x="66" y="48"/>
                    <a:pt x="66" y="66"/>
                  </a:cubicBezTo>
                  <a:lnTo>
                    <a:pt x="57" y="66"/>
                  </a:lnTo>
                  <a:lnTo>
                    <a:pt x="48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31"/>
            <p:cNvSpPr>
              <a:spLocks/>
            </p:cNvSpPr>
            <p:nvPr/>
          </p:nvSpPr>
          <p:spPr bwMode="auto">
            <a:xfrm>
              <a:off x="2130425" y="1781175"/>
              <a:ext cx="15875" cy="14287"/>
            </a:xfrm>
            <a:custGeom>
              <a:avLst/>
              <a:gdLst>
                <a:gd name="T0" fmla="*/ 0 w 48"/>
                <a:gd name="T1" fmla="*/ 0 h 48"/>
                <a:gd name="T2" fmla="*/ 34 w 48"/>
                <a:gd name="T3" fmla="*/ 14 h 48"/>
                <a:gd name="T4" fmla="*/ 34 w 48"/>
                <a:gd name="T5" fmla="*/ 14 h 48"/>
                <a:gd name="T6" fmla="*/ 48 w 48"/>
                <a:gd name="T7" fmla="*/ 48 h 48"/>
                <a:gd name="T8" fmla="*/ 42 w 48"/>
                <a:gd name="T9" fmla="*/ 48 h 48"/>
                <a:gd name="T10" fmla="*/ 35 w 48"/>
                <a:gd name="T11" fmla="*/ 48 h 48"/>
                <a:gd name="T12" fmla="*/ 0 w 48"/>
                <a:gd name="T13" fmla="*/ 48 h 48"/>
                <a:gd name="T14" fmla="*/ 0 w 48"/>
                <a:gd name="T15" fmla="*/ 34 h 48"/>
                <a:gd name="T16" fmla="*/ 0 w 48"/>
                <a:gd name="T17" fmla="*/ 31 h 48"/>
                <a:gd name="T18" fmla="*/ 0 w 48"/>
                <a:gd name="T19" fmla="*/ 13 h 48"/>
                <a:gd name="T20" fmla="*/ 0 w 48"/>
                <a:gd name="T21" fmla="*/ 13 h 48"/>
                <a:gd name="T22" fmla="*/ 0 w 48"/>
                <a:gd name="T23" fmla="*/ 11 h 48"/>
                <a:gd name="T24" fmla="*/ 0 w 4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13" y="0"/>
                    <a:pt x="25" y="5"/>
                    <a:pt x="34" y="14"/>
                  </a:cubicBezTo>
                  <a:lnTo>
                    <a:pt x="34" y="14"/>
                  </a:lnTo>
                  <a:cubicBezTo>
                    <a:pt x="43" y="23"/>
                    <a:pt x="48" y="35"/>
                    <a:pt x="48" y="48"/>
                  </a:cubicBezTo>
                  <a:lnTo>
                    <a:pt x="42" y="48"/>
                  </a:lnTo>
                  <a:lnTo>
                    <a:pt x="35" y="48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32"/>
            <p:cNvSpPr>
              <a:spLocks/>
            </p:cNvSpPr>
            <p:nvPr/>
          </p:nvSpPr>
          <p:spPr bwMode="auto">
            <a:xfrm>
              <a:off x="2130425" y="1785938"/>
              <a:ext cx="9525" cy="9525"/>
            </a:xfrm>
            <a:custGeom>
              <a:avLst/>
              <a:gdLst>
                <a:gd name="T0" fmla="*/ 0 w 30"/>
                <a:gd name="T1" fmla="*/ 0 h 30"/>
                <a:gd name="T2" fmla="*/ 21 w 30"/>
                <a:gd name="T3" fmla="*/ 9 h 30"/>
                <a:gd name="T4" fmla="*/ 21 w 30"/>
                <a:gd name="T5" fmla="*/ 9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22 h 30"/>
                <a:gd name="T12" fmla="*/ 0 w 30"/>
                <a:gd name="T13" fmla="*/ 20 h 30"/>
                <a:gd name="T14" fmla="*/ 0 w 30"/>
                <a:gd name="T15" fmla="*/ 8 h 30"/>
                <a:gd name="T16" fmla="*/ 0 w 30"/>
                <a:gd name="T17" fmla="*/ 8 h 30"/>
                <a:gd name="T18" fmla="*/ 0 w 30"/>
                <a:gd name="T19" fmla="*/ 7 h 30"/>
                <a:gd name="T20" fmla="*/ 0 w 3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8" y="0"/>
                    <a:pt x="16" y="4"/>
                    <a:pt x="21" y="9"/>
                  </a:cubicBezTo>
                  <a:lnTo>
                    <a:pt x="21" y="9"/>
                  </a:lnTo>
                  <a:cubicBezTo>
                    <a:pt x="27" y="14"/>
                    <a:pt x="30" y="22"/>
                    <a:pt x="30" y="30"/>
                  </a:cubicBezTo>
                  <a:lnTo>
                    <a:pt x="0" y="3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33"/>
            <p:cNvSpPr>
              <a:spLocks/>
            </p:cNvSpPr>
            <p:nvPr/>
          </p:nvSpPr>
          <p:spPr bwMode="auto">
            <a:xfrm>
              <a:off x="2130425" y="1792288"/>
              <a:ext cx="4763" cy="3175"/>
            </a:xfrm>
            <a:custGeom>
              <a:avLst/>
              <a:gdLst>
                <a:gd name="T0" fmla="*/ 0 w 12"/>
                <a:gd name="T1" fmla="*/ 0 h 12"/>
                <a:gd name="T2" fmla="*/ 9 w 12"/>
                <a:gd name="T3" fmla="*/ 4 h 12"/>
                <a:gd name="T4" fmla="*/ 9 w 12"/>
                <a:gd name="T5" fmla="*/ 4 h 12"/>
                <a:gd name="T6" fmla="*/ 12 w 12"/>
                <a:gd name="T7" fmla="*/ 12 h 12"/>
                <a:gd name="T8" fmla="*/ 0 w 12"/>
                <a:gd name="T9" fmla="*/ 12 h 12"/>
                <a:gd name="T10" fmla="*/ 0 w 12"/>
                <a:gd name="T11" fmla="*/ 9 h 12"/>
                <a:gd name="T12" fmla="*/ 0 w 12"/>
                <a:gd name="T13" fmla="*/ 8 h 12"/>
                <a:gd name="T14" fmla="*/ 0 w 12"/>
                <a:gd name="T15" fmla="*/ 3 h 12"/>
                <a:gd name="T16" fmla="*/ 0 w 12"/>
                <a:gd name="T17" fmla="*/ 3 h 12"/>
                <a:gd name="T18" fmla="*/ 0 w 12"/>
                <a:gd name="T19" fmla="*/ 3 h 12"/>
                <a:gd name="T20" fmla="*/ 0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0"/>
                    <a:pt x="6" y="2"/>
                    <a:pt x="9" y="4"/>
                  </a:cubicBezTo>
                  <a:lnTo>
                    <a:pt x="9" y="4"/>
                  </a:lnTo>
                  <a:cubicBezTo>
                    <a:pt x="11" y="6"/>
                    <a:pt x="12" y="9"/>
                    <a:pt x="12" y="12"/>
                  </a:cubicBez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Rectangle 234"/>
            <p:cNvSpPr>
              <a:spLocks noChangeArrowheads="1"/>
            </p:cNvSpPr>
            <p:nvPr/>
          </p:nvSpPr>
          <p:spPr bwMode="auto">
            <a:xfrm>
              <a:off x="2271713" y="172561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Rectangle 235"/>
            <p:cNvSpPr>
              <a:spLocks noChangeArrowheads="1"/>
            </p:cNvSpPr>
            <p:nvPr/>
          </p:nvSpPr>
          <p:spPr bwMode="auto">
            <a:xfrm>
              <a:off x="2271713" y="173672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Rectangle 236"/>
            <p:cNvSpPr>
              <a:spLocks noChangeArrowheads="1"/>
            </p:cNvSpPr>
            <p:nvPr/>
          </p:nvSpPr>
          <p:spPr bwMode="auto">
            <a:xfrm>
              <a:off x="2271713" y="1747838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Rectangle 237"/>
            <p:cNvSpPr>
              <a:spLocks noChangeArrowheads="1"/>
            </p:cNvSpPr>
            <p:nvPr/>
          </p:nvSpPr>
          <p:spPr bwMode="auto">
            <a:xfrm>
              <a:off x="2271713" y="1758950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Rectangle 238"/>
            <p:cNvSpPr>
              <a:spLocks noChangeArrowheads="1"/>
            </p:cNvSpPr>
            <p:nvPr/>
          </p:nvSpPr>
          <p:spPr bwMode="auto">
            <a:xfrm>
              <a:off x="2271713" y="177006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Rectangle 239"/>
            <p:cNvSpPr>
              <a:spLocks noChangeArrowheads="1"/>
            </p:cNvSpPr>
            <p:nvPr/>
          </p:nvSpPr>
          <p:spPr bwMode="auto">
            <a:xfrm>
              <a:off x="2271713" y="178117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Rectangle 240"/>
            <p:cNvSpPr>
              <a:spLocks noChangeArrowheads="1"/>
            </p:cNvSpPr>
            <p:nvPr/>
          </p:nvSpPr>
          <p:spPr bwMode="auto">
            <a:xfrm>
              <a:off x="2271713" y="173037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Rectangle 241"/>
            <p:cNvSpPr>
              <a:spLocks noChangeArrowheads="1"/>
            </p:cNvSpPr>
            <p:nvPr/>
          </p:nvSpPr>
          <p:spPr bwMode="auto">
            <a:xfrm>
              <a:off x="2271713" y="174148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Rectangle 242"/>
            <p:cNvSpPr>
              <a:spLocks noChangeArrowheads="1"/>
            </p:cNvSpPr>
            <p:nvPr/>
          </p:nvSpPr>
          <p:spPr bwMode="auto">
            <a:xfrm>
              <a:off x="2271713" y="1752600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2271713" y="1763713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2271713" y="177482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Rectangle 245"/>
            <p:cNvSpPr>
              <a:spLocks noChangeArrowheads="1"/>
            </p:cNvSpPr>
            <p:nvPr/>
          </p:nvSpPr>
          <p:spPr bwMode="auto">
            <a:xfrm>
              <a:off x="2271713" y="178593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Rectangle 246"/>
            <p:cNvSpPr>
              <a:spLocks noChangeArrowheads="1"/>
            </p:cNvSpPr>
            <p:nvPr/>
          </p:nvSpPr>
          <p:spPr bwMode="auto">
            <a:xfrm>
              <a:off x="2271713" y="1792288"/>
              <a:ext cx="320675" cy="3175"/>
            </a:xfrm>
            <a:prstGeom prst="rect">
              <a:avLst/>
            </a:pr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47"/>
            <p:cNvSpPr>
              <a:spLocks/>
            </p:cNvSpPr>
            <p:nvPr/>
          </p:nvSpPr>
          <p:spPr bwMode="auto">
            <a:xfrm>
              <a:off x="2201863" y="1725613"/>
              <a:ext cx="69850" cy="69850"/>
            </a:xfrm>
            <a:custGeom>
              <a:avLst/>
              <a:gdLst>
                <a:gd name="T0" fmla="*/ 228 w 228"/>
                <a:gd name="T1" fmla="*/ 0 h 228"/>
                <a:gd name="T2" fmla="*/ 67 w 228"/>
                <a:gd name="T3" fmla="*/ 67 h 228"/>
                <a:gd name="T4" fmla="*/ 67 w 228"/>
                <a:gd name="T5" fmla="*/ 67 h 228"/>
                <a:gd name="T6" fmla="*/ 0 w 228"/>
                <a:gd name="T7" fmla="*/ 228 h 228"/>
                <a:gd name="T8" fmla="*/ 61 w 228"/>
                <a:gd name="T9" fmla="*/ 228 h 228"/>
                <a:gd name="T10" fmla="*/ 110 w 228"/>
                <a:gd name="T11" fmla="*/ 110 h 228"/>
                <a:gd name="T12" fmla="*/ 110 w 228"/>
                <a:gd name="T13" fmla="*/ 110 h 228"/>
                <a:gd name="T14" fmla="*/ 228 w 228"/>
                <a:gd name="T15" fmla="*/ 61 h 228"/>
                <a:gd name="T16" fmla="*/ 228 w 228"/>
                <a:gd name="T17" fmla="*/ 61 h 228"/>
                <a:gd name="T18" fmla="*/ 228 w 228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228" y="0"/>
                  </a:moveTo>
                  <a:cubicBezTo>
                    <a:pt x="165" y="0"/>
                    <a:pt x="108" y="25"/>
                    <a:pt x="67" y="67"/>
                  </a:cubicBezTo>
                  <a:lnTo>
                    <a:pt x="67" y="67"/>
                  </a:lnTo>
                  <a:cubicBezTo>
                    <a:pt x="25" y="108"/>
                    <a:pt x="0" y="165"/>
                    <a:pt x="0" y="228"/>
                  </a:cubicBezTo>
                  <a:lnTo>
                    <a:pt x="61" y="228"/>
                  </a:lnTo>
                  <a:cubicBezTo>
                    <a:pt x="61" y="182"/>
                    <a:pt x="80" y="140"/>
                    <a:pt x="110" y="110"/>
                  </a:cubicBezTo>
                  <a:lnTo>
                    <a:pt x="110" y="110"/>
                  </a:lnTo>
                  <a:cubicBezTo>
                    <a:pt x="141" y="80"/>
                    <a:pt x="182" y="61"/>
                    <a:pt x="228" y="61"/>
                  </a:cubicBezTo>
                  <a:lnTo>
                    <a:pt x="228" y="6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48"/>
            <p:cNvSpPr>
              <a:spLocks/>
            </p:cNvSpPr>
            <p:nvPr/>
          </p:nvSpPr>
          <p:spPr bwMode="auto">
            <a:xfrm>
              <a:off x="2206625" y="1730375"/>
              <a:ext cx="65088" cy="65087"/>
            </a:xfrm>
            <a:custGeom>
              <a:avLst/>
              <a:gdLst>
                <a:gd name="T0" fmla="*/ 210 w 211"/>
                <a:gd name="T1" fmla="*/ 0 h 210"/>
                <a:gd name="T2" fmla="*/ 62 w 211"/>
                <a:gd name="T3" fmla="*/ 61 h 210"/>
                <a:gd name="T4" fmla="*/ 62 w 211"/>
                <a:gd name="T5" fmla="*/ 62 h 210"/>
                <a:gd name="T6" fmla="*/ 0 w 211"/>
                <a:gd name="T7" fmla="*/ 210 h 210"/>
                <a:gd name="T8" fmla="*/ 57 w 211"/>
                <a:gd name="T9" fmla="*/ 210 h 210"/>
                <a:gd name="T10" fmla="*/ 102 w 211"/>
                <a:gd name="T11" fmla="*/ 102 h 210"/>
                <a:gd name="T12" fmla="*/ 102 w 211"/>
                <a:gd name="T13" fmla="*/ 102 h 210"/>
                <a:gd name="T14" fmla="*/ 210 w 211"/>
                <a:gd name="T15" fmla="*/ 56 h 210"/>
                <a:gd name="T16" fmla="*/ 211 w 211"/>
                <a:gd name="T17" fmla="*/ 56 h 210"/>
                <a:gd name="T18" fmla="*/ 211 w 211"/>
                <a:gd name="T19" fmla="*/ 0 h 210"/>
                <a:gd name="T20" fmla="*/ 210 w 211"/>
                <a:gd name="T2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10">
                  <a:moveTo>
                    <a:pt x="210" y="0"/>
                  </a:moveTo>
                  <a:cubicBezTo>
                    <a:pt x="152" y="0"/>
                    <a:pt x="100" y="23"/>
                    <a:pt x="62" y="61"/>
                  </a:cubicBezTo>
                  <a:lnTo>
                    <a:pt x="62" y="62"/>
                  </a:lnTo>
                  <a:cubicBezTo>
                    <a:pt x="23" y="100"/>
                    <a:pt x="0" y="152"/>
                    <a:pt x="0" y="210"/>
                  </a:cubicBezTo>
                  <a:lnTo>
                    <a:pt x="57" y="210"/>
                  </a:lnTo>
                  <a:cubicBezTo>
                    <a:pt x="57" y="168"/>
                    <a:pt x="74" y="129"/>
                    <a:pt x="102" y="102"/>
                  </a:cubicBezTo>
                  <a:lnTo>
                    <a:pt x="102" y="102"/>
                  </a:lnTo>
                  <a:cubicBezTo>
                    <a:pt x="130" y="74"/>
                    <a:pt x="168" y="56"/>
                    <a:pt x="210" y="56"/>
                  </a:cubicBezTo>
                  <a:lnTo>
                    <a:pt x="211" y="56"/>
                  </a:lnTo>
                  <a:lnTo>
                    <a:pt x="211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49"/>
            <p:cNvSpPr>
              <a:spLocks/>
            </p:cNvSpPr>
            <p:nvPr/>
          </p:nvSpPr>
          <p:spPr bwMode="auto">
            <a:xfrm>
              <a:off x="2212975" y="1736725"/>
              <a:ext cx="58738" cy="58737"/>
            </a:xfrm>
            <a:custGeom>
              <a:avLst/>
              <a:gdLst>
                <a:gd name="T0" fmla="*/ 193 w 193"/>
                <a:gd name="T1" fmla="*/ 0 h 192"/>
                <a:gd name="T2" fmla="*/ 56 w 193"/>
                <a:gd name="T3" fmla="*/ 56 h 192"/>
                <a:gd name="T4" fmla="*/ 56 w 193"/>
                <a:gd name="T5" fmla="*/ 56 h 192"/>
                <a:gd name="T6" fmla="*/ 0 w 193"/>
                <a:gd name="T7" fmla="*/ 192 h 192"/>
                <a:gd name="T8" fmla="*/ 52 w 193"/>
                <a:gd name="T9" fmla="*/ 192 h 192"/>
                <a:gd name="T10" fmla="*/ 93 w 193"/>
                <a:gd name="T11" fmla="*/ 93 h 192"/>
                <a:gd name="T12" fmla="*/ 93 w 193"/>
                <a:gd name="T13" fmla="*/ 93 h 192"/>
                <a:gd name="T14" fmla="*/ 193 w 193"/>
                <a:gd name="T15" fmla="*/ 52 h 192"/>
                <a:gd name="T16" fmla="*/ 193 w 193"/>
                <a:gd name="T17" fmla="*/ 52 h 192"/>
                <a:gd name="T18" fmla="*/ 193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0"/>
                  </a:moveTo>
                  <a:cubicBezTo>
                    <a:pt x="139" y="0"/>
                    <a:pt x="91" y="21"/>
                    <a:pt x="56" y="56"/>
                  </a:cubicBezTo>
                  <a:lnTo>
                    <a:pt x="56" y="56"/>
                  </a:lnTo>
                  <a:cubicBezTo>
                    <a:pt x="21" y="91"/>
                    <a:pt x="0" y="139"/>
                    <a:pt x="0" y="192"/>
                  </a:cubicBezTo>
                  <a:lnTo>
                    <a:pt x="52" y="192"/>
                  </a:lnTo>
                  <a:cubicBezTo>
                    <a:pt x="52" y="153"/>
                    <a:pt x="68" y="118"/>
                    <a:pt x="93" y="93"/>
                  </a:cubicBezTo>
                  <a:lnTo>
                    <a:pt x="93" y="93"/>
                  </a:lnTo>
                  <a:cubicBezTo>
                    <a:pt x="119" y="67"/>
                    <a:pt x="154" y="52"/>
                    <a:pt x="193" y="52"/>
                  </a:cubicBezTo>
                  <a:lnTo>
                    <a:pt x="193" y="5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50"/>
            <p:cNvSpPr>
              <a:spLocks/>
            </p:cNvSpPr>
            <p:nvPr/>
          </p:nvSpPr>
          <p:spPr bwMode="auto">
            <a:xfrm>
              <a:off x="2217738" y="1741488"/>
              <a:ext cx="53975" cy="53975"/>
            </a:xfrm>
            <a:custGeom>
              <a:avLst/>
              <a:gdLst>
                <a:gd name="T0" fmla="*/ 175 w 175"/>
                <a:gd name="T1" fmla="*/ 0 h 174"/>
                <a:gd name="T2" fmla="*/ 51 w 175"/>
                <a:gd name="T3" fmla="*/ 51 h 174"/>
                <a:gd name="T4" fmla="*/ 51 w 175"/>
                <a:gd name="T5" fmla="*/ 51 h 174"/>
                <a:gd name="T6" fmla="*/ 0 w 175"/>
                <a:gd name="T7" fmla="*/ 174 h 174"/>
                <a:gd name="T8" fmla="*/ 47 w 175"/>
                <a:gd name="T9" fmla="*/ 174 h 174"/>
                <a:gd name="T10" fmla="*/ 84 w 175"/>
                <a:gd name="T11" fmla="*/ 84 h 174"/>
                <a:gd name="T12" fmla="*/ 84 w 175"/>
                <a:gd name="T13" fmla="*/ 84 h 174"/>
                <a:gd name="T14" fmla="*/ 175 w 175"/>
                <a:gd name="T15" fmla="*/ 47 h 174"/>
                <a:gd name="T16" fmla="*/ 175 w 175"/>
                <a:gd name="T17" fmla="*/ 47 h 174"/>
                <a:gd name="T18" fmla="*/ 175 w 175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4">
                  <a:moveTo>
                    <a:pt x="175" y="0"/>
                  </a:moveTo>
                  <a:cubicBezTo>
                    <a:pt x="126" y="0"/>
                    <a:pt x="83" y="19"/>
                    <a:pt x="51" y="51"/>
                  </a:cubicBezTo>
                  <a:lnTo>
                    <a:pt x="51" y="51"/>
                  </a:lnTo>
                  <a:cubicBezTo>
                    <a:pt x="20" y="83"/>
                    <a:pt x="0" y="126"/>
                    <a:pt x="0" y="174"/>
                  </a:cubicBezTo>
                  <a:lnTo>
                    <a:pt x="47" y="174"/>
                  </a:lnTo>
                  <a:cubicBezTo>
                    <a:pt x="47" y="139"/>
                    <a:pt x="61" y="107"/>
                    <a:pt x="84" y="84"/>
                  </a:cubicBezTo>
                  <a:lnTo>
                    <a:pt x="84" y="84"/>
                  </a:lnTo>
                  <a:cubicBezTo>
                    <a:pt x="107" y="61"/>
                    <a:pt x="139" y="47"/>
                    <a:pt x="175" y="47"/>
                  </a:cubicBezTo>
                  <a:lnTo>
                    <a:pt x="175" y="4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51"/>
            <p:cNvSpPr>
              <a:spLocks/>
            </p:cNvSpPr>
            <p:nvPr/>
          </p:nvSpPr>
          <p:spPr bwMode="auto">
            <a:xfrm>
              <a:off x="2224088" y="1747838"/>
              <a:ext cx="47625" cy="47625"/>
            </a:xfrm>
            <a:custGeom>
              <a:avLst/>
              <a:gdLst>
                <a:gd name="T0" fmla="*/ 157 w 157"/>
                <a:gd name="T1" fmla="*/ 0 h 156"/>
                <a:gd name="T2" fmla="*/ 46 w 157"/>
                <a:gd name="T3" fmla="*/ 46 h 156"/>
                <a:gd name="T4" fmla="*/ 46 w 157"/>
                <a:gd name="T5" fmla="*/ 46 h 156"/>
                <a:gd name="T6" fmla="*/ 0 w 157"/>
                <a:gd name="T7" fmla="*/ 156 h 156"/>
                <a:gd name="T8" fmla="*/ 42 w 157"/>
                <a:gd name="T9" fmla="*/ 156 h 156"/>
                <a:gd name="T10" fmla="*/ 76 w 157"/>
                <a:gd name="T11" fmla="*/ 76 h 156"/>
                <a:gd name="T12" fmla="*/ 76 w 157"/>
                <a:gd name="T13" fmla="*/ 76 h 156"/>
                <a:gd name="T14" fmla="*/ 157 w 157"/>
                <a:gd name="T15" fmla="*/ 42 h 156"/>
                <a:gd name="T16" fmla="*/ 157 w 157"/>
                <a:gd name="T17" fmla="*/ 42 h 156"/>
                <a:gd name="T18" fmla="*/ 157 w 157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157" y="0"/>
                  </a:moveTo>
                  <a:cubicBezTo>
                    <a:pt x="113" y="0"/>
                    <a:pt x="74" y="17"/>
                    <a:pt x="46" y="46"/>
                  </a:cubicBezTo>
                  <a:lnTo>
                    <a:pt x="46" y="46"/>
                  </a:lnTo>
                  <a:cubicBezTo>
                    <a:pt x="18" y="74"/>
                    <a:pt x="0" y="113"/>
                    <a:pt x="0" y="156"/>
                  </a:cubicBezTo>
                  <a:lnTo>
                    <a:pt x="42" y="156"/>
                  </a:lnTo>
                  <a:cubicBezTo>
                    <a:pt x="42" y="125"/>
                    <a:pt x="55" y="96"/>
                    <a:pt x="76" y="76"/>
                  </a:cubicBezTo>
                  <a:lnTo>
                    <a:pt x="76" y="76"/>
                  </a:lnTo>
                  <a:cubicBezTo>
                    <a:pt x="96" y="55"/>
                    <a:pt x="125" y="42"/>
                    <a:pt x="157" y="42"/>
                  </a:cubicBezTo>
                  <a:lnTo>
                    <a:pt x="157" y="4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52"/>
            <p:cNvSpPr>
              <a:spLocks/>
            </p:cNvSpPr>
            <p:nvPr/>
          </p:nvSpPr>
          <p:spPr bwMode="auto">
            <a:xfrm>
              <a:off x="2228850" y="1752600"/>
              <a:ext cx="42863" cy="42862"/>
            </a:xfrm>
            <a:custGeom>
              <a:avLst/>
              <a:gdLst>
                <a:gd name="T0" fmla="*/ 139 w 139"/>
                <a:gd name="T1" fmla="*/ 0 h 138"/>
                <a:gd name="T2" fmla="*/ 41 w 139"/>
                <a:gd name="T3" fmla="*/ 40 h 138"/>
                <a:gd name="T4" fmla="*/ 41 w 139"/>
                <a:gd name="T5" fmla="*/ 41 h 138"/>
                <a:gd name="T6" fmla="*/ 0 w 139"/>
                <a:gd name="T7" fmla="*/ 138 h 138"/>
                <a:gd name="T8" fmla="*/ 37 w 139"/>
                <a:gd name="T9" fmla="*/ 138 h 138"/>
                <a:gd name="T10" fmla="*/ 67 w 139"/>
                <a:gd name="T11" fmla="*/ 67 h 138"/>
                <a:gd name="T12" fmla="*/ 67 w 139"/>
                <a:gd name="T13" fmla="*/ 67 h 138"/>
                <a:gd name="T14" fmla="*/ 139 w 139"/>
                <a:gd name="T15" fmla="*/ 37 h 138"/>
                <a:gd name="T16" fmla="*/ 139 w 139"/>
                <a:gd name="T17" fmla="*/ 37 h 138"/>
                <a:gd name="T18" fmla="*/ 139 w 13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cubicBezTo>
                    <a:pt x="100" y="0"/>
                    <a:pt x="66" y="15"/>
                    <a:pt x="41" y="40"/>
                  </a:cubicBezTo>
                  <a:lnTo>
                    <a:pt x="41" y="41"/>
                  </a:lnTo>
                  <a:cubicBezTo>
                    <a:pt x="16" y="66"/>
                    <a:pt x="0" y="100"/>
                    <a:pt x="0" y="138"/>
                  </a:cubicBezTo>
                  <a:lnTo>
                    <a:pt x="37" y="138"/>
                  </a:lnTo>
                  <a:cubicBezTo>
                    <a:pt x="37" y="110"/>
                    <a:pt x="49" y="85"/>
                    <a:pt x="67" y="67"/>
                  </a:cubicBezTo>
                  <a:lnTo>
                    <a:pt x="67" y="67"/>
                  </a:lnTo>
                  <a:cubicBezTo>
                    <a:pt x="85" y="49"/>
                    <a:pt x="111" y="37"/>
                    <a:pt x="139" y="37"/>
                  </a:cubicBezTo>
                  <a:lnTo>
                    <a:pt x="139" y="3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53"/>
            <p:cNvSpPr>
              <a:spLocks/>
            </p:cNvSpPr>
            <p:nvPr/>
          </p:nvSpPr>
          <p:spPr bwMode="auto">
            <a:xfrm>
              <a:off x="2235200" y="1758950"/>
              <a:ext cx="36513" cy="36512"/>
            </a:xfrm>
            <a:custGeom>
              <a:avLst/>
              <a:gdLst>
                <a:gd name="T0" fmla="*/ 121 w 121"/>
                <a:gd name="T1" fmla="*/ 0 h 120"/>
                <a:gd name="T2" fmla="*/ 35 w 121"/>
                <a:gd name="T3" fmla="*/ 35 h 120"/>
                <a:gd name="T4" fmla="*/ 35 w 121"/>
                <a:gd name="T5" fmla="*/ 35 h 120"/>
                <a:gd name="T6" fmla="*/ 0 w 121"/>
                <a:gd name="T7" fmla="*/ 120 h 120"/>
                <a:gd name="T8" fmla="*/ 33 w 121"/>
                <a:gd name="T9" fmla="*/ 120 h 120"/>
                <a:gd name="T10" fmla="*/ 58 w 121"/>
                <a:gd name="T11" fmla="*/ 58 h 120"/>
                <a:gd name="T12" fmla="*/ 58 w 121"/>
                <a:gd name="T13" fmla="*/ 58 h 120"/>
                <a:gd name="T14" fmla="*/ 121 w 121"/>
                <a:gd name="T15" fmla="*/ 32 h 120"/>
                <a:gd name="T16" fmla="*/ 121 w 121"/>
                <a:gd name="T17" fmla="*/ 32 h 120"/>
                <a:gd name="T18" fmla="*/ 121 w 121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121" y="0"/>
                  </a:moveTo>
                  <a:cubicBezTo>
                    <a:pt x="87" y="0"/>
                    <a:pt x="57" y="13"/>
                    <a:pt x="35" y="35"/>
                  </a:cubicBezTo>
                  <a:lnTo>
                    <a:pt x="35" y="35"/>
                  </a:lnTo>
                  <a:cubicBezTo>
                    <a:pt x="14" y="57"/>
                    <a:pt x="0" y="87"/>
                    <a:pt x="0" y="120"/>
                  </a:cubicBezTo>
                  <a:lnTo>
                    <a:pt x="33" y="120"/>
                  </a:lnTo>
                  <a:cubicBezTo>
                    <a:pt x="33" y="96"/>
                    <a:pt x="43" y="74"/>
                    <a:pt x="58" y="58"/>
                  </a:cubicBezTo>
                  <a:lnTo>
                    <a:pt x="58" y="58"/>
                  </a:lnTo>
                  <a:cubicBezTo>
                    <a:pt x="74" y="42"/>
                    <a:pt x="96" y="32"/>
                    <a:pt x="121" y="32"/>
                  </a:cubicBezTo>
                  <a:lnTo>
                    <a:pt x="121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54"/>
            <p:cNvSpPr>
              <a:spLocks/>
            </p:cNvSpPr>
            <p:nvPr/>
          </p:nvSpPr>
          <p:spPr bwMode="auto">
            <a:xfrm>
              <a:off x="2239963" y="1763713"/>
              <a:ext cx="31750" cy="31750"/>
            </a:xfrm>
            <a:custGeom>
              <a:avLst/>
              <a:gdLst>
                <a:gd name="T0" fmla="*/ 103 w 103"/>
                <a:gd name="T1" fmla="*/ 0 h 102"/>
                <a:gd name="T2" fmla="*/ 30 w 103"/>
                <a:gd name="T3" fmla="*/ 30 h 102"/>
                <a:gd name="T4" fmla="*/ 30 w 103"/>
                <a:gd name="T5" fmla="*/ 30 h 102"/>
                <a:gd name="T6" fmla="*/ 0 w 103"/>
                <a:gd name="T7" fmla="*/ 102 h 102"/>
                <a:gd name="T8" fmla="*/ 28 w 103"/>
                <a:gd name="T9" fmla="*/ 102 h 102"/>
                <a:gd name="T10" fmla="*/ 50 w 103"/>
                <a:gd name="T11" fmla="*/ 50 h 102"/>
                <a:gd name="T12" fmla="*/ 50 w 103"/>
                <a:gd name="T13" fmla="*/ 50 h 102"/>
                <a:gd name="T14" fmla="*/ 103 w 103"/>
                <a:gd name="T15" fmla="*/ 28 h 102"/>
                <a:gd name="T16" fmla="*/ 103 w 103"/>
                <a:gd name="T17" fmla="*/ 28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74" y="0"/>
                    <a:pt x="49" y="12"/>
                    <a:pt x="30" y="30"/>
                  </a:cubicBezTo>
                  <a:lnTo>
                    <a:pt x="30" y="30"/>
                  </a:lnTo>
                  <a:cubicBezTo>
                    <a:pt x="12" y="49"/>
                    <a:pt x="0" y="74"/>
                    <a:pt x="0" y="102"/>
                  </a:cubicBezTo>
                  <a:lnTo>
                    <a:pt x="28" y="102"/>
                  </a:lnTo>
                  <a:cubicBezTo>
                    <a:pt x="28" y="82"/>
                    <a:pt x="36" y="63"/>
                    <a:pt x="50" y="50"/>
                  </a:cubicBezTo>
                  <a:lnTo>
                    <a:pt x="50" y="50"/>
                  </a:lnTo>
                  <a:cubicBezTo>
                    <a:pt x="63" y="36"/>
                    <a:pt x="82" y="28"/>
                    <a:pt x="103" y="28"/>
                  </a:cubicBezTo>
                  <a:lnTo>
                    <a:pt x="103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55"/>
            <p:cNvSpPr>
              <a:spLocks/>
            </p:cNvSpPr>
            <p:nvPr/>
          </p:nvSpPr>
          <p:spPr bwMode="auto">
            <a:xfrm>
              <a:off x="2246313" y="1770063"/>
              <a:ext cx="25400" cy="25400"/>
            </a:xfrm>
            <a:custGeom>
              <a:avLst/>
              <a:gdLst>
                <a:gd name="T0" fmla="*/ 85 w 85"/>
                <a:gd name="T1" fmla="*/ 0 h 84"/>
                <a:gd name="T2" fmla="*/ 25 w 85"/>
                <a:gd name="T3" fmla="*/ 25 h 84"/>
                <a:gd name="T4" fmla="*/ 25 w 85"/>
                <a:gd name="T5" fmla="*/ 25 h 84"/>
                <a:gd name="T6" fmla="*/ 0 w 85"/>
                <a:gd name="T7" fmla="*/ 84 h 84"/>
                <a:gd name="T8" fmla="*/ 23 w 85"/>
                <a:gd name="T9" fmla="*/ 84 h 84"/>
                <a:gd name="T10" fmla="*/ 41 w 85"/>
                <a:gd name="T11" fmla="*/ 41 h 84"/>
                <a:gd name="T12" fmla="*/ 41 w 85"/>
                <a:gd name="T13" fmla="*/ 41 h 84"/>
                <a:gd name="T14" fmla="*/ 85 w 85"/>
                <a:gd name="T15" fmla="*/ 23 h 84"/>
                <a:gd name="T16" fmla="*/ 85 w 85"/>
                <a:gd name="T17" fmla="*/ 23 h 84"/>
                <a:gd name="T18" fmla="*/ 85 w 8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85" y="0"/>
                  </a:moveTo>
                  <a:cubicBezTo>
                    <a:pt x="61" y="0"/>
                    <a:pt x="40" y="10"/>
                    <a:pt x="25" y="25"/>
                  </a:cubicBezTo>
                  <a:lnTo>
                    <a:pt x="25" y="25"/>
                  </a:lnTo>
                  <a:cubicBezTo>
                    <a:pt x="10" y="40"/>
                    <a:pt x="0" y="61"/>
                    <a:pt x="0" y="84"/>
                  </a:cubicBezTo>
                  <a:lnTo>
                    <a:pt x="23" y="84"/>
                  </a:lnTo>
                  <a:cubicBezTo>
                    <a:pt x="23" y="67"/>
                    <a:pt x="30" y="52"/>
                    <a:pt x="41" y="41"/>
                  </a:cubicBezTo>
                  <a:lnTo>
                    <a:pt x="41" y="41"/>
                  </a:lnTo>
                  <a:cubicBezTo>
                    <a:pt x="52" y="30"/>
                    <a:pt x="68" y="23"/>
                    <a:pt x="85" y="23"/>
                  </a:cubicBez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2251075" y="1774825"/>
              <a:ext cx="20638" cy="20637"/>
            </a:xfrm>
            <a:custGeom>
              <a:avLst/>
              <a:gdLst>
                <a:gd name="T0" fmla="*/ 67 w 67"/>
                <a:gd name="T1" fmla="*/ 0 h 66"/>
                <a:gd name="T2" fmla="*/ 20 w 67"/>
                <a:gd name="T3" fmla="*/ 19 h 66"/>
                <a:gd name="T4" fmla="*/ 20 w 67"/>
                <a:gd name="T5" fmla="*/ 19 h 66"/>
                <a:gd name="T6" fmla="*/ 0 w 67"/>
                <a:gd name="T7" fmla="*/ 66 h 66"/>
                <a:gd name="T8" fmla="*/ 9 w 67"/>
                <a:gd name="T9" fmla="*/ 66 h 66"/>
                <a:gd name="T10" fmla="*/ 18 w 67"/>
                <a:gd name="T11" fmla="*/ 66 h 66"/>
                <a:gd name="T12" fmla="*/ 67 w 67"/>
                <a:gd name="T13" fmla="*/ 66 h 66"/>
                <a:gd name="T14" fmla="*/ 67 w 67"/>
                <a:gd name="T15" fmla="*/ 47 h 66"/>
                <a:gd name="T16" fmla="*/ 67 w 67"/>
                <a:gd name="T17" fmla="*/ 43 h 66"/>
                <a:gd name="T18" fmla="*/ 67 w 67"/>
                <a:gd name="T19" fmla="*/ 18 h 66"/>
                <a:gd name="T20" fmla="*/ 67 w 67"/>
                <a:gd name="T21" fmla="*/ 18 h 66"/>
                <a:gd name="T22" fmla="*/ 67 w 67"/>
                <a:gd name="T23" fmla="*/ 15 h 66"/>
                <a:gd name="T24" fmla="*/ 67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67" y="0"/>
                  </a:moveTo>
                  <a:cubicBezTo>
                    <a:pt x="48" y="0"/>
                    <a:pt x="32" y="7"/>
                    <a:pt x="20" y="19"/>
                  </a:cubicBezTo>
                  <a:lnTo>
                    <a:pt x="20" y="19"/>
                  </a:lnTo>
                  <a:cubicBezTo>
                    <a:pt x="8" y="32"/>
                    <a:pt x="0" y="48"/>
                    <a:pt x="0" y="66"/>
                  </a:cubicBezTo>
                  <a:lnTo>
                    <a:pt x="9" y="66"/>
                  </a:lnTo>
                  <a:lnTo>
                    <a:pt x="18" y="66"/>
                  </a:lnTo>
                  <a:lnTo>
                    <a:pt x="67" y="66"/>
                  </a:lnTo>
                  <a:lnTo>
                    <a:pt x="67" y="47"/>
                  </a:lnTo>
                  <a:lnTo>
                    <a:pt x="67" y="4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2257425" y="1781175"/>
              <a:ext cx="14288" cy="14287"/>
            </a:xfrm>
            <a:custGeom>
              <a:avLst/>
              <a:gdLst>
                <a:gd name="T0" fmla="*/ 49 w 49"/>
                <a:gd name="T1" fmla="*/ 0 h 48"/>
                <a:gd name="T2" fmla="*/ 14 w 49"/>
                <a:gd name="T3" fmla="*/ 14 h 48"/>
                <a:gd name="T4" fmla="*/ 14 w 49"/>
                <a:gd name="T5" fmla="*/ 14 h 48"/>
                <a:gd name="T6" fmla="*/ 0 w 49"/>
                <a:gd name="T7" fmla="*/ 48 h 48"/>
                <a:gd name="T8" fmla="*/ 7 w 49"/>
                <a:gd name="T9" fmla="*/ 48 h 48"/>
                <a:gd name="T10" fmla="*/ 13 w 49"/>
                <a:gd name="T11" fmla="*/ 48 h 48"/>
                <a:gd name="T12" fmla="*/ 49 w 49"/>
                <a:gd name="T13" fmla="*/ 48 h 48"/>
                <a:gd name="T14" fmla="*/ 49 w 49"/>
                <a:gd name="T15" fmla="*/ 34 h 48"/>
                <a:gd name="T16" fmla="*/ 49 w 49"/>
                <a:gd name="T17" fmla="*/ 31 h 48"/>
                <a:gd name="T18" fmla="*/ 49 w 49"/>
                <a:gd name="T19" fmla="*/ 13 h 48"/>
                <a:gd name="T20" fmla="*/ 49 w 49"/>
                <a:gd name="T21" fmla="*/ 13 h 48"/>
                <a:gd name="T22" fmla="*/ 49 w 49"/>
                <a:gd name="T23" fmla="*/ 11 h 48"/>
                <a:gd name="T24" fmla="*/ 49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cubicBezTo>
                    <a:pt x="35" y="0"/>
                    <a:pt x="23" y="5"/>
                    <a:pt x="14" y="14"/>
                  </a:cubicBezTo>
                  <a:lnTo>
                    <a:pt x="14" y="14"/>
                  </a:lnTo>
                  <a:cubicBezTo>
                    <a:pt x="6" y="23"/>
                    <a:pt x="0" y="35"/>
                    <a:pt x="0" y="48"/>
                  </a:cubicBezTo>
                  <a:lnTo>
                    <a:pt x="7" y="48"/>
                  </a:lnTo>
                  <a:lnTo>
                    <a:pt x="13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2262188" y="1785938"/>
              <a:ext cx="9525" cy="9525"/>
            </a:xfrm>
            <a:custGeom>
              <a:avLst/>
              <a:gdLst>
                <a:gd name="T0" fmla="*/ 31 w 31"/>
                <a:gd name="T1" fmla="*/ 0 h 30"/>
                <a:gd name="T2" fmla="*/ 9 w 31"/>
                <a:gd name="T3" fmla="*/ 9 h 30"/>
                <a:gd name="T4" fmla="*/ 9 w 31"/>
                <a:gd name="T5" fmla="*/ 9 h 30"/>
                <a:gd name="T6" fmla="*/ 0 w 31"/>
                <a:gd name="T7" fmla="*/ 30 h 30"/>
                <a:gd name="T8" fmla="*/ 31 w 31"/>
                <a:gd name="T9" fmla="*/ 30 h 30"/>
                <a:gd name="T10" fmla="*/ 31 w 31"/>
                <a:gd name="T11" fmla="*/ 22 h 30"/>
                <a:gd name="T12" fmla="*/ 31 w 31"/>
                <a:gd name="T13" fmla="*/ 20 h 30"/>
                <a:gd name="T14" fmla="*/ 31 w 31"/>
                <a:gd name="T15" fmla="*/ 8 h 30"/>
                <a:gd name="T16" fmla="*/ 31 w 31"/>
                <a:gd name="T17" fmla="*/ 8 h 30"/>
                <a:gd name="T18" fmla="*/ 31 w 31"/>
                <a:gd name="T19" fmla="*/ 7 h 30"/>
                <a:gd name="T20" fmla="*/ 31 w 31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22" y="0"/>
                    <a:pt x="15" y="4"/>
                    <a:pt x="9" y="9"/>
                  </a:cubicBezTo>
                  <a:lnTo>
                    <a:pt x="9" y="9"/>
                  </a:lnTo>
                  <a:cubicBezTo>
                    <a:pt x="4" y="14"/>
                    <a:pt x="0" y="22"/>
                    <a:pt x="0" y="30"/>
                  </a:cubicBezTo>
                  <a:lnTo>
                    <a:pt x="31" y="30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59"/>
            <p:cNvSpPr>
              <a:spLocks/>
            </p:cNvSpPr>
            <p:nvPr/>
          </p:nvSpPr>
          <p:spPr bwMode="auto">
            <a:xfrm>
              <a:off x="2268538" y="1792288"/>
              <a:ext cx="3175" cy="3175"/>
            </a:xfrm>
            <a:custGeom>
              <a:avLst/>
              <a:gdLst>
                <a:gd name="T0" fmla="*/ 13 w 13"/>
                <a:gd name="T1" fmla="*/ 0 h 12"/>
                <a:gd name="T2" fmla="*/ 4 w 13"/>
                <a:gd name="T3" fmla="*/ 4 h 12"/>
                <a:gd name="T4" fmla="*/ 4 w 13"/>
                <a:gd name="T5" fmla="*/ 4 h 12"/>
                <a:gd name="T6" fmla="*/ 0 w 13"/>
                <a:gd name="T7" fmla="*/ 12 h 12"/>
                <a:gd name="T8" fmla="*/ 13 w 13"/>
                <a:gd name="T9" fmla="*/ 12 h 12"/>
                <a:gd name="T10" fmla="*/ 13 w 13"/>
                <a:gd name="T11" fmla="*/ 9 h 12"/>
                <a:gd name="T12" fmla="*/ 13 w 13"/>
                <a:gd name="T13" fmla="*/ 8 h 12"/>
                <a:gd name="T14" fmla="*/ 13 w 13"/>
                <a:gd name="T15" fmla="*/ 3 h 12"/>
                <a:gd name="T16" fmla="*/ 13 w 13"/>
                <a:gd name="T17" fmla="*/ 3 h 12"/>
                <a:gd name="T18" fmla="*/ 13 w 13"/>
                <a:gd name="T19" fmla="*/ 3 h 12"/>
                <a:gd name="T20" fmla="*/ 13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lnTo>
                    <a:pt x="4" y="4"/>
                  </a:lnTo>
                  <a:cubicBezTo>
                    <a:pt x="2" y="6"/>
                    <a:pt x="0" y="9"/>
                    <a:pt x="0" y="12"/>
                  </a:cubicBezTo>
                  <a:lnTo>
                    <a:pt x="13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2130425" y="1795463"/>
              <a:ext cx="141288" cy="30162"/>
            </a:xfrm>
            <a:custGeom>
              <a:avLst/>
              <a:gdLst>
                <a:gd name="T0" fmla="*/ 0 w 458"/>
                <a:gd name="T1" fmla="*/ 0 h 100"/>
                <a:gd name="T2" fmla="*/ 458 w 458"/>
                <a:gd name="T3" fmla="*/ 0 h 100"/>
                <a:gd name="T4" fmla="*/ 458 w 458"/>
                <a:gd name="T5" fmla="*/ 50 h 100"/>
                <a:gd name="T6" fmla="*/ 404 w 458"/>
                <a:gd name="T7" fmla="*/ 100 h 100"/>
                <a:gd name="T8" fmla="*/ 54 w 458"/>
                <a:gd name="T9" fmla="*/ 100 h 100"/>
                <a:gd name="T10" fmla="*/ 0 w 458"/>
                <a:gd name="T11" fmla="*/ 50 h 100"/>
                <a:gd name="T12" fmla="*/ 0 w 45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100">
                  <a:moveTo>
                    <a:pt x="0" y="0"/>
                  </a:moveTo>
                  <a:lnTo>
                    <a:pt x="458" y="0"/>
                  </a:lnTo>
                  <a:lnTo>
                    <a:pt x="458" y="50"/>
                  </a:lnTo>
                  <a:cubicBezTo>
                    <a:pt x="458" y="77"/>
                    <a:pt x="433" y="100"/>
                    <a:pt x="404" y="100"/>
                  </a:cubicBezTo>
                  <a:lnTo>
                    <a:pt x="54" y="100"/>
                  </a:lnTo>
                  <a:cubicBezTo>
                    <a:pt x="24" y="100"/>
                    <a:pt x="0" y="77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1798638" y="1795463"/>
              <a:ext cx="331788" cy="1428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Rectangle 262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12700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Rectangle 263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6350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64"/>
            <p:cNvSpPr>
              <a:spLocks/>
            </p:cNvSpPr>
            <p:nvPr/>
          </p:nvSpPr>
          <p:spPr bwMode="auto">
            <a:xfrm>
              <a:off x="425450" y="1206500"/>
              <a:ext cx="968375" cy="676275"/>
            </a:xfrm>
            <a:custGeom>
              <a:avLst/>
              <a:gdLst>
                <a:gd name="T0" fmla="*/ 101 w 3142"/>
                <a:gd name="T1" fmla="*/ 0 h 2200"/>
                <a:gd name="T2" fmla="*/ 3041 w 3142"/>
                <a:gd name="T3" fmla="*/ 0 h 2200"/>
                <a:gd name="T4" fmla="*/ 3142 w 3142"/>
                <a:gd name="T5" fmla="*/ 101 h 2200"/>
                <a:gd name="T6" fmla="*/ 3142 w 3142"/>
                <a:gd name="T7" fmla="*/ 2099 h 2200"/>
                <a:gd name="T8" fmla="*/ 3041 w 3142"/>
                <a:gd name="T9" fmla="*/ 2200 h 2200"/>
                <a:gd name="T10" fmla="*/ 101 w 3142"/>
                <a:gd name="T11" fmla="*/ 2200 h 2200"/>
                <a:gd name="T12" fmla="*/ 0 w 3142"/>
                <a:gd name="T13" fmla="*/ 2099 h 2200"/>
                <a:gd name="T14" fmla="*/ 0 w 3142"/>
                <a:gd name="T15" fmla="*/ 101 h 2200"/>
                <a:gd name="T16" fmla="*/ 101 w 3142"/>
                <a:gd name="T17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2200">
                  <a:moveTo>
                    <a:pt x="101" y="0"/>
                  </a:moveTo>
                  <a:lnTo>
                    <a:pt x="3041" y="0"/>
                  </a:lnTo>
                  <a:cubicBezTo>
                    <a:pt x="3096" y="0"/>
                    <a:pt x="3142" y="45"/>
                    <a:pt x="3142" y="101"/>
                  </a:cubicBezTo>
                  <a:lnTo>
                    <a:pt x="3142" y="2099"/>
                  </a:lnTo>
                  <a:cubicBezTo>
                    <a:pt x="3142" y="2155"/>
                    <a:pt x="3096" y="2200"/>
                    <a:pt x="3041" y="2200"/>
                  </a:cubicBez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65"/>
            <p:cNvSpPr>
              <a:spLocks/>
            </p:cNvSpPr>
            <p:nvPr/>
          </p:nvSpPr>
          <p:spPr bwMode="auto">
            <a:xfrm>
              <a:off x="425450" y="1206500"/>
              <a:ext cx="827088" cy="676275"/>
            </a:xfrm>
            <a:custGeom>
              <a:avLst/>
              <a:gdLst>
                <a:gd name="T0" fmla="*/ 101 w 2685"/>
                <a:gd name="T1" fmla="*/ 0 h 2200"/>
                <a:gd name="T2" fmla="*/ 2685 w 2685"/>
                <a:gd name="T3" fmla="*/ 0 h 2200"/>
                <a:gd name="T4" fmla="*/ 484 w 2685"/>
                <a:gd name="T5" fmla="*/ 2200 h 2200"/>
                <a:gd name="T6" fmla="*/ 101 w 2685"/>
                <a:gd name="T7" fmla="*/ 2200 h 2200"/>
                <a:gd name="T8" fmla="*/ 0 w 2685"/>
                <a:gd name="T9" fmla="*/ 2099 h 2200"/>
                <a:gd name="T10" fmla="*/ 0 w 2685"/>
                <a:gd name="T11" fmla="*/ 101 h 2200"/>
                <a:gd name="T12" fmla="*/ 101 w 2685"/>
                <a:gd name="T13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5" h="2200">
                  <a:moveTo>
                    <a:pt x="101" y="0"/>
                  </a:moveTo>
                  <a:lnTo>
                    <a:pt x="2685" y="0"/>
                  </a:lnTo>
                  <a:lnTo>
                    <a:pt x="484" y="2200"/>
                  </a:ln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Rectangle 266"/>
            <p:cNvSpPr>
              <a:spLocks noChangeArrowheads="1"/>
            </p:cNvSpPr>
            <p:nvPr/>
          </p:nvSpPr>
          <p:spPr bwMode="auto">
            <a:xfrm>
              <a:off x="469900" y="1254125"/>
              <a:ext cx="877888" cy="585787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67"/>
            <p:cNvSpPr>
              <a:spLocks/>
            </p:cNvSpPr>
            <p:nvPr/>
          </p:nvSpPr>
          <p:spPr bwMode="auto">
            <a:xfrm>
              <a:off x="252413" y="1897063"/>
              <a:ext cx="1317625" cy="25400"/>
            </a:xfrm>
            <a:custGeom>
              <a:avLst/>
              <a:gdLst>
                <a:gd name="T0" fmla="*/ 2138 w 4277"/>
                <a:gd name="T1" fmla="*/ 87 h 87"/>
                <a:gd name="T2" fmla="*/ 162 w 4277"/>
                <a:gd name="T3" fmla="*/ 87 h 87"/>
                <a:gd name="T4" fmla="*/ 0 w 4277"/>
                <a:gd name="T5" fmla="*/ 3 h 87"/>
                <a:gd name="T6" fmla="*/ 2138 w 4277"/>
                <a:gd name="T7" fmla="*/ 0 h 87"/>
                <a:gd name="T8" fmla="*/ 4277 w 4277"/>
                <a:gd name="T9" fmla="*/ 3 h 87"/>
                <a:gd name="T10" fmla="*/ 4115 w 4277"/>
                <a:gd name="T11" fmla="*/ 87 h 87"/>
                <a:gd name="T12" fmla="*/ 2138 w 42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87">
                  <a:moveTo>
                    <a:pt x="2138" y="87"/>
                  </a:moveTo>
                  <a:lnTo>
                    <a:pt x="162" y="87"/>
                  </a:lnTo>
                  <a:cubicBezTo>
                    <a:pt x="83" y="87"/>
                    <a:pt x="30" y="31"/>
                    <a:pt x="0" y="3"/>
                  </a:cubicBezTo>
                  <a:lnTo>
                    <a:pt x="2138" y="0"/>
                  </a:lnTo>
                  <a:lnTo>
                    <a:pt x="4277" y="3"/>
                  </a:lnTo>
                  <a:cubicBezTo>
                    <a:pt x="4247" y="31"/>
                    <a:pt x="4194" y="87"/>
                    <a:pt x="4115" y="87"/>
                  </a:cubicBezTo>
                  <a:lnTo>
                    <a:pt x="2138" y="87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68"/>
            <p:cNvSpPr>
              <a:spLocks/>
            </p:cNvSpPr>
            <p:nvPr/>
          </p:nvSpPr>
          <p:spPr bwMode="auto">
            <a:xfrm>
              <a:off x="244475" y="1870075"/>
              <a:ext cx="1331913" cy="28575"/>
            </a:xfrm>
            <a:custGeom>
              <a:avLst/>
              <a:gdLst>
                <a:gd name="T0" fmla="*/ 0 w 4325"/>
                <a:gd name="T1" fmla="*/ 0 h 93"/>
                <a:gd name="T2" fmla="*/ 4325 w 4325"/>
                <a:gd name="T3" fmla="*/ 0 h 93"/>
                <a:gd name="T4" fmla="*/ 4325 w 4325"/>
                <a:gd name="T5" fmla="*/ 46 h 93"/>
                <a:gd name="T6" fmla="*/ 4279 w 4325"/>
                <a:gd name="T7" fmla="*/ 93 h 93"/>
                <a:gd name="T8" fmla="*/ 46 w 4325"/>
                <a:gd name="T9" fmla="*/ 93 h 93"/>
                <a:gd name="T10" fmla="*/ 0 w 4325"/>
                <a:gd name="T11" fmla="*/ 46 h 93"/>
                <a:gd name="T12" fmla="*/ 0 w 4325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5" h="93">
                  <a:moveTo>
                    <a:pt x="0" y="0"/>
                  </a:moveTo>
                  <a:lnTo>
                    <a:pt x="4325" y="0"/>
                  </a:lnTo>
                  <a:lnTo>
                    <a:pt x="4325" y="46"/>
                  </a:lnTo>
                  <a:cubicBezTo>
                    <a:pt x="4325" y="72"/>
                    <a:pt x="4304" y="93"/>
                    <a:pt x="4279" y="93"/>
                  </a:cubicBezTo>
                  <a:lnTo>
                    <a:pt x="46" y="93"/>
                  </a:lnTo>
                  <a:cubicBezTo>
                    <a:pt x="21" y="93"/>
                    <a:pt x="0" y="72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69"/>
            <p:cNvSpPr>
              <a:spLocks/>
            </p:cNvSpPr>
            <p:nvPr/>
          </p:nvSpPr>
          <p:spPr bwMode="auto">
            <a:xfrm>
              <a:off x="819150" y="1870075"/>
              <a:ext cx="184150" cy="14287"/>
            </a:xfrm>
            <a:custGeom>
              <a:avLst/>
              <a:gdLst>
                <a:gd name="T0" fmla="*/ 599 w 599"/>
                <a:gd name="T1" fmla="*/ 0 h 43"/>
                <a:gd name="T2" fmla="*/ 585 w 599"/>
                <a:gd name="T3" fmla="*/ 29 h 43"/>
                <a:gd name="T4" fmla="*/ 584 w 599"/>
                <a:gd name="T5" fmla="*/ 29 h 43"/>
                <a:gd name="T6" fmla="*/ 584 w 599"/>
                <a:gd name="T7" fmla="*/ 29 h 43"/>
                <a:gd name="T8" fmla="*/ 550 w 599"/>
                <a:gd name="T9" fmla="*/ 43 h 43"/>
                <a:gd name="T10" fmla="*/ 49 w 599"/>
                <a:gd name="T11" fmla="*/ 43 h 43"/>
                <a:gd name="T12" fmla="*/ 14 w 599"/>
                <a:gd name="T13" fmla="*/ 29 h 43"/>
                <a:gd name="T14" fmla="*/ 14 w 599"/>
                <a:gd name="T15" fmla="*/ 29 h 43"/>
                <a:gd name="T16" fmla="*/ 0 w 599"/>
                <a:gd name="T17" fmla="*/ 0 h 43"/>
                <a:gd name="T18" fmla="*/ 12 w 599"/>
                <a:gd name="T19" fmla="*/ 0 h 43"/>
                <a:gd name="T20" fmla="*/ 22 w 599"/>
                <a:gd name="T21" fmla="*/ 20 h 43"/>
                <a:gd name="T22" fmla="*/ 22 w 599"/>
                <a:gd name="T23" fmla="*/ 20 h 43"/>
                <a:gd name="T24" fmla="*/ 49 w 599"/>
                <a:gd name="T25" fmla="*/ 31 h 43"/>
                <a:gd name="T26" fmla="*/ 550 w 599"/>
                <a:gd name="T27" fmla="*/ 31 h 43"/>
                <a:gd name="T28" fmla="*/ 576 w 599"/>
                <a:gd name="T29" fmla="*/ 21 h 43"/>
                <a:gd name="T30" fmla="*/ 576 w 599"/>
                <a:gd name="T31" fmla="*/ 21 h 43"/>
                <a:gd name="T32" fmla="*/ 576 w 599"/>
                <a:gd name="T33" fmla="*/ 20 h 43"/>
                <a:gd name="T34" fmla="*/ 587 w 599"/>
                <a:gd name="T35" fmla="*/ 0 h 43"/>
                <a:gd name="T36" fmla="*/ 599 w 599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43">
                  <a:moveTo>
                    <a:pt x="599" y="0"/>
                  </a:moveTo>
                  <a:cubicBezTo>
                    <a:pt x="597" y="11"/>
                    <a:pt x="592" y="21"/>
                    <a:pt x="585" y="29"/>
                  </a:cubicBezTo>
                  <a:lnTo>
                    <a:pt x="584" y="29"/>
                  </a:lnTo>
                  <a:lnTo>
                    <a:pt x="584" y="29"/>
                  </a:lnTo>
                  <a:cubicBezTo>
                    <a:pt x="575" y="38"/>
                    <a:pt x="563" y="43"/>
                    <a:pt x="550" y="43"/>
                  </a:cubicBezTo>
                  <a:lnTo>
                    <a:pt x="49" y="43"/>
                  </a:lnTo>
                  <a:cubicBezTo>
                    <a:pt x="35" y="43"/>
                    <a:pt x="23" y="38"/>
                    <a:pt x="14" y="29"/>
                  </a:cubicBezTo>
                  <a:lnTo>
                    <a:pt x="14" y="29"/>
                  </a:lnTo>
                  <a:cubicBezTo>
                    <a:pt x="7" y="21"/>
                    <a:pt x="1" y="11"/>
                    <a:pt x="0" y="0"/>
                  </a:cubicBezTo>
                  <a:lnTo>
                    <a:pt x="12" y="0"/>
                  </a:lnTo>
                  <a:cubicBezTo>
                    <a:pt x="13" y="8"/>
                    <a:pt x="17" y="15"/>
                    <a:pt x="22" y="20"/>
                  </a:cubicBezTo>
                  <a:lnTo>
                    <a:pt x="22" y="20"/>
                  </a:lnTo>
                  <a:cubicBezTo>
                    <a:pt x="29" y="27"/>
                    <a:pt x="38" y="31"/>
                    <a:pt x="49" y="31"/>
                  </a:cubicBezTo>
                  <a:lnTo>
                    <a:pt x="550" y="31"/>
                  </a:lnTo>
                  <a:cubicBezTo>
                    <a:pt x="560" y="31"/>
                    <a:pt x="569" y="27"/>
                    <a:pt x="576" y="21"/>
                  </a:cubicBezTo>
                  <a:lnTo>
                    <a:pt x="576" y="21"/>
                  </a:lnTo>
                  <a:lnTo>
                    <a:pt x="576" y="20"/>
                  </a:lnTo>
                  <a:cubicBezTo>
                    <a:pt x="582" y="15"/>
                    <a:pt x="585" y="8"/>
                    <a:pt x="587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70"/>
            <p:cNvSpPr>
              <a:spLocks/>
            </p:cNvSpPr>
            <p:nvPr/>
          </p:nvSpPr>
          <p:spPr bwMode="auto">
            <a:xfrm>
              <a:off x="469900" y="1254125"/>
              <a:ext cx="733425" cy="585787"/>
            </a:xfrm>
            <a:custGeom>
              <a:avLst/>
              <a:gdLst>
                <a:gd name="T0" fmla="*/ 0 w 2381"/>
                <a:gd name="T1" fmla="*/ 1902 h 1902"/>
                <a:gd name="T2" fmla="*/ 480 w 2381"/>
                <a:gd name="T3" fmla="*/ 1902 h 1902"/>
                <a:gd name="T4" fmla="*/ 2381 w 2381"/>
                <a:gd name="T5" fmla="*/ 0 h 1902"/>
                <a:gd name="T6" fmla="*/ 0 w 2381"/>
                <a:gd name="T7" fmla="*/ 0 h 1902"/>
                <a:gd name="T8" fmla="*/ 0 w 2381"/>
                <a:gd name="T9" fmla="*/ 19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902">
                  <a:moveTo>
                    <a:pt x="0" y="1902"/>
                  </a:moveTo>
                  <a:lnTo>
                    <a:pt x="480" y="1902"/>
                  </a:lnTo>
                  <a:lnTo>
                    <a:pt x="2381" y="0"/>
                  </a:lnTo>
                  <a:lnTo>
                    <a:pt x="0" y="0"/>
                  </a:lnTo>
                  <a:lnTo>
                    <a:pt x="0" y="1902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71"/>
            <p:cNvSpPr>
              <a:spLocks/>
            </p:cNvSpPr>
            <p:nvPr/>
          </p:nvSpPr>
          <p:spPr bwMode="auto">
            <a:xfrm>
              <a:off x="561975" y="1020763"/>
              <a:ext cx="693738" cy="819150"/>
            </a:xfrm>
            <a:custGeom>
              <a:avLst/>
              <a:gdLst>
                <a:gd name="T0" fmla="*/ 0 w 2255"/>
                <a:gd name="T1" fmla="*/ 2660 h 2660"/>
                <a:gd name="T2" fmla="*/ 2255 w 2255"/>
                <a:gd name="T3" fmla="*/ 2660 h 2660"/>
                <a:gd name="T4" fmla="*/ 2255 w 2255"/>
                <a:gd name="T5" fmla="*/ 49 h 2660"/>
                <a:gd name="T6" fmla="*/ 2206 w 2255"/>
                <a:gd name="T7" fmla="*/ 0 h 2660"/>
                <a:gd name="T8" fmla="*/ 50 w 2255"/>
                <a:gd name="T9" fmla="*/ 0 h 2660"/>
                <a:gd name="T10" fmla="*/ 0 w 2255"/>
                <a:gd name="T11" fmla="*/ 49 h 2660"/>
                <a:gd name="T12" fmla="*/ 0 w 2255"/>
                <a:gd name="T13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2660">
                  <a:moveTo>
                    <a:pt x="0" y="2660"/>
                  </a:moveTo>
                  <a:lnTo>
                    <a:pt x="2255" y="2660"/>
                  </a:ln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2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72"/>
            <p:cNvSpPr>
              <a:spLocks/>
            </p:cNvSpPr>
            <p:nvPr/>
          </p:nvSpPr>
          <p:spPr bwMode="auto">
            <a:xfrm>
              <a:off x="561975" y="1020763"/>
              <a:ext cx="693738" cy="53975"/>
            </a:xfrm>
            <a:custGeom>
              <a:avLst/>
              <a:gdLst>
                <a:gd name="T0" fmla="*/ 2255 w 2255"/>
                <a:gd name="T1" fmla="*/ 172 h 172"/>
                <a:gd name="T2" fmla="*/ 2255 w 2255"/>
                <a:gd name="T3" fmla="*/ 49 h 172"/>
                <a:gd name="T4" fmla="*/ 2206 w 2255"/>
                <a:gd name="T5" fmla="*/ 0 h 172"/>
                <a:gd name="T6" fmla="*/ 50 w 2255"/>
                <a:gd name="T7" fmla="*/ 0 h 172"/>
                <a:gd name="T8" fmla="*/ 0 w 2255"/>
                <a:gd name="T9" fmla="*/ 49 h 172"/>
                <a:gd name="T10" fmla="*/ 0 w 2255"/>
                <a:gd name="T11" fmla="*/ 172 h 172"/>
                <a:gd name="T12" fmla="*/ 2255 w 225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172">
                  <a:moveTo>
                    <a:pt x="2255" y="172"/>
                  </a:move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172"/>
                  </a:lnTo>
                  <a:lnTo>
                    <a:pt x="2255" y="172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73"/>
            <p:cNvSpPr>
              <a:spLocks/>
            </p:cNvSpPr>
            <p:nvPr/>
          </p:nvSpPr>
          <p:spPr bwMode="auto">
            <a:xfrm>
              <a:off x="500063" y="1254125"/>
              <a:ext cx="61913" cy="585787"/>
            </a:xfrm>
            <a:custGeom>
              <a:avLst/>
              <a:gdLst>
                <a:gd name="T0" fmla="*/ 199 w 199"/>
                <a:gd name="T1" fmla="*/ 0 h 1902"/>
                <a:gd name="T2" fmla="*/ 0 w 199"/>
                <a:gd name="T3" fmla="*/ 0 h 1902"/>
                <a:gd name="T4" fmla="*/ 199 w 199"/>
                <a:gd name="T5" fmla="*/ 1902 h 1902"/>
                <a:gd name="T6" fmla="*/ 199 w 199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902">
                  <a:moveTo>
                    <a:pt x="199" y="0"/>
                  </a:moveTo>
                  <a:lnTo>
                    <a:pt x="0" y="0"/>
                  </a:lnTo>
                  <a:lnTo>
                    <a:pt x="199" y="190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74"/>
            <p:cNvSpPr>
              <a:spLocks/>
            </p:cNvSpPr>
            <p:nvPr/>
          </p:nvSpPr>
          <p:spPr bwMode="auto">
            <a:xfrm>
              <a:off x="1255713" y="1254125"/>
              <a:ext cx="61913" cy="585787"/>
            </a:xfrm>
            <a:custGeom>
              <a:avLst/>
              <a:gdLst>
                <a:gd name="T0" fmla="*/ 0 w 200"/>
                <a:gd name="T1" fmla="*/ 0 h 1902"/>
                <a:gd name="T2" fmla="*/ 200 w 200"/>
                <a:gd name="T3" fmla="*/ 0 h 1902"/>
                <a:gd name="T4" fmla="*/ 0 w 200"/>
                <a:gd name="T5" fmla="*/ 1902 h 1902"/>
                <a:gd name="T6" fmla="*/ 0 w 200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2">
                  <a:moveTo>
                    <a:pt x="0" y="0"/>
                  </a:moveTo>
                  <a:lnTo>
                    <a:pt x="200" y="0"/>
                  </a:lnTo>
                  <a:lnTo>
                    <a:pt x="0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Oval 275"/>
            <p:cNvSpPr>
              <a:spLocks noChangeArrowheads="1"/>
            </p:cNvSpPr>
            <p:nvPr/>
          </p:nvSpPr>
          <p:spPr bwMode="auto">
            <a:xfrm>
              <a:off x="587375" y="1039813"/>
              <a:ext cx="14288" cy="15875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Oval 276"/>
            <p:cNvSpPr>
              <a:spLocks noChangeArrowheads="1"/>
            </p:cNvSpPr>
            <p:nvPr/>
          </p:nvSpPr>
          <p:spPr bwMode="auto">
            <a:xfrm>
              <a:off x="615950" y="1039813"/>
              <a:ext cx="15875" cy="15875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Oval 277"/>
            <p:cNvSpPr>
              <a:spLocks noChangeArrowheads="1"/>
            </p:cNvSpPr>
            <p:nvPr/>
          </p:nvSpPr>
          <p:spPr bwMode="auto">
            <a:xfrm>
              <a:off x="646113" y="1039813"/>
              <a:ext cx="14288" cy="15875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692150" y="1038225"/>
              <a:ext cx="53181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Rectangle 279"/>
            <p:cNvSpPr>
              <a:spLocks noChangeArrowheads="1"/>
            </p:cNvSpPr>
            <p:nvPr/>
          </p:nvSpPr>
          <p:spPr bwMode="auto">
            <a:xfrm>
              <a:off x="650875" y="1735138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280"/>
            <p:cNvSpPr>
              <a:spLocks noChangeArrowheads="1"/>
            </p:cNvSpPr>
            <p:nvPr/>
          </p:nvSpPr>
          <p:spPr bwMode="auto">
            <a:xfrm>
              <a:off x="650875" y="1689100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650875" y="164306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Rectangle 282"/>
            <p:cNvSpPr>
              <a:spLocks noChangeArrowheads="1"/>
            </p:cNvSpPr>
            <p:nvPr/>
          </p:nvSpPr>
          <p:spPr bwMode="auto">
            <a:xfrm>
              <a:off x="650875" y="159861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Rectangle 283"/>
            <p:cNvSpPr>
              <a:spLocks noChangeArrowheads="1"/>
            </p:cNvSpPr>
            <p:nvPr/>
          </p:nvSpPr>
          <p:spPr bwMode="auto">
            <a:xfrm>
              <a:off x="650875" y="1174750"/>
              <a:ext cx="51752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284"/>
            <p:cNvSpPr>
              <a:spLocks noChangeArrowheads="1"/>
            </p:cNvSpPr>
            <p:nvPr/>
          </p:nvSpPr>
          <p:spPr bwMode="auto">
            <a:xfrm>
              <a:off x="650875" y="1116013"/>
              <a:ext cx="517525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Rectangle 285"/>
            <p:cNvSpPr>
              <a:spLocks noChangeArrowheads="1"/>
            </p:cNvSpPr>
            <p:nvPr/>
          </p:nvSpPr>
          <p:spPr bwMode="auto">
            <a:xfrm>
              <a:off x="652463" y="1597025"/>
              <a:ext cx="515938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Rectangle 286"/>
            <p:cNvSpPr>
              <a:spLocks noChangeArrowheads="1"/>
            </p:cNvSpPr>
            <p:nvPr/>
          </p:nvSpPr>
          <p:spPr bwMode="auto">
            <a:xfrm>
              <a:off x="652463" y="1174750"/>
              <a:ext cx="515938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4" name="Rectangle 287"/>
            <p:cNvSpPr>
              <a:spLocks noChangeArrowheads="1"/>
            </p:cNvSpPr>
            <p:nvPr/>
          </p:nvSpPr>
          <p:spPr bwMode="auto">
            <a:xfrm>
              <a:off x="652463" y="1116013"/>
              <a:ext cx="515938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5" name="Freeform 288"/>
            <p:cNvSpPr>
              <a:spLocks/>
            </p:cNvSpPr>
            <p:nvPr/>
          </p:nvSpPr>
          <p:spPr bwMode="auto">
            <a:xfrm>
              <a:off x="1031875" y="1227138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3"/>
                    <a:pt x="0" y="220"/>
                  </a:cubicBezTo>
                  <a:cubicBezTo>
                    <a:pt x="0" y="103"/>
                    <a:pt x="91" y="7"/>
                    <a:pt x="206" y="0"/>
                  </a:cubicBezTo>
                  <a:lnTo>
                    <a:pt x="206" y="98"/>
                  </a:lnTo>
                  <a:cubicBezTo>
                    <a:pt x="145" y="105"/>
                    <a:pt x="98" y="157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9" name="Freeform 289"/>
            <p:cNvSpPr>
              <a:spLocks/>
            </p:cNvSpPr>
            <p:nvPr/>
          </p:nvSpPr>
          <p:spPr bwMode="auto">
            <a:xfrm>
              <a:off x="1111250" y="1284288"/>
              <a:ext cx="57150" cy="76200"/>
            </a:xfrm>
            <a:custGeom>
              <a:avLst/>
              <a:gdLst>
                <a:gd name="T0" fmla="*/ 183 w 185"/>
                <a:gd name="T1" fmla="*/ 0 h 246"/>
                <a:gd name="T2" fmla="*/ 185 w 185"/>
                <a:gd name="T3" fmla="*/ 32 h 246"/>
                <a:gd name="T4" fmla="*/ 17 w 185"/>
                <a:gd name="T5" fmla="*/ 246 h 246"/>
                <a:gd name="T6" fmla="*/ 0 w 185"/>
                <a:gd name="T7" fmla="*/ 149 h 246"/>
                <a:gd name="T8" fmla="*/ 87 w 185"/>
                <a:gd name="T9" fmla="*/ 32 h 246"/>
                <a:gd name="T10" fmla="*/ 87 w 185"/>
                <a:gd name="T11" fmla="*/ 21 h 246"/>
                <a:gd name="T12" fmla="*/ 183 w 185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6">
                  <a:moveTo>
                    <a:pt x="183" y="0"/>
                  </a:moveTo>
                  <a:cubicBezTo>
                    <a:pt x="184" y="10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6"/>
                  </a:cubicBezTo>
                  <a:lnTo>
                    <a:pt x="0" y="149"/>
                  </a:lnTo>
                  <a:cubicBezTo>
                    <a:pt x="50" y="134"/>
                    <a:pt x="87" y="87"/>
                    <a:pt x="87" y="32"/>
                  </a:cubicBezTo>
                  <a:cubicBezTo>
                    <a:pt x="87" y="28"/>
                    <a:pt x="87" y="24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0" name="Freeform 290"/>
            <p:cNvSpPr>
              <a:spLocks/>
            </p:cNvSpPr>
            <p:nvPr/>
          </p:nvSpPr>
          <p:spPr bwMode="auto">
            <a:xfrm>
              <a:off x="1060450" y="1327150"/>
              <a:ext cx="46038" cy="34925"/>
            </a:xfrm>
            <a:custGeom>
              <a:avLst/>
              <a:gdLst>
                <a:gd name="T0" fmla="*/ 152 w 152"/>
                <a:gd name="T1" fmla="*/ 115 h 117"/>
                <a:gd name="T2" fmla="*/ 128 w 152"/>
                <a:gd name="T3" fmla="*/ 117 h 117"/>
                <a:gd name="T4" fmla="*/ 0 w 152"/>
                <a:gd name="T5" fmla="*/ 75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5"/>
                  </a:moveTo>
                  <a:cubicBezTo>
                    <a:pt x="144" y="116"/>
                    <a:pt x="136" y="117"/>
                    <a:pt x="128" y="117"/>
                  </a:cubicBezTo>
                  <a:cubicBezTo>
                    <a:pt x="80" y="117"/>
                    <a:pt x="36" y="101"/>
                    <a:pt x="0" y="75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5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1" name="Freeform 291"/>
            <p:cNvSpPr>
              <a:spLocks/>
            </p:cNvSpPr>
            <p:nvPr/>
          </p:nvSpPr>
          <p:spPr bwMode="auto">
            <a:xfrm>
              <a:off x="1104900" y="1227138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59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6"/>
                    <a:pt x="101" y="180"/>
                  </a:cubicBezTo>
                  <a:lnTo>
                    <a:pt x="197" y="159"/>
                  </a:lnTo>
                  <a:cubicBezTo>
                    <a:pt x="172" y="71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2" name="Freeform 292"/>
            <p:cNvSpPr>
              <a:spLocks/>
            </p:cNvSpPr>
            <p:nvPr/>
          </p:nvSpPr>
          <p:spPr bwMode="auto">
            <a:xfrm>
              <a:off x="1033463" y="1408113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4"/>
                    <a:pt x="0" y="220"/>
                  </a:cubicBezTo>
                  <a:cubicBezTo>
                    <a:pt x="0" y="103"/>
                    <a:pt x="91" y="8"/>
                    <a:pt x="206" y="0"/>
                  </a:cubicBezTo>
                  <a:lnTo>
                    <a:pt x="206" y="98"/>
                  </a:lnTo>
                  <a:cubicBezTo>
                    <a:pt x="145" y="106"/>
                    <a:pt x="98" y="158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3" name="Freeform 293"/>
            <p:cNvSpPr>
              <a:spLocks/>
            </p:cNvSpPr>
            <p:nvPr/>
          </p:nvSpPr>
          <p:spPr bwMode="auto">
            <a:xfrm>
              <a:off x="1112838" y="1465263"/>
              <a:ext cx="57150" cy="76200"/>
            </a:xfrm>
            <a:custGeom>
              <a:avLst/>
              <a:gdLst>
                <a:gd name="T0" fmla="*/ 183 w 185"/>
                <a:gd name="T1" fmla="*/ 0 h 247"/>
                <a:gd name="T2" fmla="*/ 185 w 185"/>
                <a:gd name="T3" fmla="*/ 32 h 247"/>
                <a:gd name="T4" fmla="*/ 17 w 185"/>
                <a:gd name="T5" fmla="*/ 247 h 247"/>
                <a:gd name="T6" fmla="*/ 0 w 185"/>
                <a:gd name="T7" fmla="*/ 150 h 247"/>
                <a:gd name="T8" fmla="*/ 87 w 185"/>
                <a:gd name="T9" fmla="*/ 32 h 247"/>
                <a:gd name="T10" fmla="*/ 87 w 185"/>
                <a:gd name="T11" fmla="*/ 21 h 247"/>
                <a:gd name="T12" fmla="*/ 183 w 185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7">
                  <a:moveTo>
                    <a:pt x="183" y="0"/>
                  </a:moveTo>
                  <a:cubicBezTo>
                    <a:pt x="184" y="11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7"/>
                  </a:cubicBezTo>
                  <a:lnTo>
                    <a:pt x="0" y="150"/>
                  </a:lnTo>
                  <a:cubicBezTo>
                    <a:pt x="50" y="134"/>
                    <a:pt x="87" y="88"/>
                    <a:pt x="87" y="32"/>
                  </a:cubicBezTo>
                  <a:cubicBezTo>
                    <a:pt x="87" y="29"/>
                    <a:pt x="87" y="25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4" name="Freeform 294"/>
            <p:cNvSpPr>
              <a:spLocks/>
            </p:cNvSpPr>
            <p:nvPr/>
          </p:nvSpPr>
          <p:spPr bwMode="auto">
            <a:xfrm>
              <a:off x="1062038" y="1506538"/>
              <a:ext cx="46038" cy="36512"/>
            </a:xfrm>
            <a:custGeom>
              <a:avLst/>
              <a:gdLst>
                <a:gd name="T0" fmla="*/ 152 w 152"/>
                <a:gd name="T1" fmla="*/ 116 h 117"/>
                <a:gd name="T2" fmla="*/ 128 w 152"/>
                <a:gd name="T3" fmla="*/ 117 h 117"/>
                <a:gd name="T4" fmla="*/ 0 w 152"/>
                <a:gd name="T5" fmla="*/ 76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6"/>
                  </a:moveTo>
                  <a:cubicBezTo>
                    <a:pt x="144" y="117"/>
                    <a:pt x="136" y="117"/>
                    <a:pt x="128" y="117"/>
                  </a:cubicBezTo>
                  <a:cubicBezTo>
                    <a:pt x="80" y="117"/>
                    <a:pt x="36" y="102"/>
                    <a:pt x="0" y="76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5" name="Freeform 295"/>
            <p:cNvSpPr>
              <a:spLocks/>
            </p:cNvSpPr>
            <p:nvPr/>
          </p:nvSpPr>
          <p:spPr bwMode="auto">
            <a:xfrm>
              <a:off x="1106488" y="1408113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60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7"/>
                    <a:pt x="101" y="180"/>
                  </a:cubicBezTo>
                  <a:lnTo>
                    <a:pt x="197" y="160"/>
                  </a:lnTo>
                  <a:cubicBezTo>
                    <a:pt x="172" y="72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6" name="Rectangle 296"/>
            <p:cNvSpPr>
              <a:spLocks noChangeArrowheads="1"/>
            </p:cNvSpPr>
            <p:nvPr/>
          </p:nvSpPr>
          <p:spPr bwMode="auto">
            <a:xfrm>
              <a:off x="661988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7" name="Rectangle 297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8" name="Rectangle 298"/>
            <p:cNvSpPr>
              <a:spLocks noChangeArrowheads="1"/>
            </p:cNvSpPr>
            <p:nvPr/>
          </p:nvSpPr>
          <p:spPr bwMode="auto">
            <a:xfrm>
              <a:off x="749300" y="1320800"/>
              <a:ext cx="22225" cy="2222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9" name="Rectangle 299"/>
            <p:cNvSpPr>
              <a:spLocks noChangeArrowheads="1"/>
            </p:cNvSpPr>
            <p:nvPr/>
          </p:nvSpPr>
          <p:spPr bwMode="auto">
            <a:xfrm>
              <a:off x="793750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0" name="Rectangle 300"/>
            <p:cNvSpPr>
              <a:spLocks noChangeArrowheads="1"/>
            </p:cNvSpPr>
            <p:nvPr/>
          </p:nvSpPr>
          <p:spPr bwMode="auto">
            <a:xfrm>
              <a:off x="838200" y="1343025"/>
              <a:ext cx="22225" cy="2000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1" name="Rectangle 301"/>
            <p:cNvSpPr>
              <a:spLocks noChangeArrowheads="1"/>
            </p:cNvSpPr>
            <p:nvPr/>
          </p:nvSpPr>
          <p:spPr bwMode="auto">
            <a:xfrm>
              <a:off x="882650" y="1317625"/>
              <a:ext cx="20638" cy="2254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2" name="Rectangle 302"/>
            <p:cNvSpPr>
              <a:spLocks noChangeArrowheads="1"/>
            </p:cNvSpPr>
            <p:nvPr/>
          </p:nvSpPr>
          <p:spPr bwMode="auto">
            <a:xfrm>
              <a:off x="925513" y="1227138"/>
              <a:ext cx="22225" cy="3159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3" name="Rectangle 303"/>
            <p:cNvSpPr>
              <a:spLocks noChangeArrowheads="1"/>
            </p:cNvSpPr>
            <p:nvPr/>
          </p:nvSpPr>
          <p:spPr bwMode="auto">
            <a:xfrm>
              <a:off x="969963" y="1328738"/>
              <a:ext cx="22225" cy="2143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4" name="Rectangle 304"/>
            <p:cNvSpPr>
              <a:spLocks noChangeArrowheads="1"/>
            </p:cNvSpPr>
            <p:nvPr/>
          </p:nvSpPr>
          <p:spPr bwMode="auto">
            <a:xfrm>
              <a:off x="66198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5" name="Rectangle 305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6" name="Rectangle 306"/>
            <p:cNvSpPr>
              <a:spLocks noChangeArrowheads="1"/>
            </p:cNvSpPr>
            <p:nvPr/>
          </p:nvSpPr>
          <p:spPr bwMode="auto">
            <a:xfrm>
              <a:off x="7493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7" name="Rectangle 307"/>
            <p:cNvSpPr>
              <a:spLocks noChangeArrowheads="1"/>
            </p:cNvSpPr>
            <p:nvPr/>
          </p:nvSpPr>
          <p:spPr bwMode="auto">
            <a:xfrm>
              <a:off x="79375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8" name="Rectangle 308"/>
            <p:cNvSpPr>
              <a:spLocks noChangeArrowheads="1"/>
            </p:cNvSpPr>
            <p:nvPr/>
          </p:nvSpPr>
          <p:spPr bwMode="auto">
            <a:xfrm>
              <a:off x="8382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9" name="Rectangle 309"/>
            <p:cNvSpPr>
              <a:spLocks noChangeArrowheads="1"/>
            </p:cNvSpPr>
            <p:nvPr/>
          </p:nvSpPr>
          <p:spPr bwMode="auto">
            <a:xfrm>
              <a:off x="882650" y="1411288"/>
              <a:ext cx="20638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0" name="Rectangle 310"/>
            <p:cNvSpPr>
              <a:spLocks noChangeArrowheads="1"/>
            </p:cNvSpPr>
            <p:nvPr/>
          </p:nvSpPr>
          <p:spPr bwMode="auto">
            <a:xfrm>
              <a:off x="92551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1" name="Rectangle 311"/>
            <p:cNvSpPr>
              <a:spLocks noChangeArrowheads="1"/>
            </p:cNvSpPr>
            <p:nvPr/>
          </p:nvSpPr>
          <p:spPr bwMode="auto">
            <a:xfrm>
              <a:off x="96996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2" name="Freeform 312"/>
            <p:cNvSpPr>
              <a:spLocks/>
            </p:cNvSpPr>
            <p:nvPr/>
          </p:nvSpPr>
          <p:spPr bwMode="auto">
            <a:xfrm>
              <a:off x="2840038" y="1196975"/>
              <a:ext cx="331788" cy="134937"/>
            </a:xfrm>
            <a:custGeom>
              <a:avLst/>
              <a:gdLst>
                <a:gd name="T0" fmla="*/ 0 w 1077"/>
                <a:gd name="T1" fmla="*/ 0 h 438"/>
                <a:gd name="T2" fmla="*/ 1031 w 1077"/>
                <a:gd name="T3" fmla="*/ 0 h 438"/>
                <a:gd name="T4" fmla="*/ 1077 w 1077"/>
                <a:gd name="T5" fmla="*/ 438 h 438"/>
                <a:gd name="T6" fmla="*/ 126 w 1077"/>
                <a:gd name="T7" fmla="*/ 438 h 438"/>
                <a:gd name="T8" fmla="*/ 0 w 1077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7" h="438">
                  <a:moveTo>
                    <a:pt x="0" y="0"/>
                  </a:moveTo>
                  <a:lnTo>
                    <a:pt x="1031" y="0"/>
                  </a:lnTo>
                  <a:lnTo>
                    <a:pt x="1077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3" name="Freeform 313"/>
            <p:cNvSpPr>
              <a:spLocks/>
            </p:cNvSpPr>
            <p:nvPr/>
          </p:nvSpPr>
          <p:spPr bwMode="auto">
            <a:xfrm>
              <a:off x="2917825" y="1466850"/>
              <a:ext cx="282575" cy="134937"/>
            </a:xfrm>
            <a:custGeom>
              <a:avLst/>
              <a:gdLst>
                <a:gd name="T0" fmla="*/ 0 w 916"/>
                <a:gd name="T1" fmla="*/ 0 h 438"/>
                <a:gd name="T2" fmla="*/ 870 w 916"/>
                <a:gd name="T3" fmla="*/ 0 h 438"/>
                <a:gd name="T4" fmla="*/ 916 w 916"/>
                <a:gd name="T5" fmla="*/ 438 h 438"/>
                <a:gd name="T6" fmla="*/ 126 w 916"/>
                <a:gd name="T7" fmla="*/ 438 h 438"/>
                <a:gd name="T8" fmla="*/ 0 w 91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438">
                  <a:moveTo>
                    <a:pt x="0" y="0"/>
                  </a:moveTo>
                  <a:lnTo>
                    <a:pt x="870" y="0"/>
                  </a:lnTo>
                  <a:lnTo>
                    <a:pt x="91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Freeform 314"/>
            <p:cNvSpPr>
              <a:spLocks/>
            </p:cNvSpPr>
            <p:nvPr/>
          </p:nvSpPr>
          <p:spPr bwMode="auto">
            <a:xfrm>
              <a:off x="2879725" y="1331913"/>
              <a:ext cx="306388" cy="134937"/>
            </a:xfrm>
            <a:custGeom>
              <a:avLst/>
              <a:gdLst>
                <a:gd name="T0" fmla="*/ 0 w 996"/>
                <a:gd name="T1" fmla="*/ 0 h 438"/>
                <a:gd name="T2" fmla="*/ 951 w 996"/>
                <a:gd name="T3" fmla="*/ 0 h 438"/>
                <a:gd name="T4" fmla="*/ 996 w 996"/>
                <a:gd name="T5" fmla="*/ 438 h 438"/>
                <a:gd name="T6" fmla="*/ 126 w 996"/>
                <a:gd name="T7" fmla="*/ 438 h 438"/>
                <a:gd name="T8" fmla="*/ 0 w 99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438">
                  <a:moveTo>
                    <a:pt x="0" y="0"/>
                  </a:moveTo>
                  <a:lnTo>
                    <a:pt x="951" y="0"/>
                  </a:lnTo>
                  <a:lnTo>
                    <a:pt x="99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Freeform 315"/>
            <p:cNvSpPr>
              <a:spLocks/>
            </p:cNvSpPr>
            <p:nvPr/>
          </p:nvSpPr>
          <p:spPr bwMode="auto">
            <a:xfrm>
              <a:off x="2941638" y="1547813"/>
              <a:ext cx="150813" cy="53975"/>
            </a:xfrm>
            <a:custGeom>
              <a:avLst/>
              <a:gdLst>
                <a:gd name="T0" fmla="*/ 49 w 488"/>
                <a:gd name="T1" fmla="*/ 173 h 173"/>
                <a:gd name="T2" fmla="*/ 488 w 488"/>
                <a:gd name="T3" fmla="*/ 0 h 173"/>
                <a:gd name="T4" fmla="*/ 0 w 488"/>
                <a:gd name="T5" fmla="*/ 0 h 173"/>
                <a:gd name="T6" fmla="*/ 49 w 48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73">
                  <a:moveTo>
                    <a:pt x="49" y="173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49" y="173"/>
                  </a:lnTo>
                  <a:close/>
                </a:path>
              </a:pathLst>
            </a:custGeom>
            <a:solidFill>
              <a:srgbClr val="E3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6" name="Freeform 316"/>
            <p:cNvSpPr>
              <a:spLocks/>
            </p:cNvSpPr>
            <p:nvPr/>
          </p:nvSpPr>
          <p:spPr bwMode="auto">
            <a:xfrm>
              <a:off x="2566988" y="1146175"/>
              <a:ext cx="423863" cy="133350"/>
            </a:xfrm>
            <a:custGeom>
              <a:avLst/>
              <a:gdLst>
                <a:gd name="T0" fmla="*/ 0 w 1373"/>
                <a:gd name="T1" fmla="*/ 0 h 435"/>
                <a:gd name="T2" fmla="*/ 1207 w 1373"/>
                <a:gd name="T3" fmla="*/ 0 h 435"/>
                <a:gd name="T4" fmla="*/ 1373 w 1373"/>
                <a:gd name="T5" fmla="*/ 435 h 435"/>
                <a:gd name="T6" fmla="*/ 0 w 1373"/>
                <a:gd name="T7" fmla="*/ 435 h 435"/>
                <a:gd name="T8" fmla="*/ 0 w 1373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3" h="435">
                  <a:moveTo>
                    <a:pt x="0" y="0"/>
                  </a:moveTo>
                  <a:lnTo>
                    <a:pt x="1207" y="0"/>
                  </a:lnTo>
                  <a:lnTo>
                    <a:pt x="1373" y="435"/>
                  </a:lnTo>
                  <a:lnTo>
                    <a:pt x="0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Freeform 317"/>
            <p:cNvSpPr>
              <a:spLocks/>
            </p:cNvSpPr>
            <p:nvPr/>
          </p:nvSpPr>
          <p:spPr bwMode="auto">
            <a:xfrm>
              <a:off x="2566988" y="1414463"/>
              <a:ext cx="525463" cy="133350"/>
            </a:xfrm>
            <a:custGeom>
              <a:avLst/>
              <a:gdLst>
                <a:gd name="T0" fmla="*/ 0 w 1704"/>
                <a:gd name="T1" fmla="*/ 0 h 436"/>
                <a:gd name="T2" fmla="*/ 1538 w 1704"/>
                <a:gd name="T3" fmla="*/ 0 h 436"/>
                <a:gd name="T4" fmla="*/ 1704 w 1704"/>
                <a:gd name="T5" fmla="*/ 436 h 436"/>
                <a:gd name="T6" fmla="*/ 0 w 1704"/>
                <a:gd name="T7" fmla="*/ 436 h 436"/>
                <a:gd name="T8" fmla="*/ 0 w 170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4" h="436">
                  <a:moveTo>
                    <a:pt x="0" y="0"/>
                  </a:moveTo>
                  <a:lnTo>
                    <a:pt x="1538" y="0"/>
                  </a:lnTo>
                  <a:lnTo>
                    <a:pt x="1704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Freeform 318"/>
            <p:cNvSpPr>
              <a:spLocks/>
            </p:cNvSpPr>
            <p:nvPr/>
          </p:nvSpPr>
          <p:spPr bwMode="auto">
            <a:xfrm>
              <a:off x="2566988" y="1279525"/>
              <a:ext cx="474663" cy="134937"/>
            </a:xfrm>
            <a:custGeom>
              <a:avLst/>
              <a:gdLst>
                <a:gd name="T0" fmla="*/ 0 w 1538"/>
                <a:gd name="T1" fmla="*/ 0 h 436"/>
                <a:gd name="T2" fmla="*/ 1373 w 1538"/>
                <a:gd name="T3" fmla="*/ 0 h 436"/>
                <a:gd name="T4" fmla="*/ 1538 w 1538"/>
                <a:gd name="T5" fmla="*/ 436 h 436"/>
                <a:gd name="T6" fmla="*/ 0 w 1538"/>
                <a:gd name="T7" fmla="*/ 436 h 436"/>
                <a:gd name="T8" fmla="*/ 0 w 1538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436">
                  <a:moveTo>
                    <a:pt x="0" y="0"/>
                  </a:moveTo>
                  <a:lnTo>
                    <a:pt x="1373" y="0"/>
                  </a:lnTo>
                  <a:lnTo>
                    <a:pt x="1538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Freeform 319"/>
            <p:cNvSpPr>
              <a:spLocks/>
            </p:cNvSpPr>
            <p:nvPr/>
          </p:nvSpPr>
          <p:spPr bwMode="auto">
            <a:xfrm>
              <a:off x="2551113" y="1127125"/>
              <a:ext cx="15875" cy="785812"/>
            </a:xfrm>
            <a:custGeom>
              <a:avLst/>
              <a:gdLst>
                <a:gd name="T0" fmla="*/ 0 w 52"/>
                <a:gd name="T1" fmla="*/ 0 h 2552"/>
                <a:gd name="T2" fmla="*/ 52 w 52"/>
                <a:gd name="T3" fmla="*/ 0 h 2552"/>
                <a:gd name="T4" fmla="*/ 52 w 52"/>
                <a:gd name="T5" fmla="*/ 2552 h 2552"/>
                <a:gd name="T6" fmla="*/ 26 w 52"/>
                <a:gd name="T7" fmla="*/ 2552 h 2552"/>
                <a:gd name="T8" fmla="*/ 0 w 52"/>
                <a:gd name="T9" fmla="*/ 2552 h 2552"/>
                <a:gd name="T10" fmla="*/ 0 w 52"/>
                <a:gd name="T11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552">
                  <a:moveTo>
                    <a:pt x="0" y="0"/>
                  </a:moveTo>
                  <a:lnTo>
                    <a:pt x="52" y="0"/>
                  </a:lnTo>
                  <a:lnTo>
                    <a:pt x="52" y="2552"/>
                  </a:lnTo>
                  <a:cubicBezTo>
                    <a:pt x="44" y="2552"/>
                    <a:pt x="35" y="2552"/>
                    <a:pt x="26" y="2552"/>
                  </a:cubicBez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Rectangle 320"/>
            <p:cNvSpPr>
              <a:spLocks noChangeArrowheads="1"/>
            </p:cNvSpPr>
            <p:nvPr/>
          </p:nvSpPr>
          <p:spPr bwMode="auto">
            <a:xfrm>
              <a:off x="2543175" y="1114425"/>
              <a:ext cx="31750" cy="12700"/>
            </a:xfrm>
            <a:prstGeom prst="rect">
              <a:avLst/>
            </a:pr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Freeform 321"/>
            <p:cNvSpPr>
              <a:spLocks/>
            </p:cNvSpPr>
            <p:nvPr/>
          </p:nvSpPr>
          <p:spPr bwMode="auto">
            <a:xfrm>
              <a:off x="2551113" y="1127125"/>
              <a:ext cx="7938" cy="785812"/>
            </a:xfrm>
            <a:custGeom>
              <a:avLst/>
              <a:gdLst>
                <a:gd name="T0" fmla="*/ 0 w 26"/>
                <a:gd name="T1" fmla="*/ 0 h 2552"/>
                <a:gd name="T2" fmla="*/ 26 w 26"/>
                <a:gd name="T3" fmla="*/ 0 h 2552"/>
                <a:gd name="T4" fmla="*/ 26 w 26"/>
                <a:gd name="T5" fmla="*/ 2552 h 2552"/>
                <a:gd name="T6" fmla="*/ 0 w 26"/>
                <a:gd name="T7" fmla="*/ 2552 h 2552"/>
                <a:gd name="T8" fmla="*/ 0 w 26"/>
                <a:gd name="T9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52">
                  <a:moveTo>
                    <a:pt x="0" y="0"/>
                  </a:moveTo>
                  <a:lnTo>
                    <a:pt x="26" y="0"/>
                  </a:lnTo>
                  <a:lnTo>
                    <a:pt x="26" y="2552"/>
                  </a:ln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22"/>
            <p:cNvSpPr>
              <a:spLocks noChangeArrowheads="1"/>
            </p:cNvSpPr>
            <p:nvPr/>
          </p:nvSpPr>
          <p:spPr bwMode="auto">
            <a:xfrm>
              <a:off x="2543175" y="1114425"/>
              <a:ext cx="15875" cy="12700"/>
            </a:xfrm>
            <a:prstGeom prst="rect">
              <a:avLst/>
            </a:prstGeom>
            <a:solidFill>
              <a:srgbClr val="688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3" name="Rectangle 323"/>
            <p:cNvSpPr>
              <a:spLocks noChangeArrowheads="1"/>
            </p:cNvSpPr>
            <p:nvPr/>
          </p:nvSpPr>
          <p:spPr bwMode="auto">
            <a:xfrm>
              <a:off x="2422525" y="1909763"/>
              <a:ext cx="273050" cy="19050"/>
            </a:xfrm>
            <a:prstGeom prst="rect">
              <a:avLst/>
            </a:prstGeom>
            <a:solidFill>
              <a:srgbClr val="2C5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561704" y="2724836"/>
            <a:ext cx="6088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усиление позиций Российской Федерации в глобальной конкуренции  путем развития человеческого потенциала как основного фактора экономического развития</a:t>
            </a: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технологическое первенство на мировой арене, усиление роли инноваций в социально-экономическом развитии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51" name="Группа 350"/>
          <p:cNvGrpSpPr/>
          <p:nvPr/>
        </p:nvGrpSpPr>
        <p:grpSpPr>
          <a:xfrm>
            <a:off x="294555" y="2338011"/>
            <a:ext cx="5321805" cy="3695288"/>
            <a:chOff x="5819832" y="1738852"/>
            <a:chExt cx="6170954" cy="4116026"/>
          </a:xfrm>
        </p:grpSpPr>
        <p:pic>
          <p:nvPicPr>
            <p:cNvPr id="35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832" y="1738852"/>
              <a:ext cx="6170954" cy="4116026"/>
            </a:xfrm>
            <a:prstGeom prst="rect">
              <a:avLst/>
            </a:prstGeom>
            <a:noFill/>
          </p:spPr>
        </p:pic>
        <p:pic>
          <p:nvPicPr>
            <p:cNvPr id="353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525" y="3670733"/>
              <a:ext cx="285484" cy="355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531141" y="6416538"/>
            <a:ext cx="750104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Из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Указа Президента РФ «О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 национальных целях развития Российской Федерации на период до 2030 года» от 21.07.2020</a:t>
            </a:r>
          </a:p>
        </p:txBody>
      </p:sp>
    </p:spTree>
    <p:extLst>
      <p:ext uri="{BB962C8B-B14F-4D97-AF65-F5344CB8AC3E}">
        <p14:creationId xmlns:p14="http://schemas.microsoft.com/office/powerpoint/2010/main" val="12307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7"/>
          <p:cNvSpPr>
            <a:spLocks noGrp="1"/>
          </p:cNvSpPr>
          <p:nvPr>
            <p:ph idx="1"/>
          </p:nvPr>
        </p:nvSpPr>
        <p:spPr>
          <a:xfrm>
            <a:off x="1051426" y="633907"/>
            <a:ext cx="10490199" cy="611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ПОНЯТИЯ ФУНКЦИОНАЛЬНОЙ ГРАМОТНОСТИ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7914" y="1608467"/>
            <a:ext cx="10274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Понятие функциональной грамотности впервые появилось около 60 лет назад для того, чтобы отразить связь между общим образованием человека и его способностью использовать приобретенные знания в разных ситуациях в реальной жизни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01053" y="2802194"/>
            <a:ext cx="11790947" cy="380109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075" y="3378233"/>
            <a:ext cx="4294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ЮНЕСКО, 1957 год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Функциональная грамотность понималась как «совокупность умений читать и писать для использования в</a:t>
            </a: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повседневной жизни и удовлетворения</a:t>
            </a: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житейских проблем».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3430" y="3368373"/>
            <a:ext cx="6274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 2000 → 2030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pc="-4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 </a:t>
            </a:r>
          </a:p>
        </p:txBody>
      </p:sp>
    </p:spTree>
    <p:extLst>
      <p:ext uri="{BB962C8B-B14F-4D97-AF65-F5344CB8AC3E}">
        <p14:creationId xmlns:p14="http://schemas.microsoft.com/office/powerpoint/2010/main" val="2713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</a:rPr>
              <a:t>Составляющие функциональной грамотности.  Модель  </a:t>
            </a:r>
            <a:r>
              <a:rPr lang="en-US" sz="3600" b="1" dirty="0">
                <a:solidFill>
                  <a:srgbClr val="7030A0"/>
                </a:solidFill>
              </a:rPr>
              <a:t>PISA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74487018"/>
              </p:ext>
            </p:extLst>
          </p:nvPr>
        </p:nvGraphicFramePr>
        <p:xfrm>
          <a:off x="1383022" y="1598664"/>
          <a:ext cx="9495144" cy="469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D6C167-7B60-4FF5-BE0B-089A758559A2}"/>
              </a:ext>
            </a:extLst>
          </p:cNvPr>
          <p:cNvSpPr txBox="1"/>
          <p:nvPr/>
        </p:nvSpPr>
        <p:spPr>
          <a:xfrm>
            <a:off x="184168" y="1619610"/>
            <a:ext cx="3504222" cy="14465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i="1" dirty="0" smtClean="0">
                <a:solidFill>
                  <a:srgbClr val="7030A0"/>
                </a:solidFill>
              </a:rPr>
              <a:t>Как учащиеся применяют</a:t>
            </a:r>
          </a:p>
          <a:p>
            <a:pPr>
              <a:lnSpc>
                <a:spcPct val="80000"/>
              </a:lnSpc>
            </a:pPr>
            <a:r>
              <a:rPr lang="ru-RU" sz="2200" i="1" dirty="0" smtClean="0">
                <a:solidFill>
                  <a:srgbClr val="7030A0"/>
                </a:solidFill>
              </a:rPr>
              <a:t>базовые знания и навыки для решения повседневных задач.</a:t>
            </a:r>
          </a:p>
          <a:p>
            <a:pPr algn="ctr">
              <a:lnSpc>
                <a:spcPct val="80000"/>
              </a:lnSpc>
            </a:pPr>
            <a:r>
              <a:rPr lang="ru-RU" sz="2200" i="1" dirty="0" smtClean="0">
                <a:solidFill>
                  <a:srgbClr val="7030A0"/>
                </a:solidFill>
              </a:rPr>
              <a:t>Учимся для жизни!</a:t>
            </a:r>
            <a:endParaRPr lang="ru-RU" sz="2200" i="1" dirty="0">
              <a:solidFill>
                <a:srgbClr val="7030A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 bwMode="auto">
          <a:xfrm>
            <a:off x="1010192" y="5493199"/>
            <a:ext cx="2486987" cy="1364801"/>
          </a:xfrm>
          <a:prstGeom prst="wedgeRoundRectCallout">
            <a:avLst>
              <a:gd name="adj1" fmla="val 115607"/>
              <a:gd name="adj2" fmla="val -74931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9995" tIns="51997" rIns="99995" bIns="51997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irce Bold"/>
              </a:rPr>
              <a:t>Ведущий компонент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irce Bold"/>
              </a:rPr>
              <a:t>в </a:t>
            </a:r>
            <a:r>
              <a:rPr lang="en-US" b="1" dirty="0">
                <a:latin typeface="Arial" charset="0"/>
              </a:rPr>
              <a:t>PISA-2022</a:t>
            </a:r>
            <a:endParaRPr lang="ru-RU" b="1" dirty="0">
              <a:latin typeface="Circe Bold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irce Bold"/>
              </a:rPr>
              <a:t>Новое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irce Bold"/>
              </a:rPr>
              <a:t>направление!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8882320" y="1548594"/>
            <a:ext cx="2830304" cy="1638990"/>
          </a:xfrm>
          <a:prstGeom prst="wedgeRoundRectCallout">
            <a:avLst>
              <a:gd name="adj1" fmla="val -89724"/>
              <a:gd name="adj2" fmla="val -4240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9995" tIns="51997" rIns="99995" bIns="51997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irce Bold"/>
              </a:rPr>
              <a:t>Ведущий компонент 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</a:rPr>
              <a:t>PISA-</a:t>
            </a:r>
            <a:r>
              <a:rPr lang="ru-RU" b="1" dirty="0" smtClean="0">
                <a:latin typeface="Arial" charset="0"/>
              </a:rPr>
              <a:t>2021-</a:t>
            </a:r>
            <a:r>
              <a:rPr lang="en-US" b="1" dirty="0" smtClean="0">
                <a:latin typeface="Arial" charset="0"/>
              </a:rPr>
              <a:t>2022</a:t>
            </a:r>
            <a:r>
              <a:rPr lang="ru-RU" dirty="0" smtClean="0">
                <a:latin typeface="Circe Bold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irce Bold"/>
              </a:rPr>
              <a:t>Участвуют сегодняшние</a:t>
            </a:r>
            <a:endParaRPr lang="ru-RU" dirty="0">
              <a:latin typeface="Circe Bold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irce Bold"/>
              </a:rPr>
              <a:t>девятиклассники   </a:t>
            </a:r>
            <a:endParaRPr lang="ru-RU" dirty="0">
              <a:latin typeface="Circe Bold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8683866" y="4386790"/>
            <a:ext cx="3137850" cy="1638990"/>
          </a:xfrm>
          <a:prstGeom prst="wedgeRoundRectCallout">
            <a:avLst>
              <a:gd name="adj1" fmla="val -68130"/>
              <a:gd name="adj2" fmla="val -47508"/>
              <a:gd name="adj3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9995" tIns="51997" rIns="99995" bIns="51997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irce Bold"/>
              </a:rPr>
              <a:t>Ведущий компонент 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charset="0"/>
              </a:rPr>
              <a:t>PISA-</a:t>
            </a:r>
            <a:r>
              <a:rPr lang="ru-RU" b="1" dirty="0">
                <a:latin typeface="Circe Bold"/>
              </a:rPr>
              <a:t>2015 и </a:t>
            </a:r>
            <a:r>
              <a:rPr lang="en-US" b="1" dirty="0">
                <a:latin typeface="Arial" charset="0"/>
              </a:rPr>
              <a:t>2025</a:t>
            </a:r>
            <a:r>
              <a:rPr lang="ru-RU" dirty="0">
                <a:latin typeface="Circe Bold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irce Bold"/>
              </a:rPr>
              <a:t>Участвуют сегодняшние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irce Bold"/>
              </a:rPr>
              <a:t>Шести-семиклассники  </a:t>
            </a:r>
            <a:endParaRPr lang="ru-RU" dirty="0">
              <a:latin typeface="Circe 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l="-6851" t="1420"/>
          <a:stretch/>
        </p:blipFill>
        <p:spPr>
          <a:xfrm>
            <a:off x="46832" y="3187584"/>
            <a:ext cx="1760722" cy="76996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4168" y="3989179"/>
            <a:ext cx="3313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0000CC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Основное направление – МАТЕМАТИЧЕСКАЯ ГРАМОТНОСТЬ, </a:t>
            </a:r>
          </a:p>
          <a:p>
            <a:pPr lvl="0">
              <a:defRPr/>
            </a:pPr>
            <a:r>
              <a:rPr lang="ru-RU" sz="1600" b="1" dirty="0">
                <a:solidFill>
                  <a:srgbClr val="0000CC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новое направление – КРЕАТИВНОЕ </a:t>
            </a:r>
            <a:r>
              <a:rPr lang="ru-RU" sz="1600" b="1" dirty="0" smtClean="0">
                <a:solidFill>
                  <a:srgbClr val="0000CC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МЫШЛЕНИЕ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65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5008</TotalTime>
  <Words>1657</Words>
  <Application>Microsoft Office PowerPoint</Application>
  <PresentationFormat>Широкоэкранный</PresentationFormat>
  <Paragraphs>199</Paragraphs>
  <Slides>21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Baskerville Old Face</vt:lpstr>
      <vt:lpstr>Calibri</vt:lpstr>
      <vt:lpstr>Calibri Light</vt:lpstr>
      <vt:lpstr>Circe Bold</vt:lpstr>
      <vt:lpstr>Georgia</vt:lpstr>
      <vt:lpstr>Open Sans</vt:lpstr>
      <vt:lpstr>Open Sans Condensed</vt:lpstr>
      <vt:lpstr>Open Sans Light</vt:lpstr>
      <vt:lpstr>Times New Roman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СТОИТ ЗА ПОНЯТИЕМ «ФУНКЦИОНАЛЬНАЯ ГРАМОТНОСТЬ»</vt:lpstr>
      <vt:lpstr>Презентация PowerPoint</vt:lpstr>
      <vt:lpstr>Презентация PowerPoint</vt:lpstr>
      <vt:lpstr>Составляющие функциональной грамотности.  Модель  PISA</vt:lpstr>
      <vt:lpstr>Презентация PowerPoint</vt:lpstr>
      <vt:lpstr>Презентация PowerPoint</vt:lpstr>
      <vt:lpstr>Презентация PowerPoint</vt:lpstr>
      <vt:lpstr>РЕЗУЛЬТАТЫ РФ В СРАВНЕНИИ СО СТРАНАМИ-ЛИДЕРАМИ (математическая грамотность)</vt:lpstr>
      <vt:lpstr>ЧТО МЫ ИМЕЕМ ДЛЯ ФОРМИРОВАНИЯ ФГ У НАШИХ ДЕТЕЙ?</vt:lpstr>
      <vt:lpstr>РАЗВИТИЕ ФУНКЦИОНАЛЬНОЙ ГРАМОТНОСТИ УЧАЩИХСЯ:  уроки математики</vt:lpstr>
      <vt:lpstr>ЧТО МЫ ИМЕЕМ ДЛЯ ФОРМИРОВАНИЯ ФГ У НАШИХ ДЕТЕЙ?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User-004</dc:creator>
  <cp:lastModifiedBy>Елена Михайловна</cp:lastModifiedBy>
  <cp:revision>489</cp:revision>
  <cp:lastPrinted>2021-10-12T04:56:00Z</cp:lastPrinted>
  <dcterms:created xsi:type="dcterms:W3CDTF">2021-02-15T09:04:25Z</dcterms:created>
  <dcterms:modified xsi:type="dcterms:W3CDTF">2021-10-21T07:51:03Z</dcterms:modified>
</cp:coreProperties>
</file>