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34"/>
  </p:notesMasterIdLst>
  <p:sldIdLst>
    <p:sldId id="256" r:id="rId2"/>
    <p:sldId id="298" r:id="rId3"/>
    <p:sldId id="299" r:id="rId4"/>
    <p:sldId id="300" r:id="rId5"/>
    <p:sldId id="275" r:id="rId6"/>
    <p:sldId id="274" r:id="rId7"/>
    <p:sldId id="279" r:id="rId8"/>
    <p:sldId id="276" r:id="rId9"/>
    <p:sldId id="280" r:id="rId10"/>
    <p:sldId id="277" r:id="rId11"/>
    <p:sldId id="281" r:id="rId12"/>
    <p:sldId id="278" r:id="rId13"/>
    <p:sldId id="301" r:id="rId14"/>
    <p:sldId id="291" r:id="rId15"/>
    <p:sldId id="292" r:id="rId16"/>
    <p:sldId id="293" r:id="rId17"/>
    <p:sldId id="302" r:id="rId18"/>
    <p:sldId id="261" r:id="rId19"/>
    <p:sldId id="282" r:id="rId20"/>
    <p:sldId id="283" r:id="rId21"/>
    <p:sldId id="260" r:id="rId22"/>
    <p:sldId id="284" r:id="rId23"/>
    <p:sldId id="294" r:id="rId24"/>
    <p:sldId id="295" r:id="rId25"/>
    <p:sldId id="296" r:id="rId26"/>
    <p:sldId id="297" r:id="rId27"/>
    <p:sldId id="285" r:id="rId28"/>
    <p:sldId id="303" r:id="rId29"/>
    <p:sldId id="286" r:id="rId30"/>
    <p:sldId id="290" r:id="rId31"/>
    <p:sldId id="287" r:id="rId32"/>
    <p:sldId id="30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460" autoAdjust="0"/>
  </p:normalViewPr>
  <p:slideViewPr>
    <p:cSldViewPr snapToGrid="0">
      <p:cViewPr varScale="1">
        <p:scale>
          <a:sx n="69" d="100"/>
          <a:sy n="69" d="100"/>
        </p:scale>
        <p:origin x="-78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5FDB3-959C-497E-A9FA-2F6B92892B48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514A7-E3B6-444D-9AB4-AC4143F718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15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514A7-E3B6-444D-9AB4-AC4143F718C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829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A514A7-E3B6-444D-9AB4-AC4143F718C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B677-ECA7-494E-B39E-717E6D5F590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9C3-CF1A-4E16-A0C6-426E80274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848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B677-ECA7-494E-B39E-717E6D5F590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9C3-CF1A-4E16-A0C6-426E80274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580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B677-ECA7-494E-B39E-717E6D5F590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9C3-CF1A-4E16-A0C6-426E80274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37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B677-ECA7-494E-B39E-717E6D5F590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9C3-CF1A-4E16-A0C6-426E80274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83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B677-ECA7-494E-B39E-717E6D5F590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9C3-CF1A-4E16-A0C6-426E80274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528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B677-ECA7-494E-B39E-717E6D5F590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9C3-CF1A-4E16-A0C6-426E80274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53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B677-ECA7-494E-B39E-717E6D5F590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9C3-CF1A-4E16-A0C6-426E80274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32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B677-ECA7-494E-B39E-717E6D5F590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9C3-CF1A-4E16-A0C6-426E80274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1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B677-ECA7-494E-B39E-717E6D5F590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9C3-CF1A-4E16-A0C6-426E80274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25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B677-ECA7-494E-B39E-717E6D5F590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9C3-CF1A-4E16-A0C6-426E80274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9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0B677-ECA7-494E-B39E-717E6D5F590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A79C3-CF1A-4E16-A0C6-426E80274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9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0B677-ECA7-494E-B39E-717E6D5F5905}" type="datetimeFigureOut">
              <a:rPr lang="ru-RU" smtClean="0"/>
              <a:pPr/>
              <a:t>16.05.2024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A79C3-CF1A-4E16-A0C6-426E802746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36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yandex.ru/mai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ducation.yandex.ru/lab/classes/336080/library/nature/theme/36826/lesson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education.yandex.ru/lab/classes/45344/library/functional-literacy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yandex.ru/lab/classes/45344/library/functional-literacy/theme/43502/lessons/" TargetMode="External"/><Relationship Id="rId2" Type="http://schemas.openxmlformats.org/officeDocument/2006/relationships/hyperlink" Target="https://education.yandex.ru/lab/classes/45344/library/functional-literacy/theme/43493/less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&#1055;&#1088;&#1086;&#1077;&#1082;&#1090;%20&#1047;&#1086;&#1083;&#1086;&#1090;&#1086;&#1077;%20&#1082;&#1086;&#1083;&#1100;&#1094;&#1086;.docx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&#1057;&#1086;&#1079;&#1076;&#1072;&#1085;&#1080;&#1077;%20&#1084;&#1086;&#1076;&#1077;&#1083;&#1080;%20&#1073;&#1077;&#1079;&#1086;&#1087;&#1072;&#1089;&#1085;&#1086;&#1075;&#1086;%20&#1087;&#1086;&#1074;&#1077;&#1076;&#1077;&#1085;&#1080;&#1103;%20&#1085;&#1072;%20&#1074;&#1086;&#1076;&#1086;&#1105;&#1084;&#1072;&#1093;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hyperlink" Target="&#1060;&#1043;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vk.com/uchebnyj" TargetMode="External"/><Relationship Id="rId7" Type="http://schemas.openxmlformats.org/officeDocument/2006/relationships/image" Target="../media/image8.jpeg"/><Relationship Id="rId2" Type="http://schemas.openxmlformats.org/officeDocument/2006/relationships/hyperlink" Target="&#1060;&#1043;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семирный день науки за мир и развитие. Книжная подборка">
            <a:extLst>
              <a:ext uri="{FF2B5EF4-FFF2-40B4-BE49-F238E27FC236}">
                <a16:creationId xmlns="" xmlns:a16="http://schemas.microsoft.com/office/drawing/2014/main" id="{CD13DBE3-7E34-C830-5FDE-57E6293F6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71" r="15720"/>
          <a:stretch/>
        </p:blipFill>
        <p:spPr bwMode="auto">
          <a:xfrm>
            <a:off x="0" y="3765417"/>
            <a:ext cx="3235256" cy="302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88929CB-917E-07D7-8C8B-36765577B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4308" y="1652954"/>
            <a:ext cx="9149280" cy="241123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«Первые шаги на пути формирования </a:t>
            </a:r>
            <a:r>
              <a:rPr lang="ru-RU" sz="36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естественнонаучной грамотности </a:t>
            </a: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младших школьников</a:t>
            </a:r>
            <a:r>
              <a:rPr lang="ru-RU" sz="3600" b="1" dirty="0" smtClean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88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107A4A0-F00B-CFE9-CC69-268AA3830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94184" y="4618893"/>
            <a:ext cx="8631047" cy="1987206"/>
          </a:xfrm>
        </p:spPr>
        <p:txBody>
          <a:bodyPr>
            <a:noAutofit/>
          </a:bodyPr>
          <a:lstStyle/>
          <a:p>
            <a:pPr algn="r"/>
            <a:r>
              <a:rPr lang="ru-RU" sz="2400" dirty="0" err="1" smtClean="0">
                <a:solidFill>
                  <a:schemeClr val="tx1"/>
                </a:solidFill>
              </a:rPr>
              <a:t>Бахтеева</a:t>
            </a:r>
            <a:r>
              <a:rPr lang="ru-RU" sz="2400" dirty="0" smtClean="0">
                <a:solidFill>
                  <a:schemeClr val="tx1"/>
                </a:solidFill>
              </a:rPr>
              <a:t> Ф.Г, Коновалова Е.А ,</a:t>
            </a:r>
            <a:endParaRPr lang="ru-RU" sz="2400" dirty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учителя начальных классов ГБОУ СОШ </a:t>
            </a:r>
            <a:r>
              <a:rPr lang="ru-RU" sz="2400" dirty="0" err="1" smtClean="0">
                <a:solidFill>
                  <a:schemeClr val="tx1"/>
                </a:solidFill>
              </a:rPr>
              <a:t>им.Н.С.Доровского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с.Подбельск</a:t>
            </a:r>
            <a:endParaRPr lang="ru-RU" sz="2400" dirty="0">
              <a:solidFill>
                <a:schemeClr val="tx1"/>
              </a:solidFill>
            </a:endParaRPr>
          </a:p>
          <a:p>
            <a:pPr algn="r"/>
            <a:endParaRPr lang="ru-RU" sz="2400" dirty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16.05.2024 </a:t>
            </a:r>
            <a:r>
              <a:rPr lang="ru-RU" sz="2400" dirty="0">
                <a:solidFill>
                  <a:schemeClr val="tx1"/>
                </a:solidFill>
              </a:rPr>
              <a:t>г.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C4EDB34E-6CA6-93B6-D9C4-159A70278D2B}"/>
              </a:ext>
            </a:extLst>
          </p:cNvPr>
          <p:cNvSpPr txBox="1">
            <a:spLocks/>
          </p:cNvSpPr>
          <p:nvPr/>
        </p:nvSpPr>
        <p:spPr>
          <a:xfrm>
            <a:off x="4888991" y="33382"/>
            <a:ext cx="6768851" cy="2560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24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53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65B4B6-47F4-1C4A-585E-7970DB1B9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872928"/>
          </a:xfrm>
        </p:spPr>
        <p:txBody>
          <a:bodyPr>
            <a:normAutofit/>
          </a:bodyPr>
          <a:lstStyle/>
          <a:p>
            <a:r>
              <a:rPr lang="ru-RU" sz="3200" b="1" dirty="0"/>
              <a:t>Про белочку и погоду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FCFBEED-B8EF-6307-CBC7-209696240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784B5CC3-2D11-123E-A472-9C0AEBAFB85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3774" y="1426184"/>
            <a:ext cx="3438951" cy="48133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3562C0F-701F-E141-69A9-6F786222992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2297" y="1491445"/>
            <a:ext cx="3397665" cy="47480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5B4BAF8-FDB0-F4E0-01AC-3A5E3420F09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89534" y="1426184"/>
            <a:ext cx="3480435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0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47D093-3D54-6659-0A4C-AD8BBB066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Картофель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FCC62F-374D-6BA9-F719-AAA70B9E85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C669DBD-86F8-F188-4411-736D750202C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1609" y="2113876"/>
            <a:ext cx="3327161" cy="4522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4FE729D-A6F8-47FA-A016-F313A26D8C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0904" y="2113875"/>
            <a:ext cx="3292471" cy="452232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EA209D04-1278-615D-58D0-122D2EBD9D8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5509" y="2088961"/>
            <a:ext cx="3324225" cy="454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18AF8F-4686-7DF9-C820-A344A97C3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061663"/>
          </a:xfrm>
        </p:spPr>
        <p:txBody>
          <a:bodyPr/>
          <a:lstStyle/>
          <a:p>
            <a:r>
              <a:rPr lang="ru-RU" b="1" dirty="0"/>
              <a:t>Кальций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4039766-B098-5C0F-F748-69A307AC7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033CFE1-216F-9C69-7CED-DC9CDBA5123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311" y="1680180"/>
            <a:ext cx="3493183" cy="4779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D6714D8-26C4-4F0A-3485-4FEF61905C4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06957" y="1680180"/>
            <a:ext cx="3511902" cy="4779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2A4C6C8-6FD9-A647-68C0-DF039330691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9632" y="1680179"/>
            <a:ext cx="3447673" cy="477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 – практикумы. Конкурсы.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8096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«Эксперименты дома». Вместе с родителями дети проводят эксперименты и опыты. В </a:t>
            </a:r>
            <a:r>
              <a:rPr lang="ru-RU" sz="1600" dirty="0"/>
              <a:t>процессе </a:t>
            </a:r>
            <a:r>
              <a:rPr lang="ru-RU" sz="1600" dirty="0" smtClean="0"/>
              <a:t>экспериментирования </a:t>
            </a:r>
            <a:r>
              <a:rPr lang="ru-RU" sz="1600" dirty="0"/>
              <a:t>дети учатся: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 </a:t>
            </a:r>
            <a:r>
              <a:rPr lang="ru-RU" sz="1600" dirty="0"/>
              <a:t>видеть и выделять проблему;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 </a:t>
            </a:r>
            <a:r>
              <a:rPr lang="ru-RU" sz="1600" dirty="0"/>
              <a:t>выдвигать гипотезы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 ставить цель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 анализировать объект или явление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 выделять существенные признаки, связи</a:t>
            </a:r>
            <a:r>
              <a:rPr lang="ru-RU" sz="1600" dirty="0" smtClean="0"/>
              <a:t>;</a:t>
            </a:r>
          </a:p>
          <a:p>
            <a:pPr marL="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 строить сложные предложения;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 </a:t>
            </a:r>
            <a:r>
              <a:rPr lang="ru-RU" sz="1600" dirty="0"/>
              <a:t>отбирать материал для самостоятельной деятельности;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 </a:t>
            </a:r>
            <a:r>
              <a:rPr lang="ru-RU" sz="1600" dirty="0"/>
              <a:t>делать </a:t>
            </a:r>
            <a:r>
              <a:rPr lang="ru-RU" sz="1600" dirty="0" smtClean="0"/>
              <a:t>выводы (Эксперимент </a:t>
            </a:r>
            <a:r>
              <a:rPr lang="ru-RU" sz="1600" dirty="0"/>
              <a:t>о наличии крахмала в колбасе) 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Принимают активное участие дети вместе с родителями в районных и областных конкурсах  «Юннат», «Мое любимое животное», «Зеленая планета», «Зеркало природы».</a:t>
            </a:r>
          </a:p>
          <a:p>
            <a:pPr marL="0" indent="0">
              <a:buNone/>
            </a:pPr>
            <a:r>
              <a:rPr lang="ru-RU" sz="2400" dirty="0" smtClean="0"/>
              <a:t>В экологических акциях «Помоги пушистым друзьям», «Покормите птиц зимой», «Добрые крышечки – злые батарейки».</a:t>
            </a:r>
            <a:endParaRPr lang="ru-RU" sz="2400" dirty="0"/>
          </a:p>
        </p:txBody>
      </p:sp>
      <p:pic>
        <p:nvPicPr>
          <p:cNvPr id="5" name="Рисунок 4" descr="C:\Users\user\Desktop\конкурсы\2018-2019 учебный год\исследовательские проекты\1 йод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2492" y="4749361"/>
            <a:ext cx="2401014" cy="158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4312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896" y="314739"/>
            <a:ext cx="10972800" cy="1143000"/>
          </a:xfrm>
        </p:spPr>
        <p:txBody>
          <a:bodyPr/>
          <a:lstStyle/>
          <a:p>
            <a:r>
              <a:rPr lang="ru-RU" dirty="0" smtClean="0"/>
              <a:t>Опыты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HOME\Desktop\IMG_20240508_113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4" y="861391"/>
            <a:ext cx="2239615" cy="280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\Desktop\IMG_20240508_1139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4" y="768626"/>
            <a:ext cx="2173312" cy="290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ME\Desktop\IMG_20240508_1138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04" y="4050638"/>
            <a:ext cx="2104006" cy="280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OME\Desktop\IMG_20240508_1138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37" y="4050638"/>
            <a:ext cx="1959962" cy="280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HOME\Desktop\IMG_20240508_1139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386" y="4072943"/>
            <a:ext cx="1973040" cy="280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IMG_20240508_11373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07" y="11696131"/>
            <a:ext cx="2103299" cy="1844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OME\Desktop\IMG_20240508_1137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319" y="1243767"/>
            <a:ext cx="3548516" cy="242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4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Опыты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57276"/>
            <a:ext cx="10972800" cy="4525963"/>
          </a:xfrm>
        </p:spPr>
        <p:txBody>
          <a:bodyPr/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HOME\Desktop\IMG_20240508_114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97"/>
            <a:ext cx="2191825" cy="292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OME\Desktop\IMG_20240508_114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302" y="-14911905"/>
            <a:ext cx="2117430" cy="315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HOME\Desktop\IMG_20240508_1142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285896"/>
            <a:ext cx="2210394" cy="292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HOME\Desktop\IMG_20240508_1142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71" y="1285897"/>
            <a:ext cx="2171700" cy="292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HOME\Desktop\IMG_20240508_1143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264" y="1285895"/>
            <a:ext cx="2360317" cy="292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HOME\Desktop\IMG_20240508_1143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098" y="1285895"/>
            <a:ext cx="2281840" cy="292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7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462" y="260351"/>
            <a:ext cx="10972800" cy="1143000"/>
          </a:xfrm>
        </p:spPr>
        <p:txBody>
          <a:bodyPr/>
          <a:lstStyle/>
          <a:p>
            <a:r>
              <a:rPr lang="ru-RU" dirty="0" smtClean="0"/>
              <a:t>Опыт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2562" y="-2763569"/>
            <a:ext cx="10972800" cy="4525963"/>
          </a:xfrm>
        </p:spPr>
        <p:txBody>
          <a:bodyPr/>
          <a:lstStyle/>
          <a:p>
            <a:endParaRPr lang="ru-RU" dirty="0"/>
          </a:p>
          <a:p>
            <a:endParaRPr lang="ru-RU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HOME\Desktop\IMG_20240508_1144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30" y="1523645"/>
            <a:ext cx="2449107" cy="30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IMG_20240508_1145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980" y="-23086337"/>
            <a:ext cx="1997273" cy="1557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HOME\Desktop\IMG_20240508_1145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81" y="1523645"/>
            <a:ext cx="2572458" cy="30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HOME\Desktop\IMG_20240508_1147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690" y="1523645"/>
            <a:ext cx="2581623" cy="30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OME\Desktop\IMG_20240508_1147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475" y="1523645"/>
            <a:ext cx="2443163" cy="3034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8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240" y="516048"/>
            <a:ext cx="10966763" cy="531438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Используем</a:t>
            </a:r>
            <a:r>
              <a:rPr lang="ru-RU" b="1" dirty="0"/>
              <a:t> цифровые </a:t>
            </a:r>
            <a:r>
              <a:rPr lang="ru-RU" b="1" dirty="0" smtClean="0"/>
              <a:t>ресурсы</a:t>
            </a:r>
            <a:br>
              <a:rPr lang="ru-RU" b="1" dirty="0" smtClean="0"/>
            </a:br>
            <a:r>
              <a:rPr lang="ru-RU" sz="2700" dirty="0" smtClean="0"/>
              <a:t>Вместе с родителями дети работают на платформе Яндекс Учебник. Им нравится смотреть обучающие </a:t>
            </a:r>
            <a:r>
              <a:rPr lang="ru-RU" sz="2700" dirty="0"/>
              <a:t>видео, затем </a:t>
            </a:r>
            <a:r>
              <a:rPr lang="ru-RU" sz="2700" dirty="0" smtClean="0"/>
              <a:t>делать </a:t>
            </a:r>
            <a:r>
              <a:rPr lang="ru-RU" sz="2700" dirty="0"/>
              <a:t>задания и </a:t>
            </a:r>
            <a:r>
              <a:rPr lang="ru-RU" sz="2700" dirty="0" smtClean="0"/>
              <a:t>обсуждать </a:t>
            </a:r>
            <a:r>
              <a:rPr lang="ru-RU" sz="2700" dirty="0"/>
              <a:t>их можно с помощью </a:t>
            </a:r>
            <a:r>
              <a:rPr lang="ru-RU" sz="2700" dirty="0" err="1">
                <a:hlinkClick r:id="rId3"/>
              </a:rPr>
              <a:t>Яндекс.Учебника</a:t>
            </a:r>
            <a:r>
              <a:rPr lang="ru-RU" sz="2700" dirty="0"/>
              <a:t>. </a:t>
            </a:r>
            <a:r>
              <a:rPr lang="ru-RU" sz="2700" dirty="0" smtClean="0"/>
              <a:t>Внутри платформы </a:t>
            </a:r>
            <a:r>
              <a:rPr lang="ru-RU" sz="2700" dirty="0"/>
              <a:t>есть интересные </a:t>
            </a:r>
            <a:r>
              <a:rPr lang="ru-RU" sz="2700" dirty="0" smtClean="0"/>
              <a:t>подборки. Например:</a:t>
            </a:r>
            <a:r>
              <a:rPr lang="ru-RU" sz="2700" dirty="0"/>
              <a:t> </a:t>
            </a:r>
            <a:r>
              <a:rPr lang="ru-RU" sz="2700" dirty="0">
                <a:hlinkClick r:id="rId4"/>
              </a:rPr>
              <a:t>подборку «Летние задания»</a:t>
            </a:r>
            <a:r>
              <a:rPr lang="ru-RU" sz="2700" dirty="0"/>
              <a:t> (для доступа к заданиям нужно зарегистрироваться, платформа полностью бесплатна) можно использовать и во время учебного </a:t>
            </a:r>
            <a:r>
              <a:rPr lang="ru-RU" sz="2700" dirty="0" smtClean="0"/>
              <a:t>года и на каникулах (в качестве  </a:t>
            </a:r>
            <a:r>
              <a:rPr lang="ru-RU" sz="2700" dirty="0"/>
              <a:t>практической </a:t>
            </a:r>
            <a:r>
              <a:rPr lang="ru-RU" sz="2700" dirty="0" smtClean="0"/>
              <a:t>работы); </a:t>
            </a:r>
            <a:br>
              <a:rPr lang="ru-RU" sz="2700" dirty="0" smtClean="0"/>
            </a:br>
            <a:r>
              <a:rPr lang="ru-RU" sz="2700" dirty="0" smtClean="0"/>
              <a:t>описать </a:t>
            </a:r>
            <a:r>
              <a:rPr lang="ru-RU" sz="2700" dirty="0"/>
              <a:t>поведение животного, сопроводив дневник наблюдений фотографиями и </a:t>
            </a:r>
            <a:r>
              <a:rPr lang="ru-RU" sz="2700" dirty="0" smtClean="0"/>
              <a:t>видео; </a:t>
            </a:r>
            <a:br>
              <a:rPr lang="ru-RU" sz="2700" dirty="0" smtClean="0"/>
            </a:br>
            <a:r>
              <a:rPr lang="ru-RU" sz="2700" dirty="0" smtClean="0"/>
              <a:t>собрать </a:t>
            </a:r>
            <a:r>
              <a:rPr lang="ru-RU" sz="2700" dirty="0"/>
              <a:t>гербарий, коллекцию сухих плодов или почв — что может быть интереснее?</a:t>
            </a:r>
          </a:p>
        </p:txBody>
      </p:sp>
    </p:spTree>
    <p:extLst>
      <p:ext uri="{BB962C8B-B14F-4D97-AF65-F5344CB8AC3E}">
        <p14:creationId xmlns:p14="http://schemas.microsoft.com/office/powerpoint/2010/main" val="142229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5B99DE-3777-0280-0809-DBE839081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31520"/>
            <a:ext cx="10972800" cy="686118"/>
          </a:xfrm>
        </p:spPr>
        <p:txBody>
          <a:bodyPr>
            <a:normAutofit fontScale="90000"/>
          </a:bodyPr>
          <a:lstStyle/>
          <a:p>
            <a:r>
              <a:rPr lang="ru-RU" dirty="0"/>
              <a:t>Курс «Работа с информацией»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982DC5-0329-FF5C-2BF1-64D8DC170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744395"/>
            <a:ext cx="10364452" cy="4951828"/>
          </a:xfrm>
        </p:spPr>
        <p:txBody>
          <a:bodyPr>
            <a:normAutofit fontScale="92500" lnSpcReduction="20000"/>
          </a:bodyPr>
          <a:lstStyle/>
          <a:p>
            <a:r>
              <a:rPr lang="en-US" sz="2400" cap="none" dirty="0">
                <a:hlinkClick r:id="rId2"/>
              </a:rPr>
              <a:t>https://education.yandex.ru/lab/classes/45344/library/functional-literacy/</a:t>
            </a:r>
            <a:r>
              <a:rPr lang="ru-RU" sz="2400" cap="none" dirty="0"/>
              <a:t> </a:t>
            </a:r>
          </a:p>
          <a:p>
            <a:r>
              <a:rPr lang="ru-RU" sz="3000" dirty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Э</a:t>
            </a:r>
            <a:r>
              <a:rPr lang="ru-RU" sz="3000" cap="none" dirty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то курс для развития навыков по работе с информацией. </a:t>
            </a:r>
            <a:r>
              <a:rPr lang="ru-RU" sz="3000" cap="none" dirty="0" smtClean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Курс </a:t>
            </a:r>
            <a:r>
              <a:rPr lang="ru-RU" sz="3000" cap="none" dirty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рассчитан для занятий в начальной школе. </a:t>
            </a:r>
            <a:r>
              <a:rPr lang="ru-RU" sz="3000" cap="none" dirty="0" smtClean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Программа </a:t>
            </a:r>
            <a:r>
              <a:rPr lang="ru-RU" sz="3000" cap="none" dirty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включает задания по поиску и извлечению информации, работу с неполной информацией. </a:t>
            </a:r>
            <a:r>
              <a:rPr lang="ru-RU" sz="3000" cap="none" dirty="0" smtClean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Задания </a:t>
            </a:r>
            <a:r>
              <a:rPr lang="ru-RU" sz="3000" cap="none" dirty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можно выдавать на разных уроках: русском языке, математике, окружающем мире.</a:t>
            </a:r>
            <a:endParaRPr lang="ru-RU" sz="3000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b="1" dirty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Комплексные задания по </a:t>
            </a:r>
            <a:r>
              <a:rPr lang="ru-RU" b="1" dirty="0" smtClean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темам: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cap="none" dirty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стартовые </a:t>
            </a:r>
            <a:r>
              <a:rPr lang="ru-RU" cap="none" dirty="0" smtClean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задания;</a:t>
            </a:r>
            <a:endParaRPr lang="ru-RU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cap="none" dirty="0" smtClean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 </a:t>
            </a:r>
            <a:r>
              <a:rPr lang="ru-RU" cap="none" dirty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умение ориентироваться в источнике </a:t>
            </a:r>
            <a:r>
              <a:rPr lang="ru-RU" cap="none" dirty="0" smtClean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информации;</a:t>
            </a:r>
            <a:r>
              <a:rPr lang="ru-RU" cap="none" dirty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 </a:t>
            </a:r>
            <a:endParaRPr lang="ru-RU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cap="none" dirty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  умение извлекать </a:t>
            </a:r>
            <a:r>
              <a:rPr lang="ru-RU" cap="none" dirty="0" smtClean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информацию;</a:t>
            </a:r>
            <a:endParaRPr lang="ru-RU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cap="none" dirty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  умение работать с недостающей </a:t>
            </a:r>
            <a:r>
              <a:rPr lang="ru-RU" cap="none" dirty="0" smtClean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информацией;</a:t>
            </a:r>
            <a:endParaRPr lang="ru-RU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cap="none" dirty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обобщающие </a:t>
            </a:r>
            <a:r>
              <a:rPr lang="ru-RU" cap="none" dirty="0" smtClean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задания.</a:t>
            </a:r>
            <a:r>
              <a:rPr lang="ru-RU" cap="none" dirty="0"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 </a:t>
            </a:r>
            <a:endParaRPr lang="ru-RU" cap="none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400" cap="none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2A5DFC6-0432-657A-6BB3-611D712D15A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5728" y="164139"/>
            <a:ext cx="3754580" cy="73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51278D-E841-D7F1-E1CB-A9E7B2537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0EC2DCC-0737-29EE-7B15-97C5FE94C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0FC5E37A-5266-282D-292A-2FAF6A3435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8"/>
          <a:stretch/>
        </p:blipFill>
        <p:spPr bwMode="auto">
          <a:xfrm>
            <a:off x="1673428" y="379365"/>
            <a:ext cx="9273537" cy="320789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8786705-FBCE-4171-3F06-9415034462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2"/>
          <a:stretch/>
        </p:blipFill>
        <p:spPr bwMode="auto">
          <a:xfrm>
            <a:off x="1686992" y="3587262"/>
            <a:ext cx="9259973" cy="3153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35D59A8-3827-2A16-5764-A3721B348CF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6851" y="64468"/>
            <a:ext cx="3223942" cy="6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8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9767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0000"/>
                </a:solidFill>
                <a:latin typeface="PT Sans" panose="020B0503020203020204" pitchFamily="34" charset="-52"/>
                <a:ea typeface="Times New Roman" panose="02020603050405020304" pitchFamily="18" charset="0"/>
              </a:rPr>
              <a:t>Естественно-научная</a:t>
            </a:r>
            <a:r>
              <a:rPr lang="ru-RU" b="1" dirty="0" smtClean="0">
                <a:solidFill>
                  <a:srgbClr val="000000"/>
                </a:solidFill>
                <a:latin typeface="PT Sans" panose="020B0503020203020204" pitchFamily="34" charset="-52"/>
                <a:ea typeface="Times New Roman" panose="02020603050405020304" pitchFamily="18" charset="0"/>
              </a:rPr>
              <a:t> грамотность</a:t>
            </a:r>
            <a:r>
              <a:rPr lang="ru-RU" dirty="0" smtClean="0">
                <a:solidFill>
                  <a:srgbClr val="000000"/>
                </a:solidFill>
                <a:latin typeface="PT Sans" panose="020B0503020203020204" pitchFamily="34" charset="-52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242647"/>
            <a:ext cx="10972800" cy="5380892"/>
          </a:xfrm>
        </p:spPr>
        <p:txBody>
          <a:bodyPr>
            <a:normAutofit/>
          </a:bodyPr>
          <a:lstStyle/>
          <a:p>
            <a:r>
              <a:rPr lang="ru-RU" sz="2400" dirty="0"/>
              <a:t>Естественно-научная грамотность — это компонент функциональной грамотности, который подразумевает способность ребенка занять компетентную общественную позицию по вопросам, связанным с естественными науками, интерес к естественно-научным фактам и идеям. Такая грамотность позволяет человеку принимать решения на основе научных фактов, понимать влияние естественных процессов, науки и технологий на мир, экономику, культуру. Не просто знать школьную программу, а понимать, что такое ГМО, почему нефть в водоеме — это плохо и для чего в природе нужны насекомые. В формировании естественно-научной грамотности </a:t>
            </a:r>
            <a:r>
              <a:rPr lang="ru-RU" sz="2400" dirty="0" smtClean="0"/>
              <a:t>учителю необходима помощь родителей. Вместе с родителями проводим следующие формы работы:</a:t>
            </a:r>
            <a:endParaRPr lang="ru-RU" sz="2400" dirty="0"/>
          </a:p>
        </p:txBody>
      </p:sp>
      <p:pic>
        <p:nvPicPr>
          <p:cNvPr id="4" name="Picture 4" descr="Наука PNG Transparent Images, Pictures, Photos | PNG Arts">
            <a:extLst>
              <a:ext uri="{FF2B5EF4-FFF2-40B4-BE49-F238E27FC236}">
                <a16:creationId xmlns="" xmlns:a16="http://schemas.microsoft.com/office/drawing/2014/main" id="{C08E5500-240E-19B6-6E42-BADEE8D1F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785" y="5064370"/>
            <a:ext cx="9659815" cy="179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63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0737DF6-2814-096E-C701-53ECA3591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7844790-AD66-3D24-AB19-198008DBF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D292D7C-1445-7A1B-0966-509A78E6D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3"/>
          <a:stretch/>
        </p:blipFill>
        <p:spPr bwMode="auto">
          <a:xfrm>
            <a:off x="1332254" y="618517"/>
            <a:ext cx="9527491" cy="59081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A32C66E-0662-B014-B37F-2366A82BF7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75374" y="112686"/>
            <a:ext cx="3568354" cy="69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54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E47F7F7-6D4F-A4F9-30B5-3330B5E88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05522"/>
          </a:xfrm>
        </p:spPr>
        <p:txBody>
          <a:bodyPr>
            <a:noAutofit/>
          </a:bodyPr>
          <a:lstStyle/>
          <a:p>
            <a:r>
              <a:rPr lang="ru-RU" sz="3200" b="0" i="0" dirty="0">
                <a:effectLst/>
                <a:latin typeface="YS Text"/>
              </a:rPr>
              <a:t/>
            </a:r>
            <a:br>
              <a:rPr lang="ru-RU" sz="3200" b="0" i="0" dirty="0">
                <a:effectLst/>
                <a:latin typeface="YS Text"/>
              </a:rPr>
            </a:br>
            <a:r>
              <a:rPr lang="ru-RU" sz="3200" b="0" i="0" dirty="0">
                <a:effectLst/>
                <a:latin typeface="YS Text"/>
              </a:rPr>
              <a:t/>
            </a:r>
            <a:br>
              <a:rPr lang="ru-RU" sz="3200" b="0" i="0" dirty="0">
                <a:effectLst/>
                <a:latin typeface="YS Text"/>
              </a:rPr>
            </a:br>
            <a:r>
              <a:rPr lang="ru-RU" sz="3200" b="0" i="0" dirty="0">
                <a:effectLst/>
                <a:latin typeface="YS Text"/>
              </a:rPr>
              <a:t>Работа с информацией </a:t>
            </a:r>
            <a:r>
              <a:rPr lang="ru-RU" sz="3200" b="0" i="0" dirty="0">
                <a:solidFill>
                  <a:srgbClr val="000000"/>
                </a:solidFill>
                <a:effectLst/>
                <a:latin typeface="YS Text"/>
              </a:rPr>
              <a:t/>
            </a:r>
            <a:br>
              <a:rPr lang="ru-RU" sz="3200" b="0" i="0" dirty="0">
                <a:solidFill>
                  <a:srgbClr val="000000"/>
                </a:solidFill>
                <a:effectLst/>
                <a:latin typeface="YS Text"/>
              </a:rPr>
            </a:b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85B59CE-7EA6-8C34-1CC1-2F7E37FE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961" y="1285991"/>
            <a:ext cx="11118574" cy="5413513"/>
          </a:xfrm>
        </p:spPr>
        <p:txBody>
          <a:bodyPr>
            <a:normAutofit/>
          </a:bodyPr>
          <a:lstStyle/>
          <a:p>
            <a:r>
              <a:rPr lang="ru-RU" sz="2400" dirty="0"/>
              <a:t>Ориентация в тексте. 4 класс. </a:t>
            </a:r>
            <a:r>
              <a:rPr lang="ru-RU" sz="2400" b="1" dirty="0"/>
              <a:t>Вопросы и ответы в научно-популярном тексте</a:t>
            </a:r>
          </a:p>
          <a:p>
            <a:r>
              <a:rPr lang="en-US" sz="2400" b="0" i="0" cap="none" dirty="0">
                <a:solidFill>
                  <a:srgbClr val="1A1A1A"/>
                </a:solidFill>
                <a:effectLst/>
                <a:hlinkClick r:id="rId2"/>
              </a:rPr>
              <a:t>https://education.yandex.ru/lab/classes/45344/library/functional-literacy/theme/43493/lessons/</a:t>
            </a:r>
            <a:r>
              <a:rPr lang="ru-RU" sz="2400" b="0" i="0" cap="none" dirty="0">
                <a:solidFill>
                  <a:srgbClr val="1A1A1A"/>
                </a:solidFill>
                <a:effectLst/>
              </a:rPr>
              <a:t> </a:t>
            </a:r>
          </a:p>
          <a:p>
            <a:pPr>
              <a:buNone/>
            </a:pPr>
            <a:r>
              <a:rPr lang="ru-RU" sz="2200" dirty="0" smtClean="0"/>
              <a:t>	 На этом</a:t>
            </a:r>
            <a:r>
              <a:rPr lang="ru-RU" sz="2200" b="0" i="0" cap="none" dirty="0" smtClean="0">
                <a:effectLst/>
              </a:rPr>
              <a:t> </a:t>
            </a:r>
            <a:r>
              <a:rPr lang="ru-RU" sz="2200" b="0" i="0" cap="none" dirty="0">
                <a:effectLst/>
              </a:rPr>
              <a:t>занятии дети учатся ориентироваться в структуре научно-популярных текстов, знакомятся с вопросно-ответной формой подачи материала.</a:t>
            </a:r>
          </a:p>
          <a:p>
            <a:r>
              <a:rPr lang="ru-RU" sz="2400" b="0" i="0" dirty="0" smtClean="0">
                <a:effectLst/>
              </a:rPr>
              <a:t>А на  занятии «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Пять </a:t>
            </a:r>
            <a:r>
              <a:rPr lang="ru-RU" sz="2400" b="1" dirty="0" err="1" smtClean="0"/>
              <a:t>робинзонов</a:t>
            </a:r>
            <a:r>
              <a:rPr lang="ru-RU" sz="2400" b="1" dirty="0" smtClean="0"/>
              <a:t>»</a:t>
            </a:r>
            <a:r>
              <a:rPr lang="ru-RU" sz="2400" b="0" i="0" dirty="0" smtClean="0">
                <a:effectLst/>
              </a:rPr>
              <a:t> находить </a:t>
            </a:r>
            <a:r>
              <a:rPr lang="ru-RU" sz="2400" b="0" i="0" dirty="0">
                <a:effectLst/>
              </a:rPr>
              <a:t>сходство и различие информации. 3 класс. </a:t>
            </a:r>
            <a:r>
              <a:rPr lang="en-US" sz="2400" b="0" i="0" cap="none" dirty="0" smtClean="0">
                <a:solidFill>
                  <a:srgbClr val="000000"/>
                </a:solidFill>
                <a:effectLst/>
                <a:hlinkClick r:id="rId3"/>
              </a:rPr>
              <a:t>https</a:t>
            </a:r>
            <a:r>
              <a:rPr lang="en-US" sz="2400" b="0" i="0" cap="none" dirty="0">
                <a:solidFill>
                  <a:srgbClr val="000000"/>
                </a:solidFill>
                <a:effectLst/>
                <a:hlinkClick r:id="rId3"/>
              </a:rPr>
              <a:t>://education.yandex.ru/lab/classes/45344/library/functional-literacy/theme/43502/lessons/</a:t>
            </a:r>
            <a:r>
              <a:rPr lang="ru-RU" sz="2400" b="0" i="0" cap="none" dirty="0">
                <a:solidFill>
                  <a:srgbClr val="000000"/>
                </a:solidFill>
                <a:effectLst/>
              </a:rPr>
              <a:t> </a:t>
            </a:r>
            <a:endParaRPr lang="ru-RU" sz="2400" b="0" i="0" cap="none" dirty="0">
              <a:solidFill>
                <a:srgbClr val="1A1A1A"/>
              </a:solidFill>
              <a:effectLst/>
            </a:endParaRPr>
          </a:p>
          <a:p>
            <a:r>
              <a:rPr lang="ru-RU" sz="2200" cap="none" dirty="0">
                <a:solidFill>
                  <a:srgbClr val="1A1A1A"/>
                </a:solidFill>
              </a:rPr>
              <a:t>Выполняя эти задания, школьники учатся находить сходства и различия информации на карте-схеме и в словесном повествовании. </a:t>
            </a:r>
            <a:r>
              <a:rPr lang="ru-RU" sz="2200" dirty="0" smtClean="0">
                <a:solidFill>
                  <a:srgbClr val="1A1A1A"/>
                </a:solidFill>
              </a:rPr>
              <a:t>К </a:t>
            </a:r>
            <a:r>
              <a:rPr lang="ru-RU" sz="2200" cap="none" dirty="0" smtClean="0">
                <a:solidFill>
                  <a:srgbClr val="1A1A1A"/>
                </a:solidFill>
              </a:rPr>
              <a:t>одному </a:t>
            </a:r>
            <a:r>
              <a:rPr lang="ru-RU" sz="2200" cap="none" dirty="0">
                <a:solidFill>
                  <a:srgbClr val="1A1A1A"/>
                </a:solidFill>
              </a:rPr>
              <a:t>и тому же тексту мы предлагаем несколько заданий с картами и иллюстрациями, чтобы дети научились сравнивать информацию в разных источниках, сопоставлять иллюстрации с текстом.</a:t>
            </a:r>
          </a:p>
          <a:p>
            <a:pPr algn="l"/>
            <a:endParaRPr lang="ru-RU" b="0" i="0" dirty="0">
              <a:solidFill>
                <a:srgbClr val="000000"/>
              </a:solidFill>
              <a:effectLst/>
            </a:endParaRPr>
          </a:p>
          <a:p>
            <a:endParaRPr lang="ru-RU" cap="none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61CD12A-8153-F8AB-2026-7C62BCC80D4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9296" y="164140"/>
            <a:ext cx="3580160" cy="69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9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140D6D-543E-3E77-6B00-C2CD21F2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69606"/>
          </a:xfrm>
        </p:spPr>
        <p:txBody>
          <a:bodyPr>
            <a:normAutofit/>
          </a:bodyPr>
          <a:lstStyle/>
          <a:p>
            <a:pPr>
              <a:spcAft>
                <a:spcPts val="75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</a:rPr>
              <a:t>Ситуационные задачи (Кейс-технология)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287919C-9561-DCBD-466B-24D2DE500D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688123"/>
            <a:ext cx="9409668" cy="5169877"/>
          </a:xfrm>
        </p:spPr>
        <p:txBody>
          <a:bodyPr>
            <a:normAutofit/>
          </a:bodyPr>
          <a:lstStyle/>
          <a:p>
            <a:pPr>
              <a:spcAft>
                <a:spcPts val="750"/>
              </a:spcAft>
              <a:buNone/>
            </a:pPr>
            <a:r>
              <a:rPr lang="ru-RU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М</a:t>
            </a:r>
            <a:r>
              <a:rPr lang="ru-RU" sz="2400" i="1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одель ситуационной задачи </a:t>
            </a:r>
            <a:r>
              <a:rPr lang="ru-RU" sz="24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(СЗ)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Н</a:t>
            </a:r>
            <a:r>
              <a:rPr lang="ru-RU" sz="240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азвание 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СЗ (</a:t>
            </a:r>
            <a:r>
              <a:rPr lang="ru-RU" sz="240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привлекательное название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).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2. Л</a:t>
            </a:r>
            <a:r>
              <a:rPr lang="ru-RU" sz="240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ичностно-значимый познавательный вопрос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3. Н</a:t>
            </a:r>
            <a:r>
              <a:rPr lang="ru-RU" sz="240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абор текстов, представленный в разнообразном виде (выдержки из газет, журналов, энциклопедий, других источников; таблицы, графики, статистические данные и т.д.).</a:t>
            </a:r>
            <a:endParaRPr lang="ru-RU" sz="2400" cap="none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4. Ш</a:t>
            </a:r>
            <a:r>
              <a:rPr lang="ru-RU" sz="240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есть заданий по работе с текстом СЗ (на ознакомление, понимание, применение, анализ, синтез, оценку).</a:t>
            </a:r>
            <a:endParaRPr lang="ru-RU" sz="2400" cap="none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5. И</a:t>
            </a:r>
            <a:r>
              <a:rPr lang="ru-RU" sz="240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тоговый ответ на личностно-значимый вопрос </a:t>
            </a: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СЗ.</a:t>
            </a:r>
            <a:endParaRPr lang="ru-RU" sz="2400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314" name="Picture 2" descr="Росинки: КЕЙС-ТЕХНОЛОГИЯ В РАБОТЕ С ДОШКОЛЬНИКАМИ">
            <a:extLst>
              <a:ext uri="{FF2B5EF4-FFF2-40B4-BE49-F238E27FC236}">
                <a16:creationId xmlns="" xmlns:a16="http://schemas.microsoft.com/office/drawing/2014/main" id="{B862AF4D-A0C8-61D3-DD1F-461B433BA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280" y="1524000"/>
            <a:ext cx="2756561" cy="186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2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013" y="1643064"/>
            <a:ext cx="10972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Однажды в классе сельской школы Слава, Соня и Сева внимательно рассматривали глобус и мечтали о далёких путешествиях. Дети сожалели о том, что Америка, Северный и Южный полюсы, страны и континенты уже открыты и исследованы другими людьми. Своими рассуждениями они поделились с учителем, Светланой Вячеславовной. </a:t>
            </a:r>
          </a:p>
          <a:p>
            <a:pPr marL="0" indent="0">
              <a:buNone/>
            </a:pPr>
            <a:r>
              <a:rPr lang="ru-RU" dirty="0"/>
              <a:t>– Вы напрасно расстраиваетесь. «Стать путешественником можно и в наши дни», – сказала она ребятам. </a:t>
            </a:r>
          </a:p>
          <a:p>
            <a:pPr marL="0" indent="0">
              <a:buNone/>
            </a:pPr>
            <a:r>
              <a:rPr lang="ru-RU" dirty="0"/>
              <a:t>– Но прежде, ответьте на три важных вопроса. Вот эти вопросы: – Известно ли вам, с чего начинались великие путешествия?</a:t>
            </a:r>
          </a:p>
          <a:p>
            <a:pPr marL="0" indent="0">
              <a:buNone/>
            </a:pPr>
            <a:r>
              <a:rPr lang="ru-RU" dirty="0"/>
              <a:t> – Твёрдо ли вы знаете, куда, зачем и почему хотите отправиться в путешествие?</a:t>
            </a:r>
          </a:p>
          <a:p>
            <a:pPr marL="0" indent="0">
              <a:buNone/>
            </a:pPr>
            <a:r>
              <a:rPr lang="ru-RU" dirty="0"/>
              <a:t> – Нужна ли путешественникам карта? </a:t>
            </a:r>
          </a:p>
          <a:p>
            <a:pPr marL="0" indent="0">
              <a:buNone/>
            </a:pPr>
            <a:r>
              <a:rPr lang="ru-RU" dirty="0"/>
              <a:t>Светлана Вячеславовна посоветовала ребятам для начала отправиться в путешествие по родному краю.</a:t>
            </a:r>
          </a:p>
          <a:p>
            <a:r>
              <a:rPr lang="ru-RU" b="1" dirty="0"/>
              <a:t>Вопрос 1</a:t>
            </a:r>
            <a:r>
              <a:rPr lang="ru-RU" dirty="0"/>
              <a:t>. Как вы думаете, понадобится ли ребятам географическая карта, чтобы отправиться в путешествие? Выберите один вариант ответа.    </a:t>
            </a:r>
          </a:p>
          <a:p>
            <a:endParaRPr lang="ru-RU" dirty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428838"/>
              </p:ext>
            </p:extLst>
          </p:nvPr>
        </p:nvGraphicFramePr>
        <p:xfrm>
          <a:off x="8681085" y="5849302"/>
          <a:ext cx="1059180" cy="2282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8795"/>
                <a:gridCol w="540385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4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700" b="1" dirty="0">
                <a:cs typeface="Times New Roman" pitchFamily="18" charset="0"/>
              </a:rPr>
              <a:t>Вопрос 2.</a:t>
            </a:r>
            <a:r>
              <a:rPr lang="ru-RU" sz="2700" dirty="0">
                <a:cs typeface="Times New Roman" pitchFamily="18" charset="0"/>
              </a:rPr>
              <a:t> Помогите ребятам выбрать карту, с помощью которой можно совершить путешествие по родному краю. Запишите номер выбранной вами карты____________________________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 </a:t>
            </a:r>
          </a:p>
          <a:p>
            <a:pPr marL="0" indent="0">
              <a:buNone/>
            </a:pPr>
            <a:r>
              <a:rPr lang="ru-RU" b="1" dirty="0"/>
              <a:t> </a:t>
            </a:r>
          </a:p>
          <a:p>
            <a:pPr marL="0" indent="0">
              <a:buNone/>
            </a:pP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495357" y="2380456"/>
          <a:ext cx="5201285" cy="2965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0325"/>
                <a:gridCol w="2600960"/>
              </a:tblGrid>
              <a:tr h="155765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1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149225" marT="571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2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149225" marT="5715" marB="0"/>
                </a:tc>
              </a:tr>
              <a:tr h="140779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3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149225" marT="5715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dirty="0">
                          <a:effectLst/>
                        </a:rPr>
                        <a:t>4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 </a:t>
                      </a:r>
                      <a:endParaRPr lang="ru-RU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149225" marT="5715" marB="0"/>
                </a:tc>
              </a:tr>
            </a:tbl>
          </a:graphicData>
        </a:graphic>
      </p:graphicFrame>
      <p:grpSp>
        <p:nvGrpSpPr>
          <p:cNvPr id="5" name="Group 375727"/>
          <p:cNvGrpSpPr>
            <a:grpSpLocks/>
          </p:cNvGrpSpPr>
          <p:nvPr/>
        </p:nvGrpSpPr>
        <p:grpSpPr bwMode="auto">
          <a:xfrm>
            <a:off x="4154808" y="2386117"/>
            <a:ext cx="1555750" cy="1549400"/>
            <a:chOff x="0" y="0"/>
            <a:chExt cx="15554" cy="17965"/>
          </a:xfrm>
        </p:grpSpPr>
        <p:sp>
          <p:nvSpPr>
            <p:cNvPr id="6" name="Rectangle 2141"/>
            <p:cNvSpPr>
              <a:spLocks noChangeArrowheads="1"/>
            </p:cNvSpPr>
            <p:nvPr/>
          </p:nvSpPr>
          <p:spPr bwMode="auto">
            <a:xfrm>
              <a:off x="15109" y="15991"/>
              <a:ext cx="593" cy="2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79" name="Picture 217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45"/>
              <a:ext cx="14783" cy="17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Shape 2180"/>
            <p:cNvSpPr>
              <a:spLocks/>
            </p:cNvSpPr>
            <p:nvPr/>
          </p:nvSpPr>
          <p:spPr bwMode="auto">
            <a:xfrm>
              <a:off x="0" y="0"/>
              <a:ext cx="14874" cy="17343"/>
            </a:xfrm>
            <a:custGeom>
              <a:avLst/>
              <a:gdLst>
                <a:gd name="T0" fmla="*/ 0 w 1487424"/>
                <a:gd name="T1" fmla="*/ 1734312 h 1734312"/>
                <a:gd name="T2" fmla="*/ 1487424 w 1487424"/>
                <a:gd name="T3" fmla="*/ 1734312 h 1734312"/>
                <a:gd name="T4" fmla="*/ 1487424 w 1487424"/>
                <a:gd name="T5" fmla="*/ 0 h 1734312"/>
                <a:gd name="T6" fmla="*/ 0 w 1487424"/>
                <a:gd name="T7" fmla="*/ 0 h 1734312"/>
                <a:gd name="T8" fmla="*/ 0 w 1487424"/>
                <a:gd name="T9" fmla="*/ 1734312 h 1734312"/>
                <a:gd name="T10" fmla="*/ 0 w 1487424"/>
                <a:gd name="T11" fmla="*/ 0 h 1734312"/>
                <a:gd name="T12" fmla="*/ 1487424 w 1487424"/>
                <a:gd name="T13" fmla="*/ 1734312 h 1734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1487424" h="1734312">
                  <a:moveTo>
                    <a:pt x="0" y="1734312"/>
                  </a:moveTo>
                  <a:lnTo>
                    <a:pt x="1487424" y="1734312"/>
                  </a:lnTo>
                  <a:lnTo>
                    <a:pt x="1487424" y="0"/>
                  </a:lnTo>
                  <a:lnTo>
                    <a:pt x="0" y="0"/>
                  </a:lnTo>
                  <a:lnTo>
                    <a:pt x="0" y="1734312"/>
                  </a:lnTo>
                  <a:close/>
                </a:path>
              </a:pathLst>
            </a:custGeom>
            <a:noFill/>
            <a:ln w="9144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375761"/>
          <p:cNvGrpSpPr>
            <a:grpSpLocks/>
          </p:cNvGrpSpPr>
          <p:nvPr/>
        </p:nvGrpSpPr>
        <p:grpSpPr bwMode="auto">
          <a:xfrm>
            <a:off x="6351429" y="2335665"/>
            <a:ext cx="2411413" cy="1624012"/>
            <a:chOff x="0" y="0"/>
            <a:chExt cx="24110" cy="16243"/>
          </a:xfrm>
        </p:grpSpPr>
        <p:sp>
          <p:nvSpPr>
            <p:cNvPr id="9" name="Rectangle 2144"/>
            <p:cNvSpPr>
              <a:spLocks noChangeArrowheads="1"/>
            </p:cNvSpPr>
            <p:nvPr/>
          </p:nvSpPr>
          <p:spPr bwMode="auto">
            <a:xfrm>
              <a:off x="23665" y="14269"/>
              <a:ext cx="593" cy="2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82" name="Picture 218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45"/>
              <a:ext cx="23424" cy="15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Shape 2183"/>
            <p:cNvSpPr>
              <a:spLocks/>
            </p:cNvSpPr>
            <p:nvPr/>
          </p:nvSpPr>
          <p:spPr bwMode="auto">
            <a:xfrm>
              <a:off x="0" y="0"/>
              <a:ext cx="23515" cy="15712"/>
            </a:xfrm>
            <a:custGeom>
              <a:avLst/>
              <a:gdLst>
                <a:gd name="T0" fmla="*/ 0 w 2351532"/>
                <a:gd name="T1" fmla="*/ 1571244 h 1571244"/>
                <a:gd name="T2" fmla="*/ 2351532 w 2351532"/>
                <a:gd name="T3" fmla="*/ 1571244 h 1571244"/>
                <a:gd name="T4" fmla="*/ 2351532 w 2351532"/>
                <a:gd name="T5" fmla="*/ 0 h 1571244"/>
                <a:gd name="T6" fmla="*/ 0 w 2351532"/>
                <a:gd name="T7" fmla="*/ 0 h 1571244"/>
                <a:gd name="T8" fmla="*/ 0 w 2351532"/>
                <a:gd name="T9" fmla="*/ 1571244 h 1571244"/>
                <a:gd name="T10" fmla="*/ 0 w 2351532"/>
                <a:gd name="T11" fmla="*/ 0 h 1571244"/>
                <a:gd name="T12" fmla="*/ 2351532 w 2351532"/>
                <a:gd name="T13" fmla="*/ 1571244 h 157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351532" h="1571244">
                  <a:moveTo>
                    <a:pt x="0" y="1571244"/>
                  </a:moveTo>
                  <a:lnTo>
                    <a:pt x="2351532" y="1571244"/>
                  </a:lnTo>
                  <a:lnTo>
                    <a:pt x="2351532" y="0"/>
                  </a:lnTo>
                  <a:lnTo>
                    <a:pt x="0" y="0"/>
                  </a:lnTo>
                  <a:lnTo>
                    <a:pt x="0" y="1571244"/>
                  </a:lnTo>
                  <a:close/>
                </a:path>
              </a:pathLst>
            </a:custGeom>
            <a:noFill/>
            <a:ln w="9144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3077" name="Picture 218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383" y="3918672"/>
            <a:ext cx="2258617" cy="145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375874"/>
          <p:cNvGrpSpPr>
            <a:grpSpLocks/>
          </p:cNvGrpSpPr>
          <p:nvPr/>
        </p:nvGrpSpPr>
        <p:grpSpPr bwMode="auto">
          <a:xfrm>
            <a:off x="6401987" y="3890275"/>
            <a:ext cx="2368960" cy="1552154"/>
            <a:chOff x="0" y="0"/>
            <a:chExt cx="23694" cy="16502"/>
          </a:xfrm>
        </p:grpSpPr>
        <p:sp>
          <p:nvSpPr>
            <p:cNvPr id="12" name="Rectangle 2160"/>
            <p:cNvSpPr>
              <a:spLocks noChangeArrowheads="1"/>
            </p:cNvSpPr>
            <p:nvPr/>
          </p:nvSpPr>
          <p:spPr bwMode="auto">
            <a:xfrm>
              <a:off x="23101" y="13876"/>
              <a:ext cx="593" cy="2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87" name="Picture 218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" y="481"/>
              <a:ext cx="22936" cy="15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Shape 2188"/>
            <p:cNvSpPr>
              <a:spLocks/>
            </p:cNvSpPr>
            <p:nvPr/>
          </p:nvSpPr>
          <p:spPr bwMode="auto">
            <a:xfrm>
              <a:off x="0" y="0"/>
              <a:ext cx="23027" cy="15361"/>
            </a:xfrm>
            <a:custGeom>
              <a:avLst/>
              <a:gdLst>
                <a:gd name="T0" fmla="*/ 0 w 2302764"/>
                <a:gd name="T1" fmla="*/ 1536192 h 1536192"/>
                <a:gd name="T2" fmla="*/ 2302764 w 2302764"/>
                <a:gd name="T3" fmla="*/ 1536192 h 1536192"/>
                <a:gd name="T4" fmla="*/ 2302764 w 2302764"/>
                <a:gd name="T5" fmla="*/ 0 h 1536192"/>
                <a:gd name="T6" fmla="*/ 0 w 2302764"/>
                <a:gd name="T7" fmla="*/ 0 h 1536192"/>
                <a:gd name="T8" fmla="*/ 0 w 2302764"/>
                <a:gd name="T9" fmla="*/ 1536192 h 1536192"/>
                <a:gd name="T10" fmla="*/ 0 w 2302764"/>
                <a:gd name="T11" fmla="*/ 0 h 1536192"/>
                <a:gd name="T12" fmla="*/ 2302764 w 2302764"/>
                <a:gd name="T13" fmla="*/ 1536192 h 1536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2302764" h="1536192">
                  <a:moveTo>
                    <a:pt x="0" y="1536192"/>
                  </a:moveTo>
                  <a:lnTo>
                    <a:pt x="2302764" y="1536192"/>
                  </a:lnTo>
                  <a:lnTo>
                    <a:pt x="2302764" y="0"/>
                  </a:lnTo>
                  <a:lnTo>
                    <a:pt x="0" y="0"/>
                  </a:lnTo>
                  <a:lnTo>
                    <a:pt x="0" y="1536192"/>
                  </a:lnTo>
                  <a:close/>
                </a:path>
              </a:pathLst>
            </a:custGeom>
            <a:noFill/>
            <a:ln w="9144">
              <a:solidFill>
                <a:srgbClr val="D9D9D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Rectangle 27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76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Вопрос 3.</a:t>
            </a:r>
            <a:r>
              <a:rPr lang="ru-RU" sz="2400" dirty="0"/>
              <a:t> Объясните, для чего необходима географическая карта во время путешествия по родному краю. Отметьте несколько правильных ответов.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/>
              <a:t>1)  Найти месторасположение достопримечательностей родного края </a:t>
            </a:r>
          </a:p>
          <a:p>
            <a:pPr marL="0" indent="0">
              <a:buNone/>
            </a:pPr>
            <a:r>
              <a:rPr lang="ru-RU" sz="2400" dirty="0"/>
              <a:t>2) Отметить месторождения полезных ископаемых </a:t>
            </a:r>
          </a:p>
          <a:p>
            <a:pPr marL="0" indent="0">
              <a:buNone/>
            </a:pPr>
            <a:r>
              <a:rPr lang="ru-RU" sz="2400" dirty="0"/>
              <a:t>3) Передвигаться по окрестностям родного края</a:t>
            </a:r>
          </a:p>
          <a:p>
            <a:pPr marL="0" indent="0">
              <a:buNone/>
            </a:pPr>
            <a:r>
              <a:rPr lang="ru-RU" sz="2400" dirty="0"/>
              <a:t>4) Обозначить места сельскохозяйственных угодий</a:t>
            </a:r>
          </a:p>
          <a:p>
            <a:pPr marL="0" indent="0">
              <a:buNone/>
            </a:pPr>
            <a:r>
              <a:rPr lang="ru-RU" sz="2400" dirty="0"/>
              <a:t>5)</a:t>
            </a:r>
            <a:r>
              <a:rPr lang="ru-RU" sz="2400" b="1" dirty="0"/>
              <a:t> </a:t>
            </a:r>
            <a:r>
              <a:rPr lang="ru-RU" sz="2400" dirty="0"/>
              <a:t>Нанести на карту маршрут путешествия</a:t>
            </a:r>
          </a:p>
          <a:p>
            <a:r>
              <a:rPr lang="ru-RU" sz="2600" b="1" dirty="0"/>
              <a:t>Вопрос 4.</a:t>
            </a:r>
            <a:r>
              <a:rPr lang="ru-RU" sz="2600" dirty="0"/>
              <a:t> Цифрами на карте обозначены точки, где Слава, Соня и Сева сделали остановки. С помощью карты и условных знаков определите, где делали остановки юные путешественники. </a:t>
            </a:r>
          </a:p>
          <a:p>
            <a:pPr marL="0" indent="0">
              <a:buNone/>
            </a:pPr>
            <a:r>
              <a:rPr lang="ru-RU" sz="2600" dirty="0"/>
              <a:t>1 – _________________________________________________ </a:t>
            </a:r>
          </a:p>
          <a:p>
            <a:pPr marL="0" indent="0">
              <a:buNone/>
            </a:pPr>
            <a:r>
              <a:rPr lang="ru-RU" sz="2600" dirty="0"/>
              <a:t>2 – _________________________________________________</a:t>
            </a:r>
          </a:p>
          <a:p>
            <a:pPr marL="0" indent="0">
              <a:buNone/>
            </a:pPr>
            <a:r>
              <a:rPr lang="ru-RU" sz="2600" dirty="0"/>
              <a:t>3 – __________________________________________________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8790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4" y="1600200"/>
            <a:ext cx="7700963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27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F0CF3D7-A31D-8269-D948-993169498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PT Sans" panose="020B0503020203020204" pitchFamily="34" charset="-52"/>
                <a:ea typeface="Times New Roman" panose="02020603050405020304" pitchFamily="18" charset="0"/>
              </a:rPr>
              <a:t>Проектные задачи </a:t>
            </a:r>
            <a:r>
              <a:rPr lang="ru-RU" sz="3200" b="1" dirty="0" smtClean="0">
                <a:solidFill>
                  <a:srgbClr val="000000"/>
                </a:solidFill>
                <a:latin typeface="PT Sans" panose="020B0503020203020204" pitchFamily="34" charset="-52"/>
                <a:ea typeface="Times New Roman" panose="02020603050405020304" pitchFamily="18" charset="0"/>
              </a:rPr>
              <a:t>(метод </a:t>
            </a:r>
            <a:r>
              <a:rPr lang="ru-RU" sz="3200" b="1" dirty="0">
                <a:solidFill>
                  <a:srgbClr val="000000"/>
                </a:solidFill>
                <a:latin typeface="PT Sans" panose="020B0503020203020204" pitchFamily="34" charset="-52"/>
                <a:ea typeface="Times New Roman" panose="02020603050405020304" pitchFamily="18" charset="0"/>
              </a:rPr>
              <a:t>проектов)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3A1AC9A-C7F4-771A-C762-9C65FD5AC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4" y="996436"/>
            <a:ext cx="10364452" cy="4202519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Проектная задача - </a:t>
            </a:r>
            <a:r>
              <a:rPr lang="ru-RU" sz="240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задача, в которой через систему или набор заданий целенаправленно стимулируется система действий ребёнка, направленных на получение ещё никогда не существовавшего в практике ребёнка результата (продукта). </a:t>
            </a:r>
          </a:p>
          <a:p>
            <a:pPr>
              <a:spcAft>
                <a:spcPts val="750"/>
              </a:spcAft>
            </a:pPr>
            <a:r>
              <a:rPr lang="ru-RU" sz="240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Принципиально носит </a:t>
            </a:r>
            <a:r>
              <a:rPr lang="ru-RU" sz="2400" b="1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групповой характер</a:t>
            </a:r>
            <a:r>
              <a:rPr lang="ru-RU" sz="240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 Для проектной задачи </a:t>
            </a:r>
            <a:r>
              <a:rPr lang="ru-RU" sz="2400" cap="none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предлагается </a:t>
            </a:r>
            <a:r>
              <a:rPr lang="ru-RU" sz="2400" cap="none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детям все необходимые средства и материалы в виде набора заданий и требуемых для их выполнения данных.</a:t>
            </a:r>
          </a:p>
          <a:p>
            <a:pPr>
              <a:spcAft>
                <a:spcPts val="750"/>
              </a:spcAft>
            </a:pPr>
            <a:endParaRPr lang="ru-RU" sz="2400" cap="none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u="sng" dirty="0">
                <a:effectLst/>
                <a:ea typeface="Times New Roman" panose="02020603050405020304" pitchFamily="18" charset="0"/>
                <a:hlinkClick r:id="rId2" action="ppaction://hlinkfile"/>
              </a:rPr>
              <a:t>ПРОЕКТ «ПУТЕШЕСТВИЕ ПО ЗОЛОТОМУ КОЛЬЦУ»</a:t>
            </a:r>
            <a:endParaRPr lang="ru-RU" sz="2400" u="sng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750"/>
              </a:spcAft>
            </a:pPr>
            <a:r>
              <a:rPr lang="ru-RU" sz="2400" u="sng" cap="none" dirty="0" smtClean="0">
                <a:effectLst/>
                <a:ea typeface="Times New Roman" panose="02020603050405020304" pitchFamily="18" charset="0"/>
              </a:rPr>
              <a:t>ПРОЕКТ «Откуда берется снег»</a:t>
            </a:r>
          </a:p>
          <a:p>
            <a:pPr>
              <a:spcAft>
                <a:spcPts val="750"/>
              </a:spcAft>
            </a:pPr>
            <a:r>
              <a:rPr lang="ru-RU" sz="2400" u="sng" cap="none" dirty="0" smtClean="0">
                <a:effectLst/>
                <a:ea typeface="Times New Roman" panose="02020603050405020304" pitchFamily="18" charset="0"/>
              </a:rPr>
              <a:t>ПРОЕКТ «НАША КРАСНАЯ КНИГА»</a:t>
            </a:r>
            <a:endParaRPr lang="ru-RU" sz="2400" u="sng" cap="none" dirty="0">
              <a:effectLst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8C30264-0186-9F52-EB5D-B0A87A1509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412" y="4275593"/>
            <a:ext cx="2524736" cy="212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24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IMG_20240515_1358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079" y="440627"/>
            <a:ext cx="9823011" cy="619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09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3FC2BA-5555-5063-6EEF-2995D82F6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Моделирование</a:t>
            </a:r>
            <a:endParaRPr lang="ru-RU" sz="32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99EFD56-8076-BCB2-DB4C-877264066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417638"/>
            <a:ext cx="10575860" cy="449079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Моделирование - </a:t>
            </a:r>
            <a:r>
              <a:rPr lang="ru-RU" sz="2200" cap="none" dirty="0"/>
              <a:t>исследование объектов, процессов или явлений путём построения и изучения моделей для определения или уточнения характеристик оригинала. </a:t>
            </a:r>
            <a:r>
              <a:rPr lang="ru-RU" sz="2200" dirty="0" smtClean="0"/>
              <a:t>В </a:t>
            </a:r>
            <a:r>
              <a:rPr lang="ru-RU" sz="2200" cap="none" dirty="0" smtClean="0"/>
              <a:t>основе </a:t>
            </a:r>
            <a:r>
              <a:rPr lang="ru-RU" sz="2200" cap="none" dirty="0"/>
              <a:t>моделирования лежит принцип замещения реального предмета, явления, факта другим предметом, изображением, знаком, символом. </a:t>
            </a:r>
            <a:r>
              <a:rPr lang="ru-RU" sz="2200" cap="none" dirty="0" smtClean="0"/>
              <a:t>При </a:t>
            </a:r>
            <a:r>
              <a:rPr lang="ru-RU" sz="2200" cap="none" dirty="0"/>
              <a:t>работе с моделями обучающиеся учатся работать с информацией, извлекать информацию, представленную в разных формах (текст, информационная модель), представлять информацию в виде текста, таблицы, схемы, преобразовывать информацию из одного вида в другой, выбирать наиболее удобный вид</a:t>
            </a:r>
            <a:r>
              <a:rPr lang="ru-RU" sz="2600" cap="none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600" cap="none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u="sng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Создание модели безопасного поведения на водоёмах</a:t>
            </a:r>
            <a:endParaRPr lang="ru-RU" sz="3200" cap="none" dirty="0"/>
          </a:p>
          <a:p>
            <a:endParaRPr lang="ru-RU" dirty="0"/>
          </a:p>
        </p:txBody>
      </p:sp>
      <p:pic>
        <p:nvPicPr>
          <p:cNvPr id="14338" name="Picture 2" descr="Памятка для родителей о безопасности детей на водоемах | Официальный сайт  администрации МО &quot;Город Астрахань&quot;">
            <a:extLst>
              <a:ext uri="{FF2B5EF4-FFF2-40B4-BE49-F238E27FC236}">
                <a16:creationId xmlns="" xmlns:a16="http://schemas.microsoft.com/office/drawing/2014/main" id="{F9214C00-9569-5E90-C232-98D0FF5B9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8866" y="4570274"/>
            <a:ext cx="2991586" cy="201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30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Родительские собрания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1.Родительское собрание по теме: «Значение естественнонаучной грамотности в жизни современного человека». В ходе собрания проводим практическую часть, где родители в парах решают задачи по естественнонаучной грамотности, а затем проверяют себя по критериям оценивания.</a:t>
            </a:r>
          </a:p>
          <a:p>
            <a:pPr marL="0" indent="0">
              <a:buNone/>
            </a:pPr>
            <a:r>
              <a:rPr lang="ru-RU" dirty="0"/>
              <a:t>2. </a:t>
            </a:r>
            <a:r>
              <a:rPr lang="ru-RU" dirty="0" smtClean="0"/>
              <a:t> Родительское собрание по теме: «Формирование </a:t>
            </a:r>
            <a:r>
              <a:rPr lang="ru-RU" dirty="0"/>
              <a:t>основ естественнонаучной грамотности  </a:t>
            </a:r>
            <a:r>
              <a:rPr lang="ru-RU" dirty="0" smtClean="0"/>
              <a:t>младших школьников </a:t>
            </a:r>
            <a:r>
              <a:rPr lang="ru-RU" dirty="0"/>
              <a:t>в </a:t>
            </a:r>
            <a:r>
              <a:rPr lang="ru-RU" dirty="0" smtClean="0"/>
              <a:t>познавательно - исследовательской деятельности».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59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безопасного поведения на воде</a:t>
            </a:r>
            <a:endParaRPr lang="ru-RU" dirty="0"/>
          </a:p>
        </p:txBody>
      </p:sp>
      <p:pic>
        <p:nvPicPr>
          <p:cNvPr id="1026" name="Picture 2" descr="C:\Users\HOME\Desktop\1cxGXTMZQyQ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6221" y="1600200"/>
            <a:ext cx="2569722" cy="1951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esktop\rBiJ5Uva0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3" y="3869635"/>
            <a:ext cx="3286540" cy="259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ME\Desktop\s75Psp5Xfs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61" y="1537253"/>
            <a:ext cx="2955235" cy="203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ME\Desktop\47E6bBxwP8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930" y="1537253"/>
            <a:ext cx="2695707" cy="203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HOME\Downloads\1676906310_gas-kvas-com-p-risunok-na-temu-bezopasnoe-povedenie-na-vo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61" y="4031295"/>
            <a:ext cx="3260035" cy="244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2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B95D23-6F9C-1783-F047-DBB254B40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Дидактические игры-упражнения </a:t>
            </a:r>
            <a:endParaRPr lang="ru-RU" sz="54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20EC542D-9CCC-2B1B-95B2-D3607853AF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5" y="1682497"/>
            <a:ext cx="10364452" cy="4108704"/>
          </a:xfrm>
        </p:spPr>
        <p:txBody>
          <a:bodyPr/>
          <a:lstStyle/>
          <a:p>
            <a:r>
              <a:rPr lang="ru-RU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«Узнай </a:t>
            </a:r>
            <a:r>
              <a:rPr lang="ru-RU" dirty="0" smtClean="0">
                <a:solidFill>
                  <a:srgbClr val="000000"/>
                </a:solidFill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лекарственное растение</a:t>
            </a:r>
            <a:r>
              <a:rPr lang="ru-RU" dirty="0" smtClean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Calibri" panose="020F0502020204030204" pitchFamily="34" charset="0"/>
                <a:cs typeface="Times New Roman" panose="02020603050405020304" pitchFamily="18" charset="0"/>
                <a:hlinkClick r:id="rId2" action="ppaction://hlinkfile"/>
              </a:rPr>
              <a:t>по описанию» </a:t>
            </a:r>
          </a:p>
          <a:p>
            <a:r>
              <a:rPr lang="ru-RU" dirty="0">
                <a:solidFill>
                  <a:srgbClr val="000000"/>
                </a:solidFill>
                <a:effectLst/>
                <a:latin typeface="PT Sans" panose="020B0503020203020204" pitchFamily="34" charset="-52"/>
                <a:ea typeface="Times New Roman" panose="02020603050405020304" pitchFamily="18" charset="0"/>
                <a:hlinkClick r:id="rId2" action="ppaction://hlinkfile"/>
              </a:rPr>
              <a:t>«Зашифрованное письмо» («Послание в бутылке»)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DDC718B-EAE2-F078-4A3E-34ABF12851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148" y="2852927"/>
            <a:ext cx="9868856" cy="30906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20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Работа  с родителями обучающихся  направлена на формирование умений:  </a:t>
            </a:r>
          </a:p>
          <a:p>
            <a:pPr lvl="0"/>
            <a:r>
              <a:rPr lang="ru-RU" dirty="0" smtClean="0"/>
              <a:t>формулировать цели несложных наблюдений, опытов;</a:t>
            </a:r>
          </a:p>
          <a:p>
            <a:pPr lvl="0"/>
            <a:r>
              <a:rPr lang="ru-RU" dirty="0" smtClean="0"/>
              <a:t>формулировать выводы на основе результатов проведённого наблюдения;</a:t>
            </a:r>
          </a:p>
          <a:p>
            <a:pPr lvl="0"/>
            <a:r>
              <a:rPr lang="ru-RU" dirty="0" smtClean="0"/>
              <a:t>обосновывать прогнозы о протекании процессов и явлений;</a:t>
            </a:r>
          </a:p>
          <a:p>
            <a:pPr lvl="0"/>
            <a:r>
              <a:rPr lang="ru-RU" dirty="0" smtClean="0"/>
              <a:t>анализировать, интерпретировать данные и делать соответствующие выводы;  </a:t>
            </a:r>
          </a:p>
          <a:p>
            <a:pPr lvl="0"/>
            <a:r>
              <a:rPr lang="ru-RU" dirty="0" smtClean="0"/>
              <a:t>преобразовывать одну форму представления данных в другую;</a:t>
            </a:r>
          </a:p>
          <a:p>
            <a:pPr lvl="0"/>
            <a:r>
              <a:rPr lang="ru-RU" dirty="0" smtClean="0"/>
              <a:t>применять соответствующие естественнонаучные знания, для решения </a:t>
            </a:r>
            <a:r>
              <a:rPr lang="ru-RU" dirty="0" err="1" smtClean="0"/>
              <a:t>практикоориентированных</a:t>
            </a:r>
            <a:r>
              <a:rPr lang="ru-RU" dirty="0" smtClean="0"/>
              <a:t> задач. </a:t>
            </a:r>
          </a:p>
          <a:p>
            <a:pPr marL="0" indent="0"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		 Перечисленные формы работы  с родителями повышают уровень естественнонаучной грамотности учащихся, уровень их общего развития, позволяет сделать процесс обучения творческим и увлекательным. 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2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Родительский всеобуч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Вместе  с родителями изучаем тренажер для школьника, направленный на формирование естественнонаучной грамотности.</a:t>
            </a:r>
            <a:endParaRPr lang="ru-RU" dirty="0"/>
          </a:p>
        </p:txBody>
      </p:sp>
      <p:pic>
        <p:nvPicPr>
          <p:cNvPr id="4" name="Picture 6" descr="Функциональная грамотность. 3 класс. Тренажер для школьников. Учение с  увлечением">
            <a:extLst>
              <a:ext uri="{FF2B5EF4-FFF2-40B4-BE49-F238E27FC236}">
                <a16:creationId xmlns="" xmlns:a16="http://schemas.microsoft.com/office/drawing/2014/main" id="{40C0A4A8-DFAB-94EB-C309-BC3D61253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130" y="3322676"/>
            <a:ext cx="1996680" cy="26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OME\Desktop\IMG_20240515_125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81" y="3510507"/>
            <a:ext cx="1717895" cy="22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OME\Downloads\1 (7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020" y="3584061"/>
            <a:ext cx="2933377" cy="240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2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42DCA1A-8B61-8D93-FF88-CD0971B4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0000"/>
                </a:solidFill>
                <a:effectLst/>
                <a:latin typeface="-apple-system"/>
                <a:hlinkClick r:id="rId2" action="ppaction://hlinkfile"/>
              </a:rPr>
              <a:t>Тренажер для школьников: функциональная грамотность (1-4 классы)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14F73CC-87C6-742D-B229-EA1FD4B52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000" y="1205946"/>
            <a:ext cx="10693400" cy="3424107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Все части также можно скачать в </a:t>
            </a:r>
            <a:r>
              <a:rPr lang="ru-RU" sz="2400" dirty="0" err="1" smtClean="0"/>
              <a:t>ВКонтакте</a:t>
            </a:r>
            <a:r>
              <a:rPr lang="ru-RU" sz="2400" dirty="0" smtClean="0"/>
              <a:t>:  </a:t>
            </a:r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vk.com/uchebnyj</a:t>
            </a:r>
            <a:r>
              <a:rPr lang="ru-RU" sz="2400" dirty="0" smtClean="0"/>
              <a:t>  </a:t>
            </a:r>
            <a:endParaRPr lang="ru-RU" sz="2800" dirty="0"/>
          </a:p>
        </p:txBody>
      </p:sp>
      <p:pic>
        <p:nvPicPr>
          <p:cNvPr id="4098" name="Picture 2" descr="Функциональная грамотность. 1 класс. Тренажер для школьников. Мария  Викторовна Буряк, Светлана Анатольевна Шейкина Указка.Ру">
            <a:extLst>
              <a:ext uri="{FF2B5EF4-FFF2-40B4-BE49-F238E27FC236}">
                <a16:creationId xmlns="" xmlns:a16="http://schemas.microsoft.com/office/drawing/2014/main" id="{F284343F-5AE0-1187-7B13-4173D28E6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3" y="2572080"/>
            <a:ext cx="2606126" cy="34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4 класс. Функциональная грамотность. Тренажер для школьников. ФГОС. Буряк  М.В. (9095250) - Купить по цене от 278.00 руб. | Интернет магазин  SIMA-LAND.RU">
            <a:extLst>
              <a:ext uri="{FF2B5EF4-FFF2-40B4-BE49-F238E27FC236}">
                <a16:creationId xmlns="" xmlns:a16="http://schemas.microsoft.com/office/drawing/2014/main" id="{CA4E40F0-78A5-398B-6EF6-C688AE5AA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r="12354"/>
          <a:stretch/>
        </p:blipFill>
        <p:spPr bwMode="auto">
          <a:xfrm>
            <a:off x="9111770" y="2863160"/>
            <a:ext cx="2686155" cy="353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Функциональная грамотность. 3 класс. Тренажер для школьников. Учение с  увлечением">
            <a:extLst>
              <a:ext uri="{FF2B5EF4-FFF2-40B4-BE49-F238E27FC236}">
                <a16:creationId xmlns="" xmlns:a16="http://schemas.microsoft.com/office/drawing/2014/main" id="{40C0A4A8-DFAB-94EB-C309-BC3D61253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765" y="2528533"/>
            <a:ext cx="2686154" cy="358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Функциональная грамотность. 2 класс. Тренажер для школьников. Мария  Викторовна Буряк, Светлана Анатольевна Шейкина Указка.Ру">
            <a:extLst>
              <a:ext uri="{FF2B5EF4-FFF2-40B4-BE49-F238E27FC236}">
                <a16:creationId xmlns="" xmlns:a16="http://schemas.microsoft.com/office/drawing/2014/main" id="{9A81BC25-A5EF-2802-DEE0-931697F91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95" y="3231005"/>
            <a:ext cx="2602321" cy="342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83" y="1591378"/>
            <a:ext cx="5219700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77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66F76D-6339-B317-5C53-F79D930DC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E5CF50-CCE0-2005-550B-B8278C171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F2050BDD-5C12-FDFA-BDFE-19C2B515B0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271" y="410817"/>
            <a:ext cx="10085837" cy="6048123"/>
          </a:xfrm>
          <a:prstGeom prst="rect">
            <a:avLst/>
          </a:prstGeom>
        </p:spPr>
      </p:pic>
      <p:pic>
        <p:nvPicPr>
          <p:cNvPr id="3095" name="Picture 23" descr="Сказка Сестрица Алёнушка и братец Иванушка - читать онлайн">
            <a:extLst>
              <a:ext uri="{FF2B5EF4-FFF2-40B4-BE49-F238E27FC236}">
                <a16:creationId xmlns="" xmlns:a16="http://schemas.microsoft.com/office/drawing/2014/main" id="{469A7D0B-6673-9596-5B18-D0FA69690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7557" y="4633477"/>
            <a:ext cx="2489982" cy="204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33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CEC1E2-5575-454F-C3BF-946F291DE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A3A1EB-92EB-7D65-3599-93952ACF2E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AAD92AF-319A-1F6E-6A9E-3CDD6BEB19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34" y="274638"/>
            <a:ext cx="8152061" cy="6337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2456816-951A-054E-5B07-11BE9BC459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59940" y="823850"/>
            <a:ext cx="1817659" cy="515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3F693B-0CFE-7974-CE94-57904AB9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2F9DB63-E909-8ED9-56F5-72897DF8E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2BF8151-B1F7-14E2-0351-D6FE90DA468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156" y="274638"/>
            <a:ext cx="8762182" cy="6254487"/>
          </a:xfrm>
          <a:prstGeom prst="rect">
            <a:avLst/>
          </a:prstGeom>
        </p:spPr>
      </p:pic>
      <p:pic>
        <p:nvPicPr>
          <p:cNvPr id="12290" name="Picture 2" descr="Как проверить яйца на свежесть за 1 минуту">
            <a:extLst>
              <a:ext uri="{FF2B5EF4-FFF2-40B4-BE49-F238E27FC236}">
                <a16:creationId xmlns="" xmlns:a16="http://schemas.microsoft.com/office/drawing/2014/main" id="{ADEDAD7B-0A05-618C-84FC-9A9AA8090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1800903"/>
            <a:ext cx="19812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8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6B3631-972C-C279-9C0B-64276436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AF1776-1B7E-3106-725E-7F25AF44F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32F13AC-0DE3-BE99-30BC-87D00B0176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176" y="274638"/>
            <a:ext cx="7973506" cy="6338263"/>
          </a:xfrm>
          <a:prstGeom prst="rect">
            <a:avLst/>
          </a:prstGeom>
        </p:spPr>
      </p:pic>
      <p:pic>
        <p:nvPicPr>
          <p:cNvPr id="13314" name="Picture 2" descr="Химия Разделительная воронка Процесс сепарации Экстракция Декантация,  эмульсия, стекло, лаборатория, масло png | PNGWing">
            <a:extLst>
              <a:ext uri="{FF2B5EF4-FFF2-40B4-BE49-F238E27FC236}">
                <a16:creationId xmlns="" xmlns:a16="http://schemas.microsoft.com/office/drawing/2014/main" id="{241D04E0-DCBF-EF24-8E78-9E3969D94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3" r="16083"/>
          <a:stretch/>
        </p:blipFill>
        <p:spPr bwMode="auto">
          <a:xfrm>
            <a:off x="8454682" y="1416605"/>
            <a:ext cx="2630660" cy="420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8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1381</TotalTime>
  <Words>1097</Words>
  <Application>Microsoft Office PowerPoint</Application>
  <PresentationFormat>Произвольный</PresentationFormat>
  <Paragraphs>128</Paragraphs>
  <Slides>32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 «Первые шаги на пути формирования естественнонаучной грамотности младших школьников»</vt:lpstr>
      <vt:lpstr>Естественно-научная грамотность </vt:lpstr>
      <vt:lpstr>Родительские собрания</vt:lpstr>
      <vt:lpstr>Родительский всеобуч</vt:lpstr>
      <vt:lpstr>Тренажер для школьников: функциональная грамотность (1-4 классы)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Про белочку и погоду</vt:lpstr>
      <vt:lpstr>Картофель </vt:lpstr>
      <vt:lpstr>Кальций </vt:lpstr>
      <vt:lpstr>Занятия – практикумы. Конкурсы.</vt:lpstr>
      <vt:lpstr>Опыты</vt:lpstr>
      <vt:lpstr>Опыты</vt:lpstr>
      <vt:lpstr>Опыт</vt:lpstr>
      <vt:lpstr>Используем цифровые ресурсы Вместе с родителями дети работают на платформе Яндекс Учебник. Им нравится смотреть обучающие видео, затем делать задания и обсуждать их можно с помощью Яндекс.Учебника. Внутри платформы есть интересные подборки. Например: подборку «Летние задания» (для доступа к заданиям нужно зарегистрироваться, платформа полностью бесплатна) можно использовать и во время учебного года и на каникулах (в качестве  практической работы);  описать поведение животного, сопроводив дневник наблюдений фотографиями и видео;  собрать гербарий, коллекцию сухих плодов или почв — что может быть интереснее?</vt:lpstr>
      <vt:lpstr>Курс «Работа с информацией» </vt:lpstr>
      <vt:lpstr>Презентация PowerPoint</vt:lpstr>
      <vt:lpstr>Презентация PowerPoint</vt:lpstr>
      <vt:lpstr>  Работа с информацией  </vt:lpstr>
      <vt:lpstr>Ситуационные задачи (Кейс-технология)</vt:lpstr>
      <vt:lpstr>Пример</vt:lpstr>
      <vt:lpstr> Вопрос 2. Помогите ребятам выбрать карту, с помощью которой можно совершить путешествие по родному краю. Запишите номер выбранной вами карты____________________________</vt:lpstr>
      <vt:lpstr>Вопрос 3. Объясните, для чего необходима географическая карта во время путешествия по родному краю. Отметьте несколько правильных ответов. </vt:lpstr>
      <vt:lpstr>Карта</vt:lpstr>
      <vt:lpstr>Проектные задачи (метод проектов) </vt:lpstr>
      <vt:lpstr>Презентация PowerPoint</vt:lpstr>
      <vt:lpstr>Моделирование</vt:lpstr>
      <vt:lpstr>Правила безопасного поведения на воде</vt:lpstr>
      <vt:lpstr>Дидактические игры-упражнения 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для педагогов начальной школы «Формирование естественнонаучной грамотности на уроках в контексте обновленных ФГОС»</dc:title>
  <dc:creator>User</dc:creator>
  <cp:lastModifiedBy>Школа</cp:lastModifiedBy>
  <cp:revision>58</cp:revision>
  <dcterms:created xsi:type="dcterms:W3CDTF">2022-10-22T07:49:23Z</dcterms:created>
  <dcterms:modified xsi:type="dcterms:W3CDTF">2024-05-16T10:15:18Z</dcterms:modified>
</cp:coreProperties>
</file>