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9" r:id="rId3"/>
    <p:sldId id="258" r:id="rId4"/>
    <p:sldId id="270" r:id="rId5"/>
    <p:sldId id="271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C4C42-3C00-46F9-9052-7DE9F69DF81A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B6368-60FF-4381-93D5-897FF84A2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B6368-60FF-4381-93D5-897FF84A276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836712"/>
            <a:ext cx="5758408" cy="25922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Авторское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дидактическое  </a:t>
            </a:r>
            <a:r>
              <a:rPr lang="ru-RU" dirty="0">
                <a:latin typeface="Monotype Corsiva" pitchFamily="66" charset="0"/>
              </a:rPr>
              <a:t>пособие </a:t>
            </a:r>
            <a:r>
              <a:rPr lang="en-US" dirty="0" smtClean="0">
                <a:latin typeface="Monotype Corsiva" pitchFamily="66" charset="0"/>
              </a:rPr>
              <a:t/>
            </a:r>
            <a:br>
              <a:rPr lang="en-US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«</a:t>
            </a:r>
            <a:r>
              <a:rPr lang="ru-RU" dirty="0">
                <a:latin typeface="Monotype Corsiva" pitchFamily="66" charset="0"/>
              </a:rPr>
              <a:t>Мои любимые сказки».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3501008"/>
            <a:ext cx="5760640" cy="144016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 «Детский сад Солнышко»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СОШ им. Н.С.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Доровского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Подбельск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Панасенко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920880" cy="612068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обогащение словаря: образных выражений, сравнений, эпитетов, синонимов, антонимов и пр.;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Речевые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«От каждого по словечку»,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«Найдем ласковые, красивые, грустные,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сказочные слова»,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«Какой, какая, какое?»,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«Хорошо – плохо»,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спрятался?»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1 036.jpg"/>
          <p:cNvPicPr>
            <a:picLocks noChangeAspect="1"/>
          </p:cNvPicPr>
          <p:nvPr/>
        </p:nvPicPr>
        <p:blipFill>
          <a:blip r:embed="rId3" cstate="print"/>
          <a:srcRect l="46062" t="32150" r="28738" b="31100"/>
          <a:stretch>
            <a:fillRect/>
          </a:stretch>
        </p:blipFill>
        <p:spPr>
          <a:xfrm>
            <a:off x="5868144" y="1412776"/>
            <a:ext cx="2993475" cy="327411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1 065.jpg"/>
          <p:cNvPicPr>
            <a:picLocks noChangeAspect="1"/>
          </p:cNvPicPr>
          <p:nvPr/>
        </p:nvPicPr>
        <p:blipFill>
          <a:blip r:embed="rId4" cstate="print"/>
          <a:srcRect l="2751" t="17450" r="2751" b="19551"/>
          <a:stretch>
            <a:fillRect/>
          </a:stretch>
        </p:blipFill>
        <p:spPr>
          <a:xfrm>
            <a:off x="3707904" y="3861048"/>
            <a:ext cx="5112568" cy="255628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416_163737.jpg"/>
          <p:cNvPicPr>
            <a:picLocks noChangeAspect="1"/>
          </p:cNvPicPr>
          <p:nvPr/>
        </p:nvPicPr>
        <p:blipFill>
          <a:blip r:embed="rId4" cstate="print"/>
          <a:srcRect l="1001" t="13251" r="8001" b="14300"/>
          <a:stretch>
            <a:fillRect/>
          </a:stretch>
        </p:blipFill>
        <p:spPr>
          <a:xfrm>
            <a:off x="5076056" y="2492896"/>
            <a:ext cx="3744416" cy="3974842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- развитие грамматически правильной связной речи.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содействие развитию монологической и диалогической речи;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 игры: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«Угадай, из какой сказки»,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«Найди ошибку»;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«Разложи по порядку»;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«Что пропустили»,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«Кто в теремочке живет?»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«Из какой сказки?»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«Что изменилось»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«Расскажем сказку по цепочке»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604867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овладение выразительными средствами общения: словесными (регулированием темпа, громкости, произнесения, интонации и др.) и невербальными (мимикой, пантомимикой, позами, жестами).</a:t>
            </a:r>
          </a:p>
          <a:p>
            <a:pPr algn="just">
              <a:buNone/>
            </a:pP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Рисунок 3" descr="1 014.jpg"/>
          <p:cNvPicPr>
            <a:picLocks noChangeAspect="1"/>
          </p:cNvPicPr>
          <p:nvPr/>
        </p:nvPicPr>
        <p:blipFill>
          <a:blip r:embed="rId3" cstate="print"/>
          <a:srcRect l="19201" t="15350" r="15000" b="21651"/>
          <a:stretch>
            <a:fillRect/>
          </a:stretch>
        </p:blipFill>
        <p:spPr>
          <a:xfrm>
            <a:off x="1259632" y="2348880"/>
            <a:ext cx="2707500" cy="345638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1 071.jpg"/>
          <p:cNvPicPr>
            <a:picLocks noChangeAspect="1"/>
          </p:cNvPicPr>
          <p:nvPr/>
        </p:nvPicPr>
        <p:blipFill>
          <a:blip r:embed="rId4" cstate="print"/>
          <a:srcRect l="2751" t="14300" r="4326" b="16401"/>
          <a:stretch>
            <a:fillRect/>
          </a:stretch>
        </p:blipFill>
        <p:spPr>
          <a:xfrm>
            <a:off x="4139952" y="3717032"/>
            <a:ext cx="4608512" cy="2577643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80417_071820.jpg"/>
          <p:cNvPicPr>
            <a:picLocks noChangeAspect="1"/>
          </p:cNvPicPr>
          <p:nvPr/>
        </p:nvPicPr>
        <p:blipFill>
          <a:blip r:embed="rId3" cstate="print"/>
          <a:srcRect l="8001" t="31100" r="3801" b="29000"/>
          <a:stretch>
            <a:fillRect/>
          </a:stretch>
        </p:blipFill>
        <p:spPr>
          <a:xfrm>
            <a:off x="5292080" y="3933056"/>
            <a:ext cx="3554921" cy="214423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57214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Monotype Corsiva" pitchFamily="66" charset="0"/>
              </a:rPr>
              <a:t>    Автоматизация поставленных звуков, и </a:t>
            </a:r>
            <a:r>
              <a:rPr lang="ru-RU" sz="2800" dirty="0" err="1" smtClean="0">
                <a:latin typeface="Monotype Corsiva" pitchFamily="66" charset="0"/>
              </a:rPr>
              <a:t>отрабатывание</a:t>
            </a:r>
            <a:r>
              <a:rPr lang="ru-RU" sz="2800" dirty="0" smtClean="0">
                <a:latin typeface="Monotype Corsiva" pitchFamily="66" charset="0"/>
              </a:rPr>
              <a:t> четкости в произношении небольшого стихотворного текста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 smtClean="0">
              <a:latin typeface="Monotype Corsiva" pitchFamily="66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Найди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покажи героя с заданным звуком;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Найди в книге предмет начинающийся на определенный звук;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Найди  в книге и назови предметы или героев название которых начинается с мягкого согласного звука.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2800" dirty="0" smtClean="0">
              <a:latin typeface="Monotype Corsiva" pitchFamily="66" charset="0"/>
            </a:endParaRPr>
          </a:p>
          <a:p>
            <a:pPr algn="just">
              <a:buNone/>
            </a:pP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Рисунок 3" descr="1 087.jpg"/>
          <p:cNvPicPr>
            <a:picLocks noChangeAspect="1"/>
          </p:cNvPicPr>
          <p:nvPr/>
        </p:nvPicPr>
        <p:blipFill>
          <a:blip r:embed="rId4" cstate="print"/>
          <a:srcRect l="5201" t="18500" r="3801" b="18501"/>
          <a:stretch>
            <a:fillRect/>
          </a:stretch>
        </p:blipFill>
        <p:spPr>
          <a:xfrm>
            <a:off x="2339752" y="3933056"/>
            <a:ext cx="2808312" cy="259228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 083.jpg"/>
          <p:cNvPicPr>
            <a:picLocks noChangeAspect="1"/>
          </p:cNvPicPr>
          <p:nvPr/>
        </p:nvPicPr>
        <p:blipFill>
          <a:blip r:embed="rId3" cstate="print"/>
          <a:srcRect l="18500" t="6951" r="14563" b="9051"/>
          <a:stretch>
            <a:fillRect/>
          </a:stretch>
        </p:blipFill>
        <p:spPr>
          <a:xfrm>
            <a:off x="2771800" y="3657732"/>
            <a:ext cx="3024336" cy="284643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 descr="1 062.jpg"/>
          <p:cNvPicPr>
            <a:picLocks noChangeAspect="1"/>
          </p:cNvPicPr>
          <p:nvPr/>
        </p:nvPicPr>
        <p:blipFill>
          <a:blip r:embed="rId4" cstate="print"/>
          <a:srcRect l="19288" r="9838" b="2751"/>
          <a:stretch>
            <a:fillRect/>
          </a:stretch>
        </p:blipFill>
        <p:spPr>
          <a:xfrm>
            <a:off x="5724128" y="3422712"/>
            <a:ext cx="3026372" cy="311446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920880" cy="619268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формированию целостной картины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мира по лексическим темам: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«Семья» – игры «Кто живет в семье?», «Кого не хватает?», «Кто чем занят?».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«Дома» - игры «Высокий – низкий», «Из чего сделан?», «Какой дом?» (образование притяжательных прилагательных).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«Деревья» – игры «Какое дерево?», «С какого дерева листья?», «Какой лист?».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«Продукты питания» – игры «Какая каша?», «Что нужно для того чтобы сварить кашу?».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 020.jpg"/>
          <p:cNvPicPr>
            <a:picLocks noChangeAspect="1"/>
          </p:cNvPicPr>
          <p:nvPr/>
        </p:nvPicPr>
        <p:blipFill>
          <a:blip r:embed="rId3" cstate="print"/>
          <a:srcRect l="17801" t="14300" r="23400" b="12201"/>
          <a:stretch>
            <a:fillRect/>
          </a:stretch>
        </p:blipFill>
        <p:spPr>
          <a:xfrm>
            <a:off x="3923928" y="1412776"/>
            <a:ext cx="1727976" cy="287996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20180419_091133.jpg"/>
          <p:cNvPicPr>
            <a:picLocks noChangeAspect="1"/>
          </p:cNvPicPr>
          <p:nvPr/>
        </p:nvPicPr>
        <p:blipFill>
          <a:blip r:embed="rId4" cstate="print"/>
          <a:srcRect l="13600" t="13251" r="3801" b="11150"/>
          <a:stretch>
            <a:fillRect/>
          </a:stretch>
        </p:blipFill>
        <p:spPr>
          <a:xfrm>
            <a:off x="6156176" y="1124744"/>
            <a:ext cx="2655000" cy="324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 descr="1 022.jpg"/>
          <p:cNvPicPr>
            <a:picLocks noChangeAspect="1"/>
          </p:cNvPicPr>
          <p:nvPr/>
        </p:nvPicPr>
        <p:blipFill>
          <a:blip r:embed="rId5" cstate="print"/>
          <a:srcRect r="13601" b="11151"/>
          <a:stretch>
            <a:fillRect/>
          </a:stretch>
        </p:blipFill>
        <p:spPr>
          <a:xfrm>
            <a:off x="1043608" y="1124744"/>
            <a:ext cx="2362994" cy="324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332656"/>
            <a:ext cx="7920880" cy="6192688"/>
          </a:xfrm>
        </p:spPr>
        <p:txBody>
          <a:bodyPr>
            <a:norm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формированию элементарных математических представлений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80417_072039.jpg"/>
          <p:cNvPicPr>
            <a:picLocks noChangeAspect="1"/>
          </p:cNvPicPr>
          <p:nvPr/>
        </p:nvPicPr>
        <p:blipFill>
          <a:blip r:embed="rId6" cstate="print"/>
          <a:srcRect l="5901" t="45800" r="14563" b="24800"/>
          <a:stretch>
            <a:fillRect/>
          </a:stretch>
        </p:blipFill>
        <p:spPr>
          <a:xfrm>
            <a:off x="1043608" y="4437112"/>
            <a:ext cx="7791428" cy="216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920880" cy="6120680"/>
          </a:xfrm>
        </p:spPr>
        <p:txBody>
          <a:bodyPr/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 наглядности, доступности;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 коммуникативно-деятельного подхода к развитию речи;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 взаимосвязи сенсорного, умственного и речевого развития детей, интеграции направлений развития;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 осознанности и поиска ассоциаций.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050088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работы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268760"/>
            <a:ext cx="8050088" cy="5184576"/>
          </a:xfrm>
        </p:spPr>
        <p:txBody>
          <a:bodyPr>
            <a:no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коммуникативной направленности каждого слова и высказывания ребенка;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лексико-грамматических средств языка;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звуковой стороны речи в сфере произношения, восприятия и выразительности;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диалогической и монологической речи;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взаимосвязь зрительного, слухового и моторного анализаторов; 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благоприятной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психологической атмосферы, обогащения эмоционально-чувственной сферы ребенка; приобщение детей к народному творчеству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(5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332656"/>
            <a:ext cx="7921575" cy="61926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80417_072600.jpg"/>
          <p:cNvPicPr>
            <a:picLocks noChangeAspect="1"/>
          </p:cNvPicPr>
          <p:nvPr/>
        </p:nvPicPr>
        <p:blipFill>
          <a:blip r:embed="rId3" cstate="print"/>
          <a:srcRect l="51575" t="11151" r="4326" b="10101"/>
          <a:stretch>
            <a:fillRect/>
          </a:stretch>
        </p:blipFill>
        <p:spPr>
          <a:xfrm>
            <a:off x="6156176" y="188640"/>
            <a:ext cx="2849597" cy="3816424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20180417_071735.jpg"/>
          <p:cNvPicPr>
            <a:picLocks noChangeAspect="1"/>
          </p:cNvPicPr>
          <p:nvPr/>
        </p:nvPicPr>
        <p:blipFill>
          <a:blip r:embed="rId4" cstate="print"/>
          <a:srcRect l="3801" t="20600" r="6601" b="15351"/>
          <a:stretch>
            <a:fillRect/>
          </a:stretch>
        </p:blipFill>
        <p:spPr>
          <a:xfrm>
            <a:off x="3635896" y="1340768"/>
            <a:ext cx="3240360" cy="3088468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Содержимое 3" descr="20180416_16242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8981" t="21770" r="9020" b="19731"/>
          <a:stretch>
            <a:fillRect/>
          </a:stretch>
        </p:blipFill>
        <p:spPr>
          <a:xfrm>
            <a:off x="611560" y="188640"/>
            <a:ext cx="3672408" cy="3493267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20180417_072004.jpg"/>
          <p:cNvPicPr>
            <a:picLocks noChangeAspect="1"/>
          </p:cNvPicPr>
          <p:nvPr/>
        </p:nvPicPr>
        <p:blipFill>
          <a:blip r:embed="rId6" cstate="print"/>
          <a:srcRect l="2751" t="20600" r="3538" b="22700"/>
          <a:stretch>
            <a:fillRect/>
          </a:stretch>
        </p:blipFill>
        <p:spPr>
          <a:xfrm>
            <a:off x="1691680" y="4005064"/>
            <a:ext cx="5904656" cy="2679424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32657"/>
            <a:ext cx="7643192" cy="4752528"/>
          </a:xfrm>
        </p:spPr>
        <p:txBody>
          <a:bodyPr/>
          <a:lstStyle/>
          <a:p>
            <a:pPr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Требования ФГОС: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п. 3.3.4. Развивающая предметно - пространственная среда должна быть содержательно – насыщенной, трансформируемой, полифункциональной, вариативной, доступной и безопасной.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180417_072340.jpg"/>
          <p:cNvPicPr>
            <a:picLocks noChangeAspect="1"/>
          </p:cNvPicPr>
          <p:nvPr/>
        </p:nvPicPr>
        <p:blipFill>
          <a:blip r:embed="rId3" cstate="print"/>
          <a:srcRect l="3538" t="18500" r="3538" b="22701"/>
          <a:stretch>
            <a:fillRect/>
          </a:stretch>
        </p:blipFill>
        <p:spPr>
          <a:xfrm>
            <a:off x="4572000" y="4509120"/>
            <a:ext cx="4320000" cy="2050169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Содержимое 3" descr="20180417_07182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7634" t="29414" r="4510" b="28227"/>
          <a:stretch>
            <a:fillRect/>
          </a:stretch>
        </p:blipFill>
        <p:spPr>
          <a:xfrm>
            <a:off x="971600" y="404664"/>
            <a:ext cx="3600000" cy="2314286"/>
          </a:xfr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20180417_072039.jpg"/>
          <p:cNvPicPr>
            <a:picLocks noChangeAspect="1"/>
          </p:cNvPicPr>
          <p:nvPr/>
        </p:nvPicPr>
        <p:blipFill>
          <a:blip r:embed="rId5" cstate="print"/>
          <a:srcRect l="4326" t="21650" r="4326" b="24800"/>
          <a:stretch>
            <a:fillRect/>
          </a:stretch>
        </p:blipFill>
        <p:spPr>
          <a:xfrm>
            <a:off x="971600" y="3284984"/>
            <a:ext cx="4320000" cy="189931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20180417_072004.jpg"/>
          <p:cNvPicPr>
            <a:picLocks noChangeAspect="1"/>
          </p:cNvPicPr>
          <p:nvPr/>
        </p:nvPicPr>
        <p:blipFill>
          <a:blip r:embed="rId6" cstate="print"/>
          <a:srcRect l="3538" t="17450" r="4326" b="22701"/>
          <a:stretch>
            <a:fillRect/>
          </a:stretch>
        </p:blipFill>
        <p:spPr>
          <a:xfrm>
            <a:off x="4499992" y="1628800"/>
            <a:ext cx="4320000" cy="210461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80417_072804.jpg"/>
          <p:cNvPicPr>
            <a:picLocks noChangeAspect="1"/>
          </p:cNvPicPr>
          <p:nvPr/>
        </p:nvPicPr>
        <p:blipFill>
          <a:blip r:embed="rId3" cstate="print"/>
          <a:srcRect l="1963" t="24800" r="9051" b="16401"/>
          <a:stretch>
            <a:fillRect/>
          </a:stretch>
        </p:blipFill>
        <p:spPr>
          <a:xfrm>
            <a:off x="4572000" y="620688"/>
            <a:ext cx="4320000" cy="214088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Содержимое 3" descr="20180417_07253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2438" t="6951" r="5901" b="14300"/>
          <a:stretch>
            <a:fillRect/>
          </a:stretch>
        </p:blipFill>
        <p:spPr>
          <a:xfrm>
            <a:off x="971600" y="404664"/>
            <a:ext cx="3960000" cy="3263763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20180417_072728.jpg"/>
          <p:cNvPicPr>
            <a:picLocks noChangeAspect="1"/>
          </p:cNvPicPr>
          <p:nvPr/>
        </p:nvPicPr>
        <p:blipFill>
          <a:blip r:embed="rId5" cstate="print"/>
          <a:srcRect l="2751" t="19550" r="2751" b="21651"/>
          <a:stretch>
            <a:fillRect/>
          </a:stretch>
        </p:blipFill>
        <p:spPr>
          <a:xfrm>
            <a:off x="971600" y="4077072"/>
            <a:ext cx="4320000" cy="2016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20180417_072833.jpg"/>
          <p:cNvPicPr>
            <a:picLocks noChangeAspect="1"/>
          </p:cNvPicPr>
          <p:nvPr/>
        </p:nvPicPr>
        <p:blipFill>
          <a:blip r:embed="rId6" cstate="print"/>
          <a:srcRect l="9838" t="6951" r="18500" b="12200"/>
          <a:stretch>
            <a:fillRect/>
          </a:stretch>
        </p:blipFill>
        <p:spPr>
          <a:xfrm>
            <a:off x="4932040" y="3212976"/>
            <a:ext cx="3960000" cy="3350769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 047.jpg"/>
          <p:cNvPicPr>
            <a:picLocks noChangeAspect="1"/>
          </p:cNvPicPr>
          <p:nvPr/>
        </p:nvPicPr>
        <p:blipFill>
          <a:blip r:embed="rId3" cstate="print"/>
          <a:srcRect l="2751" t="3801" r="5113" b="3801"/>
          <a:stretch>
            <a:fillRect/>
          </a:stretch>
        </p:blipFill>
        <p:spPr>
          <a:xfrm>
            <a:off x="1115616" y="1772816"/>
            <a:ext cx="3111137" cy="234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5721499"/>
          </a:xfrm>
        </p:spPr>
        <p:txBody>
          <a:bodyPr/>
          <a:lstStyle/>
          <a:p>
            <a:pPr algn="just">
              <a:buNone/>
            </a:pPr>
            <a:r>
              <a:rPr lang="en-US" b="1" dirty="0" smtClean="0"/>
              <a:t>     </a:t>
            </a: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- формирование процессов восприятия, внимания и памяти, используя все анализаторы;</a:t>
            </a:r>
            <a:endParaRPr lang="ru-RU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Рисунок 7" descr="1 032.jpg"/>
          <p:cNvPicPr>
            <a:picLocks noChangeAspect="1"/>
          </p:cNvPicPr>
          <p:nvPr/>
        </p:nvPicPr>
        <p:blipFill>
          <a:blip r:embed="rId4" cstate="print"/>
          <a:srcRect t="23750" b="5901"/>
          <a:stretch>
            <a:fillRect/>
          </a:stretch>
        </p:blipFill>
        <p:spPr>
          <a:xfrm>
            <a:off x="2771800" y="3789040"/>
            <a:ext cx="5049216" cy="266405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1 044.jpg"/>
          <p:cNvPicPr>
            <a:picLocks noChangeAspect="1"/>
          </p:cNvPicPr>
          <p:nvPr/>
        </p:nvPicPr>
        <p:blipFill>
          <a:blip r:embed="rId5" cstate="print"/>
          <a:srcRect l="14563" t="8001" r="22438" b="29000"/>
          <a:stretch>
            <a:fillRect/>
          </a:stretch>
        </p:blipFill>
        <p:spPr>
          <a:xfrm>
            <a:off x="5364088" y="1484784"/>
            <a:ext cx="3360000" cy="252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80419_090737.jpg"/>
          <p:cNvPicPr>
            <a:picLocks noChangeAspect="1"/>
          </p:cNvPicPr>
          <p:nvPr/>
        </p:nvPicPr>
        <p:blipFill>
          <a:blip r:embed="rId3" cstate="print"/>
          <a:srcRect t="17450" r="1001"/>
          <a:stretch>
            <a:fillRect/>
          </a:stretch>
        </p:blipFill>
        <p:spPr>
          <a:xfrm>
            <a:off x="1187624" y="1788914"/>
            <a:ext cx="3353052" cy="372787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332656"/>
            <a:ext cx="7715200" cy="5793507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развитие зрительно - двигательной координации, мелкой моторики пальцев рук,  тактильного восприятия; </a:t>
            </a:r>
          </a:p>
          <a:p>
            <a:pPr algn="just"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20180419_085951.jpg"/>
          <p:cNvPicPr>
            <a:picLocks noChangeAspect="1"/>
          </p:cNvPicPr>
          <p:nvPr/>
        </p:nvPicPr>
        <p:blipFill>
          <a:blip r:embed="rId4" cstate="print"/>
          <a:srcRect t="15350" r="10801"/>
          <a:stretch>
            <a:fillRect/>
          </a:stretch>
        </p:blipFill>
        <p:spPr>
          <a:xfrm>
            <a:off x="5580112" y="1628800"/>
            <a:ext cx="3129639" cy="3960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 descr="20180416_164150.jpg"/>
          <p:cNvPicPr>
            <a:picLocks noChangeAspect="1"/>
          </p:cNvPicPr>
          <p:nvPr/>
        </p:nvPicPr>
        <p:blipFill>
          <a:blip r:embed="rId5" cstate="print"/>
          <a:srcRect l="11413" t="3801" r="7476" b="12200"/>
          <a:stretch>
            <a:fillRect/>
          </a:stretch>
        </p:blipFill>
        <p:spPr>
          <a:xfrm>
            <a:off x="3059832" y="3924666"/>
            <a:ext cx="3348012" cy="260039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80419_093014.jpg"/>
          <p:cNvPicPr>
            <a:picLocks noChangeAspect="1"/>
          </p:cNvPicPr>
          <p:nvPr/>
        </p:nvPicPr>
        <p:blipFill>
          <a:blip r:embed="rId3" cstate="print"/>
          <a:srcRect l="22001" t="11151" r="10801" b="13250"/>
          <a:stretch>
            <a:fillRect/>
          </a:stretch>
        </p:blipFill>
        <p:spPr>
          <a:xfrm>
            <a:off x="5436096" y="1412776"/>
            <a:ext cx="3408379" cy="511256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5721499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- формирование положительных взаимоотношений между детьми в процессе совместной деятельности;</a:t>
            </a:r>
          </a:p>
          <a:p>
            <a:endParaRPr lang="ru-RU" dirty="0"/>
          </a:p>
        </p:txBody>
      </p:sp>
      <p:pic>
        <p:nvPicPr>
          <p:cNvPr id="4" name="Рисунок 3" descr="20180419_085910.jpg"/>
          <p:cNvPicPr>
            <a:picLocks noChangeAspect="1"/>
          </p:cNvPicPr>
          <p:nvPr/>
        </p:nvPicPr>
        <p:blipFill>
          <a:blip r:embed="rId4" cstate="print"/>
          <a:srcRect l="-399" t="12201" r="5201" b="23750"/>
          <a:stretch>
            <a:fillRect/>
          </a:stretch>
        </p:blipFill>
        <p:spPr>
          <a:xfrm>
            <a:off x="1051870" y="2708920"/>
            <a:ext cx="4174103" cy="374441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419_092301.jpg"/>
          <p:cNvPicPr>
            <a:picLocks noChangeAspect="1"/>
          </p:cNvPicPr>
          <p:nvPr/>
        </p:nvPicPr>
        <p:blipFill>
          <a:blip r:embed="rId3" cstate="print"/>
          <a:srcRect l="13601" t="4851" r="17800"/>
          <a:stretch>
            <a:fillRect/>
          </a:stretch>
        </p:blipFill>
        <p:spPr>
          <a:xfrm>
            <a:off x="6300192" y="1779750"/>
            <a:ext cx="2527107" cy="467358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6672"/>
            <a:ext cx="7715200" cy="6048672"/>
          </a:xfrm>
        </p:spPr>
        <p:txBody>
          <a:bodyPr>
            <a:normAutofit fontScale="92500"/>
          </a:bodyPr>
          <a:lstStyle/>
          <a:p>
            <a:pPr lvl="0">
              <a:buFontTx/>
              <a:buChar char="-"/>
            </a:pPr>
            <a:r>
              <a:rPr lang="ru-RU" sz="3000" dirty="0" smtClean="0">
                <a:latin typeface="Monotype Corsiva" pitchFamily="66" charset="0"/>
                <a:cs typeface="Times New Roman" pitchFamily="18" charset="0"/>
              </a:rPr>
              <a:t>совершенствование умения детей самостоятельно пересказывать и инсценировать сказки, побуждать к творческому использованию литературного материала, собственному сочинению; </a:t>
            </a:r>
          </a:p>
          <a:p>
            <a:pPr lvl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Речевые игры: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Изменение сюжета сказки путём ввода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нового героя;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Пересказ по цепочке. 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Самостоятельное составление рассказа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 любимом герое; 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Придумывание нового названия сказки;  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Использовали приём «волшебной палочки»,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 начинали вызволять героев из беды. 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Беседы «Какие сказки я знаю», «Моя любимая сказка»,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«Кто живет в лесу», «Что такое сказка?»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548</Words>
  <Application>Microsoft Office PowerPoint</Application>
  <PresentationFormat>Экран (4:3)</PresentationFormat>
  <Paragraphs>70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Авторское дидактическое  пособие  «Мои любимые сказки».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Результат работы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78</cp:revision>
  <dcterms:modified xsi:type="dcterms:W3CDTF">2018-04-24T17:36:19Z</dcterms:modified>
</cp:coreProperties>
</file>