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31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59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96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43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6622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037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48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66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87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13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19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29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50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11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53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07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9A23-0A16-4B9F-A434-89C9C0F3D8EF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88B810-C631-49BD-985C-68232B75E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03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enteroko.ru/pisa18/pisa2018_rl.htm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nteroko.ru/images/def_rl.png"/>
          <p:cNvPicPr>
            <a:picLocks noChangeAspect="1" noChangeArrowheads="1"/>
          </p:cNvPicPr>
          <p:nvPr/>
        </p:nvPicPr>
        <p:blipFill>
          <a:blip r:embed="rId2" cstate="print"/>
          <a:srcRect l="38022"/>
          <a:stretch>
            <a:fillRect/>
          </a:stretch>
        </p:blipFill>
        <p:spPr bwMode="auto">
          <a:xfrm>
            <a:off x="1800665" y="3014003"/>
            <a:ext cx="7427741" cy="2808844"/>
          </a:xfrm>
          <a:prstGeom prst="rect">
            <a:avLst/>
          </a:prstGeom>
          <a:noFill/>
        </p:spPr>
      </p:pic>
      <p:pic>
        <p:nvPicPr>
          <p:cNvPr id="1028" name="Picture 4" descr="http://www.centeroko.ru/images/def_rl.png"/>
          <p:cNvPicPr>
            <a:picLocks noChangeAspect="1" noChangeArrowheads="1"/>
          </p:cNvPicPr>
          <p:nvPr/>
        </p:nvPicPr>
        <p:blipFill>
          <a:blip r:embed="rId2" cstate="print"/>
          <a:srcRect r="62629"/>
          <a:stretch>
            <a:fillRect/>
          </a:stretch>
        </p:blipFill>
        <p:spPr bwMode="auto">
          <a:xfrm>
            <a:off x="3714700" y="692833"/>
            <a:ext cx="3206605" cy="2011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0769" y="1584346"/>
            <a:ext cx="8534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Каким образом скупой получил слиток золота?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группа: сжатие текста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(сжать текст до 5,6 предложений и пересказать от лица соседа).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группа: составление телеграммы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(передайте  основную мысль при помощи телеграммы).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группа: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написание текста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смс-сообщения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мудрость хотите сообщить при помощи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?).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541563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На занятии я понял, что…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На занятии я узнал…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Я сделал вывод, что…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657" y="233992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«Люди перестают мыслить, когда перестают читать»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Д. Дидро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8915"/>
            <a:ext cx="10439400" cy="922337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3000" b="1" dirty="0"/>
              <a:t>Результаты 15-летних учащихся </a:t>
            </a:r>
            <a:br>
              <a:rPr lang="ru-RU" sz="3000" b="1" dirty="0"/>
            </a:br>
            <a:r>
              <a:rPr lang="ru-RU" sz="3000" b="1" dirty="0"/>
              <a:t>по читательской грамотности</a:t>
            </a:r>
          </a:p>
        </p:txBody>
      </p:sp>
      <p:sp>
        <p:nvSpPr>
          <p:cNvPr id="68611" name="AutoShape 5"/>
          <p:cNvSpPr>
            <a:spLocks/>
          </p:cNvSpPr>
          <p:nvPr/>
        </p:nvSpPr>
        <p:spPr bwMode="auto">
          <a:xfrm>
            <a:off x="7212465" y="1292216"/>
            <a:ext cx="478367" cy="1171785"/>
          </a:xfrm>
          <a:prstGeom prst="leftBrace">
            <a:avLst>
              <a:gd name="adj1" fmla="val 60919"/>
              <a:gd name="adj2" fmla="val 50000"/>
            </a:avLst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ru-RU" dirty="0"/>
          </a:p>
        </p:txBody>
      </p:sp>
      <p:sp>
        <p:nvSpPr>
          <p:cNvPr id="68612" name="AutoShape 6"/>
          <p:cNvSpPr>
            <a:spLocks/>
          </p:cNvSpPr>
          <p:nvPr/>
        </p:nvSpPr>
        <p:spPr bwMode="auto">
          <a:xfrm>
            <a:off x="7204407" y="2532930"/>
            <a:ext cx="465667" cy="1171785"/>
          </a:xfrm>
          <a:prstGeom prst="leftBrace">
            <a:avLst>
              <a:gd name="adj1" fmla="val 8334"/>
              <a:gd name="adj2" fmla="val 50000"/>
            </a:avLst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ru-RU" dirty="0"/>
          </a:p>
        </p:txBody>
      </p:sp>
      <p:sp>
        <p:nvSpPr>
          <p:cNvPr id="68613" name="AutoShape 7"/>
          <p:cNvSpPr>
            <a:spLocks/>
          </p:cNvSpPr>
          <p:nvPr/>
        </p:nvSpPr>
        <p:spPr bwMode="auto">
          <a:xfrm>
            <a:off x="7212465" y="3773643"/>
            <a:ext cx="531284" cy="2963928"/>
          </a:xfrm>
          <a:prstGeom prst="leftBrace">
            <a:avLst>
              <a:gd name="adj1" fmla="val 38007"/>
              <a:gd name="adj2" fmla="val 50000"/>
            </a:avLst>
          </a:prstGeom>
          <a:noFill/>
          <a:ln w="3810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lIns="91433" tIns="45716" rIns="91433" bIns="45716" anchor="ctr"/>
          <a:lstStyle/>
          <a:p>
            <a:endParaRPr lang="ru-RU" dirty="0"/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1391478" y="1196753"/>
            <a:ext cx="5739036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dirty="0"/>
              <a:t>Лидирующие страны и территории: Сингапур, Гонконг (Китай), Канада, Финляндия, Ирландия </a:t>
            </a:r>
          </a:p>
          <a:p>
            <a:pPr algn="ctr">
              <a:spcBef>
                <a:spcPts val="252"/>
              </a:spcBef>
            </a:pPr>
            <a:r>
              <a:rPr lang="ru-RU" sz="1600" dirty="0"/>
              <a:t>16 стран, </a:t>
            </a:r>
            <a:r>
              <a:rPr lang="ru-RU" sz="1600" dirty="0" smtClean="0"/>
              <a:t>средний </a:t>
            </a:r>
            <a:r>
              <a:rPr lang="ru-RU" sz="1600" dirty="0"/>
              <a:t>балл которых статистически значимо </a:t>
            </a:r>
            <a:r>
              <a:rPr lang="ru-RU" sz="1600" b="1" u="sng" dirty="0"/>
              <a:t>выше</a:t>
            </a:r>
            <a:r>
              <a:rPr lang="ru-RU" sz="1600" dirty="0"/>
              <a:t> среднего балла России</a:t>
            </a: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3953020" y="4883228"/>
            <a:ext cx="3250441" cy="83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3" tIns="45716" rIns="91433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38 стран, средний балл которых статистически значимо </a:t>
            </a:r>
            <a:r>
              <a:rPr lang="ru-RU" sz="1600" b="1" u="sng" dirty="0"/>
              <a:t>ниже</a:t>
            </a:r>
            <a:r>
              <a:rPr lang="ru-RU" sz="1600" dirty="0"/>
              <a:t> среднего балла России</a:t>
            </a:r>
          </a:p>
        </p:txBody>
      </p:sp>
      <p:sp>
        <p:nvSpPr>
          <p:cNvPr id="68616" name="Text Box 10"/>
          <p:cNvSpPr txBox="1">
            <a:spLocks noChangeArrowheads="1"/>
          </p:cNvSpPr>
          <p:nvPr/>
        </p:nvSpPr>
        <p:spPr bwMode="auto">
          <a:xfrm>
            <a:off x="1391477" y="2527736"/>
            <a:ext cx="573903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15 стран, средний балл которых не отличается от балла России </a:t>
            </a:r>
            <a:br>
              <a:rPr lang="ru-RU" sz="1600" dirty="0"/>
            </a:br>
            <a:r>
              <a:rPr lang="ru-RU" sz="1600" dirty="0"/>
              <a:t>(Швеция, Дания, Франция, Бельгия, Португалия, Великобритания, Тайвань, США, Испания, Китай, Швейцария, Латвия, Чехия, Хорватия, Вьетнам)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5559" y="1016501"/>
            <a:ext cx="2053928" cy="575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9984" y="3222215"/>
            <a:ext cx="4433137" cy="16154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PISA_WebBanner6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392476" y="0"/>
            <a:ext cx="1799524" cy="516907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1808620" cy="5169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68812" y="4377510"/>
            <a:ext cx="3404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Информация с сайта </a:t>
            </a:r>
            <a:r>
              <a:rPr lang="en-US" b="1" dirty="0" smtClean="0">
                <a:solidFill>
                  <a:srgbClr val="0000FF"/>
                </a:solidFill>
                <a:hlinkClick r:id="rId6"/>
              </a:rPr>
              <a:t>http://www.centeroko.ru/pisa18/pisa2018_rl.html</a:t>
            </a:r>
            <a:endParaRPr lang="ru-RU" dirty="0" smtClean="0"/>
          </a:p>
          <a:p>
            <a:r>
              <a:rPr lang="ru-RU" b="1" i="1" dirty="0" smtClean="0"/>
              <a:t>Центр оценки качества образования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101681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12875" y="1831763"/>
            <a:ext cx="80467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А.С.Пушкин писал: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вот лучшее учение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Следовать за мыслями великого человека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есть наука самая занимательная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thumb/6/63/Aesop_pushkin01.jpg/200px-Aesop_pushkin01.jpg"/>
          <p:cNvPicPr>
            <a:picLocks noChangeAspect="1" noChangeArrowheads="1"/>
          </p:cNvPicPr>
          <p:nvPr/>
        </p:nvPicPr>
        <p:blipFill>
          <a:blip r:embed="rId2" cstate="print"/>
          <a:srcRect b="35414"/>
          <a:stretch>
            <a:fillRect/>
          </a:stretch>
        </p:blipFill>
        <p:spPr bwMode="auto">
          <a:xfrm>
            <a:off x="6514172" y="589937"/>
            <a:ext cx="2672032" cy="26058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3274" y="1108223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Эзо́п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(древнегреческий поэт – баснописец)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Басня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«Скупой и его золото»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7334" y="492369"/>
            <a:ext cx="8241583" cy="5548992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Басня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краткий нравоучительный стихотворный или прозаический рассказ, в котором есть аллегория (иносказание).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83" y="609600"/>
            <a:ext cx="9439421" cy="13208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Прочтите  приведенные  ниже предложения и установите последовательность событий: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Скупой решил обратить все свои деньги в слиток золота.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человек украл золото скупого.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Скупой вырыл яму и спрятал в ней свой клад.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Сосед посоветовал скупому заменить слиток золота камнем.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8345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чем мораль этой басни?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 Не храни ценности, которые можно украсть.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 Доверять другим людям – большая ошибка.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 Не использовать то, что имеешь – все равно, что не иметь вовсе.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 Не оплакивай то, чего нельзя исправить.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28862" t="45299" r="28327" b="9972"/>
          <a:stretch>
            <a:fillRect/>
          </a:stretch>
        </p:blipFill>
        <p:spPr bwMode="auto">
          <a:xfrm>
            <a:off x="998806" y="908757"/>
            <a:ext cx="7835704" cy="483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1975" y="1471805"/>
            <a:ext cx="7972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Почему скупой зарыл свое золото?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9039089</TotalTime>
  <Words>150</Words>
  <Application>Microsoft Office PowerPoint</Application>
  <PresentationFormat>Произвольный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Результаты 15-летних учащихся  по читательской грамотности</vt:lpstr>
      <vt:lpstr>Слайд 3</vt:lpstr>
      <vt:lpstr>Слайд 4</vt:lpstr>
      <vt:lpstr>Слайд 5</vt:lpstr>
      <vt:lpstr>Прочтите  приведенные  ниже предложения и установите последовательность событий:   Скупой решил обратить все свои деньги в слиток золота.    Один человек украл золото скупого.   Скупой вырыл яму и спрятал в ней свой клад.    Сосед посоветовал скупому заменить слиток золота камнем.                         </vt:lpstr>
      <vt:lpstr>В чем мораль этой басни?   A  Не храни ценности, которые можно украсть.   B  Доверять другим людям – большая ошибка.   C  Не использовать то, что имеешь – все равно, что не иметь вовсе.   D  Не оплакивай то, чего нельзя исправить.</vt:lpstr>
      <vt:lpstr>Слайд 8</vt:lpstr>
      <vt:lpstr>Слайд 9</vt:lpstr>
      <vt:lpstr>Слайд 10</vt:lpstr>
      <vt:lpstr>1 группа: сжатие текста (сжать текст до 5,6 предложений и пересказать от лица соседа).   2 группа: составление телеграммы (передайте  основную мысль при помощи телеграммы).    3 группа: написание текста смс-сообщения (какую мудрость хотите сообщить при помощи SMS?). </vt:lpstr>
      <vt:lpstr>На занятии я понял, что…  На занятии я узнал…  Я сделал вывод, что…  </vt:lpstr>
      <vt:lpstr>«Люди перестают мыслить, когда перестают читать»                                                    Д. Дидро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Орфографические и пунктуационные ошибки. Пути исправления (на материале контрольных работ учащихся 5 класса) </dc:title>
  <dc:creator>Татьяна Турова</dc:creator>
  <cp:lastModifiedBy>USER</cp:lastModifiedBy>
  <cp:revision>55</cp:revision>
  <dcterms:created xsi:type="dcterms:W3CDTF">2018-01-22T01:36:40Z</dcterms:created>
  <dcterms:modified xsi:type="dcterms:W3CDTF">2022-02-07T16:33:07Z</dcterms:modified>
</cp:coreProperties>
</file>