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22" autoAdjust="0"/>
  </p:normalViewPr>
  <p:slideViewPr>
    <p:cSldViewPr>
      <p:cViewPr varScale="1">
        <p:scale>
          <a:sx n="71" d="100"/>
          <a:sy n="71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vk.com/afishapushkincar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culture.ru/pushkinskaya-karta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feed?section=search&amp;q=%23%D0%B2%D0%B5%D0%B4%D0%B8%D1%81%D0%B5%D0%B1%D1%8F%D0%BA%D1%83%D0%BB%D1%8C%D1%82%D1%83%D1%80%D0%BD%D0%BE" TargetMode="External"/><Relationship Id="rId2" Type="http://schemas.openxmlformats.org/officeDocument/2006/relationships/hyperlink" Target="https://vk.com/feed?section=search&amp;q=%23%D0%BF%D1%83%D1%88%D0%BA%D0%B8%D0%BD%D1%81%D0%BA%D0%B0%D1%8F%D0%BA%D0%B0%D1%80%D1%82%D0%B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8640"/>
            <a:ext cx="5760640" cy="893961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/>
              <a:t>Пушкинская карта</a:t>
            </a:r>
            <a:endParaRPr lang="ru-RU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848872" cy="5229200"/>
          </a:xfrm>
        </p:spPr>
        <p:txBody>
          <a:bodyPr anchor="ctr">
            <a:normAutofit fontScale="85000" lnSpcReduction="20000"/>
          </a:bodyPr>
          <a:lstStyle/>
          <a:p>
            <a:pPr algn="just"/>
            <a:r>
              <a:rPr lang="ru-RU" dirty="0">
                <a:latin typeface="Constantia" pitchFamily="18" charset="0"/>
              </a:rPr>
              <a:t>С 1 сентября 2021 в России стартует новая всероссийская культурная программа «</a:t>
            </a:r>
            <a:r>
              <a:rPr lang="ru-RU" b="1" i="1" dirty="0">
                <a:latin typeface="Constantia" pitchFamily="18" charset="0"/>
              </a:rPr>
              <a:t>Пушкинская карта</a:t>
            </a:r>
            <a:r>
              <a:rPr lang="ru-RU" dirty="0" smtClean="0">
                <a:latin typeface="Constantia" pitchFamily="18" charset="0"/>
              </a:rPr>
              <a:t>».</a:t>
            </a:r>
          </a:p>
          <a:p>
            <a:pPr algn="just"/>
            <a:r>
              <a:rPr lang="ru-RU" dirty="0" smtClean="0">
                <a:latin typeface="Constantia" pitchFamily="18" charset="0"/>
              </a:rPr>
              <a:t>С </a:t>
            </a:r>
            <a:r>
              <a:rPr lang="ru-RU" dirty="0">
                <a:latin typeface="Constantia" pitchFamily="18" charset="0"/>
              </a:rPr>
              <a:t>её помощью молодые люди </a:t>
            </a:r>
            <a:r>
              <a:rPr lang="ru-RU" b="1" dirty="0">
                <a:latin typeface="Constantia" pitchFamily="18" charset="0"/>
              </a:rPr>
              <a:t>в возрасте от 14 до 22 лет </a:t>
            </a:r>
            <a:r>
              <a:rPr lang="ru-RU" dirty="0">
                <a:latin typeface="Constantia" pitchFamily="18" charset="0"/>
              </a:rPr>
              <a:t>смогут приобретать билеты в театры, музеи и концертные залы за государственный счёт.</a:t>
            </a:r>
            <a:br>
              <a:rPr lang="ru-RU" dirty="0">
                <a:latin typeface="Constantia" pitchFamily="18" charset="0"/>
              </a:rPr>
            </a:br>
            <a:r>
              <a:rPr lang="ru-RU" dirty="0">
                <a:latin typeface="Constantia" pitchFamily="18" charset="0"/>
              </a:rPr>
              <a:t/>
            </a:r>
            <a:br>
              <a:rPr lang="ru-RU" dirty="0">
                <a:latin typeface="Constantia" pitchFamily="18" charset="0"/>
              </a:rPr>
            </a:br>
            <a:r>
              <a:rPr lang="ru-RU" dirty="0">
                <a:latin typeface="Constantia" pitchFamily="18" charset="0"/>
              </a:rPr>
              <a:t>В программе примут участие более </a:t>
            </a:r>
            <a:r>
              <a:rPr lang="ru-RU" b="1" i="1" dirty="0">
                <a:latin typeface="Constantia" pitchFamily="18" charset="0"/>
              </a:rPr>
              <a:t>1300</a:t>
            </a:r>
            <a:r>
              <a:rPr lang="ru-RU" i="1" dirty="0">
                <a:latin typeface="Constantia" pitchFamily="18" charset="0"/>
              </a:rPr>
              <a:t> федеральных, региональных и частных учреждений культуры</a:t>
            </a:r>
            <a:r>
              <a:rPr lang="ru-RU" dirty="0">
                <a:latin typeface="Constantia" pitchFamily="18" charset="0"/>
              </a:rPr>
              <a:t>. </a:t>
            </a:r>
            <a:r>
              <a:rPr lang="ru-RU" sz="2800" dirty="0">
                <a:latin typeface="Constantia" pitchFamily="18" charset="0"/>
              </a:rPr>
              <a:t>Их количество будет расти из месяца в месяц</a:t>
            </a:r>
            <a:r>
              <a:rPr lang="ru-RU" dirty="0">
                <a:latin typeface="Constantia" pitchFamily="18" charset="0"/>
              </a:rPr>
              <a:t>.</a:t>
            </a:r>
            <a:br>
              <a:rPr lang="ru-RU" dirty="0">
                <a:latin typeface="Constantia" pitchFamily="18" charset="0"/>
              </a:rPr>
            </a:br>
            <a:r>
              <a:rPr lang="ru-RU" dirty="0">
                <a:latin typeface="Constantia" pitchFamily="18" charset="0"/>
              </a:rPr>
              <a:t/>
            </a:r>
            <a:br>
              <a:rPr lang="ru-RU" dirty="0">
                <a:latin typeface="Constantia" pitchFamily="18" charset="0"/>
              </a:rPr>
            </a:br>
            <a:r>
              <a:rPr lang="ru-RU" b="1" dirty="0">
                <a:latin typeface="Constantia" pitchFamily="18" charset="0"/>
              </a:rPr>
              <a:t>В 2021 году </a:t>
            </a:r>
            <a:r>
              <a:rPr lang="ru-RU" dirty="0">
                <a:latin typeface="Constantia" pitchFamily="18" charset="0"/>
              </a:rPr>
              <a:t>на каждую карту будет </a:t>
            </a:r>
            <a:r>
              <a:rPr lang="ru-RU" dirty="0" smtClean="0">
                <a:latin typeface="Constantia" pitchFamily="18" charset="0"/>
              </a:rPr>
              <a:t>зачислено</a:t>
            </a:r>
          </a:p>
          <a:p>
            <a:pPr algn="ctr"/>
            <a:r>
              <a:rPr lang="ru-RU" sz="3800" dirty="0" smtClean="0">
                <a:latin typeface="Constantia" pitchFamily="18" charset="0"/>
              </a:rPr>
              <a:t>по </a:t>
            </a:r>
            <a:r>
              <a:rPr lang="ru-RU" sz="3800" dirty="0">
                <a:latin typeface="Constantia" pitchFamily="18" charset="0"/>
              </a:rPr>
              <a:t>3 тыс. рублей.</a:t>
            </a:r>
            <a:r>
              <a:rPr lang="ru-RU" dirty="0">
                <a:latin typeface="Constantia" pitchFamily="18" charset="0"/>
              </a:rPr>
              <a:t/>
            </a:r>
            <a:br>
              <a:rPr lang="ru-RU" dirty="0">
                <a:latin typeface="Constantia" pitchFamily="18" charset="0"/>
              </a:rPr>
            </a:br>
            <a:r>
              <a:rPr lang="ru-RU" dirty="0">
                <a:latin typeface="Constantia" pitchFamily="18" charset="0"/>
              </a:rPr>
              <a:t/>
            </a:r>
            <a:br>
              <a:rPr lang="ru-RU" dirty="0">
                <a:latin typeface="Constantia" pitchFamily="18" charset="0"/>
              </a:rPr>
            </a:br>
            <a:r>
              <a:rPr lang="ru-RU" b="1" dirty="0">
                <a:latin typeface="Constantia" pitchFamily="18" charset="0"/>
              </a:rPr>
              <a:t>Подать заявку на оформление карты можно будет с 1 сентября 2021 г. в личном кабинете на портале </a:t>
            </a:r>
            <a:r>
              <a:rPr lang="ru-RU" b="1" dirty="0" err="1">
                <a:latin typeface="Constantia" pitchFamily="18" charset="0"/>
              </a:rPr>
              <a:t>госуслуг</a:t>
            </a:r>
            <a:r>
              <a:rPr lang="ru-RU" b="1" dirty="0">
                <a:latin typeface="Constantia" pitchFamily="18" charset="0"/>
              </a:rPr>
              <a:t>.</a:t>
            </a:r>
            <a:br>
              <a:rPr lang="ru-RU" b="1" dirty="0">
                <a:latin typeface="Constantia" pitchFamily="18" charset="0"/>
              </a:rPr>
            </a:br>
            <a:r>
              <a:rPr lang="ru-RU" dirty="0">
                <a:latin typeface="Constantia" pitchFamily="18" charset="0"/>
              </a:rPr>
              <a:t>____________________________</a:t>
            </a:r>
            <a:br>
              <a:rPr lang="ru-RU" dirty="0">
                <a:latin typeface="Constantia" pitchFamily="18" charset="0"/>
              </a:rPr>
            </a:br>
            <a:r>
              <a:rPr lang="ru-RU" dirty="0" smtClean="0">
                <a:latin typeface="Constantia" pitchFamily="18" charset="0"/>
                <a:hlinkClick r:id="rId2"/>
              </a:rPr>
              <a:t>https</a:t>
            </a:r>
            <a:r>
              <a:rPr lang="ru-RU" dirty="0">
                <a:latin typeface="Constantia" pitchFamily="18" charset="0"/>
                <a:hlinkClick r:id="rId2"/>
              </a:rPr>
              <a:t>://vk.com/afishapushkincard</a:t>
            </a:r>
            <a:endParaRPr lang="ru-RU" dirty="0">
              <a:latin typeface="Constantia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https://sun9-69.userapi.com/impg/Ivmzk99WKB-1Il4VpFeKG1Iz4fX_AgblBF7pDA/-puJkhhSJTs.jpg?size=687x554&amp;quality=95&amp;sign=a9d72a066962f7ff6efb65a694fcfd95&amp;type=alb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1548171" cy="124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0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8640"/>
            <a:ext cx="5760640" cy="893961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/>
              <a:t>Пушкинская карта</a:t>
            </a:r>
            <a:endParaRPr lang="ru-RU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848872" cy="5040560"/>
          </a:xfrm>
        </p:spPr>
        <p:txBody>
          <a:bodyPr>
            <a:normAutofit/>
          </a:bodyPr>
          <a:lstStyle/>
          <a:p>
            <a:pPr algn="ctr"/>
            <a:r>
              <a:rPr lang="ru-RU" sz="2200" b="1" u="sng" dirty="0" smtClean="0">
                <a:latin typeface="Constantia" pitchFamily="18" charset="0"/>
              </a:rPr>
              <a:t>Как принять участие в программе?</a:t>
            </a:r>
          </a:p>
          <a:p>
            <a:pPr marL="541782" indent="-514350" algn="just">
              <a:buAutoNum type="arabicPeriod"/>
            </a:pPr>
            <a:r>
              <a:rPr lang="ru-RU" sz="2200" dirty="0" smtClean="0">
                <a:latin typeface="Constantia" pitchFamily="18" charset="0"/>
              </a:rPr>
              <a:t>Зарегистрироваться на портале «</a:t>
            </a:r>
            <a:r>
              <a:rPr lang="ru-RU" sz="2200" b="1" dirty="0" smtClean="0">
                <a:latin typeface="Constantia" pitchFamily="18" charset="0"/>
              </a:rPr>
              <a:t>Госуслуги</a:t>
            </a:r>
            <a:r>
              <a:rPr lang="ru-RU" sz="2200" dirty="0" smtClean="0">
                <a:latin typeface="Constantia" pitchFamily="18" charset="0"/>
              </a:rPr>
              <a:t>».</a:t>
            </a:r>
          </a:p>
          <a:p>
            <a:pPr marL="541782" indent="-514350" algn="just">
              <a:buAutoNum type="arabicPeriod"/>
            </a:pPr>
            <a:r>
              <a:rPr lang="ru-RU" sz="2200" dirty="0" smtClean="0">
                <a:latin typeface="Constantia" pitchFamily="18" charset="0"/>
              </a:rPr>
              <a:t>Подтвердить учетную запись.</a:t>
            </a:r>
          </a:p>
          <a:p>
            <a:pPr marL="541782" indent="-514350" algn="just">
              <a:buAutoNum type="arabicPeriod"/>
            </a:pPr>
            <a:r>
              <a:rPr lang="ru-RU" sz="2200" dirty="0" smtClean="0">
                <a:latin typeface="Constantia" pitchFamily="18" charset="0"/>
              </a:rPr>
              <a:t>Установить </a:t>
            </a:r>
            <a:r>
              <a:rPr lang="ru-RU" sz="2200" b="1" dirty="0" smtClean="0">
                <a:latin typeface="Constantia" pitchFamily="18" charset="0"/>
              </a:rPr>
              <a:t>мобильное приложение «</a:t>
            </a:r>
            <a:r>
              <a:rPr lang="ru-RU" sz="2200" b="1" dirty="0" err="1" smtClean="0">
                <a:latin typeface="Constantia" pitchFamily="18" charset="0"/>
              </a:rPr>
              <a:t>Госуслуги.Культура</a:t>
            </a:r>
            <a:r>
              <a:rPr lang="ru-RU" sz="2200" b="1" dirty="0" smtClean="0">
                <a:latin typeface="Constantia" pitchFamily="18" charset="0"/>
              </a:rPr>
              <a:t>»</a:t>
            </a:r>
            <a:r>
              <a:rPr lang="ru-RU" sz="2200" dirty="0" smtClean="0">
                <a:latin typeface="Constantia" pitchFamily="18" charset="0"/>
              </a:rPr>
              <a:t>.</a:t>
            </a:r>
          </a:p>
          <a:p>
            <a:pPr marL="541782" indent="-514350" algn="just">
              <a:buAutoNum type="arabicPeriod"/>
            </a:pPr>
            <a:r>
              <a:rPr lang="ru-RU" sz="2200" dirty="0" smtClean="0">
                <a:latin typeface="Constantia" pitchFamily="18" charset="0"/>
              </a:rPr>
              <a:t>Получить Пушкинскую карту – </a:t>
            </a:r>
            <a:r>
              <a:rPr lang="ru-RU" sz="2200" i="1" dirty="0" smtClean="0">
                <a:latin typeface="Constantia" pitchFamily="18" charset="0"/>
              </a:rPr>
              <a:t>виртуальную или пластиковую</a:t>
            </a:r>
            <a:r>
              <a:rPr lang="ru-RU" sz="2200" dirty="0" smtClean="0">
                <a:latin typeface="Constantia" pitchFamily="18" charset="0"/>
              </a:rPr>
              <a:t> карту платежной системы «Мир». Пластиковую карту можно получить в отделении </a:t>
            </a:r>
            <a:r>
              <a:rPr lang="ru-RU" sz="2200" b="1" dirty="0" smtClean="0">
                <a:latin typeface="Constantia" pitchFamily="18" charset="0"/>
              </a:rPr>
              <a:t>Почта Банка</a:t>
            </a:r>
            <a:r>
              <a:rPr lang="ru-RU" sz="2200" dirty="0" smtClean="0">
                <a:latin typeface="Constantia" pitchFamily="18" charset="0"/>
              </a:rPr>
              <a:t>.</a:t>
            </a:r>
          </a:p>
          <a:p>
            <a:pPr marL="541782" indent="-514350" algn="just">
              <a:buAutoNum type="arabicPeriod"/>
            </a:pPr>
            <a:r>
              <a:rPr lang="ru-RU" sz="2200" dirty="0" smtClean="0">
                <a:latin typeface="Constantia" pitchFamily="18" charset="0"/>
              </a:rPr>
              <a:t>Выбрать мероприятие из афиши в приложении.</a:t>
            </a:r>
          </a:p>
          <a:p>
            <a:pPr marL="541782" indent="-514350" algn="just">
              <a:buAutoNum type="arabicPeriod"/>
            </a:pPr>
            <a:r>
              <a:rPr lang="ru-RU" sz="2200" dirty="0" smtClean="0">
                <a:latin typeface="Constantia" pitchFamily="18" charset="0"/>
              </a:rPr>
              <a:t>Купить билет в приложении, на сайте или в кассе учреждения культуры.</a:t>
            </a:r>
            <a:endParaRPr lang="ru-RU" dirty="0" smtClean="0"/>
          </a:p>
          <a:p>
            <a:pPr algn="ctr"/>
            <a:r>
              <a:rPr lang="en-US" sz="2200" dirty="0" smtClean="0">
                <a:latin typeface="Constantia" pitchFamily="18" charset="0"/>
                <a:hlinkClick r:id="rId2"/>
              </a:rPr>
              <a:t>https://www.culture.ru/pushkinskaya-karta</a:t>
            </a:r>
            <a:endParaRPr lang="en-US" sz="2200" dirty="0" smtClean="0">
              <a:latin typeface="Constantia" pitchFamily="18" charset="0"/>
            </a:endParaRPr>
          </a:p>
          <a:p>
            <a:pPr algn="ctr"/>
            <a:endParaRPr lang="ru-RU" sz="2200" dirty="0" smtClean="0">
              <a:latin typeface="Constantia" pitchFamily="18" charset="0"/>
            </a:endParaRPr>
          </a:p>
        </p:txBody>
      </p:sp>
      <p:pic>
        <p:nvPicPr>
          <p:cNvPr id="1026" name="Picture 2" descr="https://sun9-69.userapi.com/impg/Ivmzk99WKB-1Il4VpFeKG1Iz4fX_AgblBF7pDA/-puJkhhSJTs.jpg?size=687x554&amp;quality=95&amp;sign=a9d72a066962f7ff6efb65a694fcfd95&amp;type=alb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1548171" cy="124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30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8640"/>
            <a:ext cx="5760640" cy="893961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/>
              <a:t>Пушкинская карта</a:t>
            </a:r>
            <a:endParaRPr lang="ru-RU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437093"/>
            <a:ext cx="8064896" cy="5420907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  <a:latin typeface="Constantia" pitchFamily="18" charset="0"/>
              </a:rPr>
              <a:t>ВАЖНО ЗНАТЬ!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ru-RU" sz="1600" dirty="0">
                <a:latin typeface="Constantia" pitchFamily="18" charset="0"/>
              </a:rPr>
              <a:t/>
            </a:r>
            <a:br>
              <a:rPr lang="ru-RU" sz="1600" dirty="0">
                <a:latin typeface="Constantia" pitchFamily="18" charset="0"/>
              </a:rPr>
            </a:br>
            <a:r>
              <a:rPr lang="ru-RU" sz="1800" b="1" dirty="0">
                <a:latin typeface="Constantia" pitchFamily="18" charset="0"/>
              </a:rPr>
              <a:t>Сколько денег будет на карте?</a:t>
            </a:r>
            <a:r>
              <a:rPr lang="ru-RU" sz="1800" b="1" dirty="0">
                <a:latin typeface="Constantia" pitchFamily="18" charset="0"/>
              </a:rPr>
              <a:t/>
            </a:r>
            <a:br>
              <a:rPr lang="ru-RU" sz="1800" b="1" dirty="0">
                <a:latin typeface="Constantia" pitchFamily="18" charset="0"/>
              </a:rPr>
            </a:br>
            <a:r>
              <a:rPr lang="ru-RU" sz="1800" dirty="0">
                <a:latin typeface="Constantia" pitchFamily="18" charset="0"/>
              </a:rPr>
              <a:t>В 2021 году на каждую Пушкинскую карту государство начислило 3 тыс. рублей, а с 1 января 2022 года ее номинал составит 5 тыс. рублей</a:t>
            </a:r>
            <a:r>
              <a:rPr lang="ru-RU" sz="1800" dirty="0" smtClean="0">
                <a:latin typeface="Constantia" pitchFamily="18" charset="0"/>
              </a:rPr>
              <a:t>.</a:t>
            </a:r>
            <a:r>
              <a:rPr lang="ru-RU" sz="1800" dirty="0">
                <a:latin typeface="Constantia" pitchFamily="18" charset="0"/>
              </a:rPr>
              <a:t/>
            </a:r>
            <a:br>
              <a:rPr lang="ru-RU" sz="1800" dirty="0">
                <a:latin typeface="Constantia" pitchFamily="18" charset="0"/>
              </a:rPr>
            </a:br>
            <a:r>
              <a:rPr lang="ru-RU" sz="1800" b="1" dirty="0">
                <a:latin typeface="Constantia" pitchFamily="18" charset="0"/>
              </a:rPr>
              <a:t>Можно ли использовать Пушкинскую карту как депозитную банковскую </a:t>
            </a:r>
            <a:r>
              <a:rPr lang="ru-RU" sz="1800" b="1" dirty="0" smtClean="0">
                <a:latin typeface="Constantia" pitchFamily="18" charset="0"/>
              </a:rPr>
              <a:t>карту?</a:t>
            </a:r>
            <a:r>
              <a:rPr lang="ru-RU" sz="1800" b="1" dirty="0">
                <a:latin typeface="Constantia" pitchFamily="18" charset="0"/>
              </a:rPr>
              <a:t/>
            </a:r>
            <a:br>
              <a:rPr lang="ru-RU" sz="1800" b="1" dirty="0">
                <a:latin typeface="Constantia" pitchFamily="18" charset="0"/>
              </a:rPr>
            </a:br>
            <a:r>
              <a:rPr lang="ru-RU" sz="1800" dirty="0">
                <a:latin typeface="Constantia" pitchFamily="18" charset="0"/>
              </a:rPr>
              <a:t>Нет, карту можно использовать только для получения государственной субсидии на посещение культурных мероприятий в рамках Пушкинской </a:t>
            </a:r>
            <a:r>
              <a:rPr lang="ru-RU" sz="1800" dirty="0" smtClean="0">
                <a:latin typeface="Constantia" pitchFamily="18" charset="0"/>
              </a:rPr>
              <a:t>программы. По </a:t>
            </a:r>
            <a:r>
              <a:rPr lang="ru-RU" sz="1800" dirty="0">
                <a:latin typeface="Constantia" pitchFamily="18" charset="0"/>
              </a:rPr>
              <a:t>ней запрещены любые операции, кроме покупки и возврата ранее купленных билетов</a:t>
            </a:r>
            <a:r>
              <a:rPr lang="ru-RU" sz="1800" dirty="0" smtClean="0">
                <a:latin typeface="Constantia" pitchFamily="18" charset="0"/>
              </a:rPr>
              <a:t>.</a:t>
            </a:r>
            <a:r>
              <a:rPr lang="ru-RU" sz="1800" dirty="0">
                <a:latin typeface="Constantia" pitchFamily="18" charset="0"/>
              </a:rPr>
              <a:t/>
            </a:r>
            <a:br>
              <a:rPr lang="ru-RU" sz="1800" dirty="0">
                <a:latin typeface="Constantia" pitchFamily="18" charset="0"/>
              </a:rPr>
            </a:br>
            <a:r>
              <a:rPr lang="ru-RU" sz="1800" b="1" dirty="0">
                <a:latin typeface="Constantia" pitchFamily="18" charset="0"/>
              </a:rPr>
              <a:t>Будет ли у карты </a:t>
            </a:r>
            <a:r>
              <a:rPr lang="ru-RU" sz="1800" b="1" dirty="0" err="1" smtClean="0">
                <a:latin typeface="Constantia" pitchFamily="18" charset="0"/>
              </a:rPr>
              <a:t>пин</a:t>
            </a:r>
            <a:r>
              <a:rPr lang="ru-RU" sz="1800" b="1" dirty="0" smtClean="0">
                <a:latin typeface="Constantia" pitchFamily="18" charset="0"/>
              </a:rPr>
              <a:t>-код?</a:t>
            </a:r>
            <a:r>
              <a:rPr lang="ru-RU" sz="1800" b="1" dirty="0">
                <a:latin typeface="Constantia" pitchFamily="18" charset="0"/>
              </a:rPr>
              <a:t/>
            </a:r>
            <a:br>
              <a:rPr lang="ru-RU" sz="1800" b="1" dirty="0">
                <a:latin typeface="Constantia" pitchFamily="18" charset="0"/>
              </a:rPr>
            </a:br>
            <a:r>
              <a:rPr lang="ru-RU" sz="1800" dirty="0">
                <a:latin typeface="Constantia" pitchFamily="18" charset="0"/>
              </a:rPr>
              <a:t>Для виртуальной карты </a:t>
            </a:r>
            <a:r>
              <a:rPr lang="ru-RU" sz="1800" dirty="0" err="1">
                <a:latin typeface="Constantia" pitchFamily="18" charset="0"/>
              </a:rPr>
              <a:t>пин</a:t>
            </a:r>
            <a:r>
              <a:rPr lang="ru-RU" sz="1800" dirty="0">
                <a:latin typeface="Constantia" pitchFamily="18" charset="0"/>
              </a:rPr>
              <a:t>-код не предусмотрен. Пластиковая карта выпускается с </a:t>
            </a:r>
            <a:r>
              <a:rPr lang="ru-RU" sz="1800" dirty="0" err="1">
                <a:latin typeface="Constantia" pitchFamily="18" charset="0"/>
              </a:rPr>
              <a:t>пин</a:t>
            </a:r>
            <a:r>
              <a:rPr lang="ru-RU" sz="1800" dirty="0">
                <a:latin typeface="Constantia" pitchFamily="18" charset="0"/>
              </a:rPr>
              <a:t>-кодом, который приходит в смс после активации карты. Сменить его можно в банкомате банка, который выпустил карту</a:t>
            </a:r>
            <a:r>
              <a:rPr lang="ru-RU" sz="1800" dirty="0" smtClean="0">
                <a:latin typeface="Constantia" pitchFamily="18" charset="0"/>
              </a:rPr>
              <a:t>.</a:t>
            </a:r>
            <a:r>
              <a:rPr lang="ru-RU" sz="1800" dirty="0">
                <a:latin typeface="Constantia" pitchFamily="18" charset="0"/>
              </a:rPr>
              <a:t/>
            </a:r>
            <a:br>
              <a:rPr lang="ru-RU" sz="1800" dirty="0">
                <a:latin typeface="Constantia" pitchFamily="18" charset="0"/>
              </a:rPr>
            </a:br>
            <a:r>
              <a:rPr lang="ru-RU" sz="1800" b="1" dirty="0">
                <a:latin typeface="Constantia" pitchFamily="18" charset="0"/>
              </a:rPr>
              <a:t>Можно ли самостоятельно пополнить </a:t>
            </a:r>
            <a:r>
              <a:rPr lang="ru-RU" sz="1800" b="1" dirty="0" smtClean="0">
                <a:latin typeface="Constantia" pitchFamily="18" charset="0"/>
              </a:rPr>
              <a:t>карту?</a:t>
            </a:r>
            <a:r>
              <a:rPr lang="ru-RU" sz="1800" b="1" dirty="0">
                <a:latin typeface="Constantia" pitchFamily="18" charset="0"/>
              </a:rPr>
              <a:t/>
            </a:r>
            <a:br>
              <a:rPr lang="ru-RU" sz="1800" b="1" dirty="0">
                <a:latin typeface="Constantia" pitchFamily="18" charset="0"/>
              </a:rPr>
            </a:br>
            <a:r>
              <a:rPr lang="ru-RU" sz="1800" dirty="0">
                <a:latin typeface="Constantia" pitchFamily="18" charset="0"/>
              </a:rPr>
              <a:t>Пушкинскую карту пополняет только государство. Перевести на неё деньги с других карт или пополнить через банкомат нельзя.</a:t>
            </a:r>
            <a:r>
              <a:rPr lang="ru-RU" sz="1800" dirty="0">
                <a:latin typeface="Constantia" pitchFamily="18" charset="0"/>
              </a:rPr>
              <a:t/>
            </a:r>
            <a:br>
              <a:rPr lang="ru-RU" sz="1800" dirty="0">
                <a:latin typeface="Constantia" pitchFamily="18" charset="0"/>
              </a:rPr>
            </a:br>
            <a:endParaRPr lang="ru-RU" sz="1800" dirty="0" smtClean="0">
              <a:latin typeface="Constantia" pitchFamily="18" charset="0"/>
            </a:endParaRPr>
          </a:p>
        </p:txBody>
      </p:sp>
      <p:pic>
        <p:nvPicPr>
          <p:cNvPr id="1026" name="Picture 2" descr="https://sun9-69.userapi.com/impg/Ivmzk99WKB-1Il4VpFeKG1Iz4fX_AgblBF7pDA/-puJkhhSJTs.jpg?size=687x554&amp;quality=95&amp;sign=a9d72a066962f7ff6efb65a694fcfd95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1548171" cy="124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30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8640"/>
            <a:ext cx="5760640" cy="893961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/>
              <a:t>Пушкинская карта</a:t>
            </a:r>
            <a:endParaRPr lang="ru-RU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848872" cy="504056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400" b="1" u="sng" dirty="0">
                <a:solidFill>
                  <a:srgbClr val="C00000"/>
                </a:solidFill>
                <a:latin typeface="Constantia" pitchFamily="18" charset="0"/>
              </a:rPr>
              <a:t>ВАЖНО ЗНАТЬ</a:t>
            </a:r>
            <a:r>
              <a:rPr lang="ru-RU" sz="2400" b="1" u="sng" dirty="0" smtClean="0">
                <a:solidFill>
                  <a:srgbClr val="C00000"/>
                </a:solidFill>
                <a:latin typeface="Constantia" pitchFamily="18" charset="0"/>
              </a:rPr>
              <a:t>!</a:t>
            </a:r>
          </a:p>
          <a:p>
            <a:pPr algn="ctr"/>
            <a:endParaRPr lang="ru-RU" sz="2400" b="1" u="sng" dirty="0" smtClean="0">
              <a:solidFill>
                <a:srgbClr val="C00000"/>
              </a:solidFill>
              <a:latin typeface="Constantia" pitchFamily="18" charset="0"/>
            </a:endParaRPr>
          </a:p>
          <a:p>
            <a:r>
              <a:rPr lang="ru-RU" sz="2400" b="1" dirty="0">
                <a:latin typeface="Constantia" pitchFamily="18" charset="0"/>
              </a:rPr>
              <a:t>Можно ли снять деньги перевести средства на другую </a:t>
            </a:r>
            <a:r>
              <a:rPr lang="ru-RU" sz="2400" b="1" dirty="0" smtClean="0">
                <a:latin typeface="Constantia" pitchFamily="18" charset="0"/>
              </a:rPr>
              <a:t>карту?</a:t>
            </a:r>
            <a:r>
              <a:rPr lang="ru-RU" sz="2400" b="1" dirty="0">
                <a:latin typeface="Constantia" pitchFamily="18" charset="0"/>
              </a:rPr>
              <a:t/>
            </a:r>
            <a:br>
              <a:rPr lang="ru-RU" sz="2400" b="1" dirty="0">
                <a:latin typeface="Constantia" pitchFamily="18" charset="0"/>
              </a:rPr>
            </a:br>
            <a:r>
              <a:rPr lang="ru-RU" sz="2400" dirty="0">
                <a:latin typeface="Constantia" pitchFamily="18" charset="0"/>
              </a:rPr>
              <a:t>Нет, для Пушкинской карты запрещены любые операции, кроме покупки билетов на культурные мероприятия в рамках Пушкинской программы и возврата ранее купленных билетов.</a:t>
            </a:r>
            <a:r>
              <a:rPr lang="ru-RU" sz="2400" dirty="0">
                <a:latin typeface="Constantia" pitchFamily="18" charset="0"/>
              </a:rPr>
              <a:t/>
            </a:r>
            <a:br>
              <a:rPr lang="ru-RU" sz="2400" dirty="0">
                <a:latin typeface="Constantia" pitchFamily="18" charset="0"/>
              </a:rPr>
            </a:br>
            <a:r>
              <a:rPr lang="ru-RU" sz="2400" dirty="0">
                <a:latin typeface="Constantia" pitchFamily="18" charset="0"/>
              </a:rPr>
              <a:t/>
            </a:r>
            <a:br>
              <a:rPr lang="ru-RU" sz="2400" dirty="0">
                <a:latin typeface="Constantia" pitchFamily="18" charset="0"/>
              </a:rPr>
            </a:br>
            <a:r>
              <a:rPr lang="ru-RU" sz="2400" b="1" dirty="0">
                <a:latin typeface="Constantia" pitchFamily="18" charset="0"/>
              </a:rPr>
              <a:t>Можно ли оплачивать Пушкинской картой обеды в </a:t>
            </a:r>
            <a:r>
              <a:rPr lang="ru-RU" sz="2400" b="1" dirty="0" smtClean="0">
                <a:latin typeface="Constantia" pitchFamily="18" charset="0"/>
              </a:rPr>
              <a:t>школе?</a:t>
            </a:r>
            <a:r>
              <a:rPr lang="ru-RU" sz="2400" b="1" dirty="0">
                <a:latin typeface="Constantia" pitchFamily="18" charset="0"/>
              </a:rPr>
              <a:t/>
            </a:r>
            <a:br>
              <a:rPr lang="ru-RU" sz="2400" b="1" dirty="0">
                <a:latin typeface="Constantia" pitchFamily="18" charset="0"/>
              </a:rPr>
            </a:br>
            <a:r>
              <a:rPr lang="ru-RU" sz="2400" dirty="0">
                <a:latin typeface="Constantia" pitchFamily="18" charset="0"/>
              </a:rPr>
              <a:t>Нет, картой можно оплачивать только посещение культурных мероприятий в рамках Пушкинской программы.</a:t>
            </a:r>
            <a:r>
              <a:rPr lang="ru-RU" sz="2400" dirty="0">
                <a:latin typeface="Constantia" pitchFamily="18" charset="0"/>
              </a:rPr>
              <a:t/>
            </a:r>
            <a:br>
              <a:rPr lang="ru-RU" sz="2400" dirty="0">
                <a:latin typeface="Constantia" pitchFamily="18" charset="0"/>
              </a:rPr>
            </a:br>
            <a:r>
              <a:rPr lang="ru-RU" sz="2400" dirty="0">
                <a:latin typeface="Constantia" pitchFamily="18" charset="0"/>
              </a:rPr>
              <a:t/>
            </a:r>
            <a:br>
              <a:rPr lang="ru-RU" sz="2400" dirty="0">
                <a:latin typeface="Constantia" pitchFamily="18" charset="0"/>
              </a:rPr>
            </a:br>
            <a:r>
              <a:rPr lang="ru-RU" sz="2400" b="1" dirty="0">
                <a:latin typeface="Constantia" pitchFamily="18" charset="0"/>
              </a:rPr>
              <a:t>Есть ли льготы по проезду до мероприятий по Пушкинской </a:t>
            </a:r>
            <a:r>
              <a:rPr lang="ru-RU" sz="2400" b="1" dirty="0" smtClean="0">
                <a:latin typeface="Constantia" pitchFamily="18" charset="0"/>
              </a:rPr>
              <a:t>карте?</a:t>
            </a:r>
            <a:r>
              <a:rPr lang="ru-RU" sz="2400" b="1" dirty="0">
                <a:latin typeface="Constantia" pitchFamily="18" charset="0"/>
              </a:rPr>
              <a:t/>
            </a:r>
            <a:br>
              <a:rPr lang="ru-RU" sz="2400" b="1" dirty="0">
                <a:latin typeface="Constantia" pitchFamily="18" charset="0"/>
              </a:rPr>
            </a:br>
            <a:r>
              <a:rPr lang="ru-RU" sz="2400" dirty="0">
                <a:latin typeface="Constantia" pitchFamily="18" charset="0"/>
              </a:rPr>
              <a:t>Нет, льгота не распространяется на проезд в транспорте — его нужно оплатить за свой счёт.</a:t>
            </a:r>
            <a:r>
              <a:rPr lang="ru-RU" sz="2400" dirty="0">
                <a:latin typeface="Constantia" pitchFamily="18" charset="0"/>
              </a:rPr>
              <a:t/>
            </a:r>
            <a:br>
              <a:rPr lang="ru-RU" sz="2400" dirty="0">
                <a:latin typeface="Constantia" pitchFamily="18" charset="0"/>
              </a:rPr>
            </a:br>
            <a:r>
              <a:rPr lang="ru-RU" sz="2400" dirty="0">
                <a:latin typeface="Constantia" pitchFamily="18" charset="0"/>
              </a:rPr>
              <a:t/>
            </a:r>
            <a:br>
              <a:rPr lang="ru-RU" sz="2400" dirty="0">
                <a:latin typeface="Constantia" pitchFamily="18" charset="0"/>
              </a:rPr>
            </a:br>
            <a:r>
              <a:rPr lang="ru-RU" sz="2400" b="1" dirty="0">
                <a:latin typeface="Constantia" pitchFamily="18" charset="0"/>
              </a:rPr>
              <a:t>Можно ли частично оплатить </a:t>
            </a:r>
            <a:r>
              <a:rPr lang="ru-RU" sz="2400" b="1" dirty="0" smtClean="0">
                <a:latin typeface="Constantia" pitchFamily="18" charset="0"/>
              </a:rPr>
              <a:t>мероприятие?</a:t>
            </a:r>
            <a:r>
              <a:rPr lang="ru-RU" sz="2400" b="1" dirty="0">
                <a:latin typeface="Constantia" pitchFamily="18" charset="0"/>
              </a:rPr>
              <a:t/>
            </a:r>
            <a:br>
              <a:rPr lang="ru-RU" sz="2400" b="1" dirty="0">
                <a:latin typeface="Constantia" pitchFamily="18" charset="0"/>
              </a:rPr>
            </a:br>
            <a:r>
              <a:rPr lang="ru-RU" sz="2400" dirty="0">
                <a:latin typeface="Constantia" pitchFamily="18" charset="0"/>
              </a:rPr>
              <a:t>Нет, Пушкинской картой нельзя оплатить часть стоимости билета. Если хотите воспользоваться картой, то оплатите ей полную стоимость мероприятия.</a:t>
            </a:r>
            <a:endParaRPr lang="ru-RU" sz="2400" b="1" u="sng" dirty="0">
              <a:solidFill>
                <a:srgbClr val="C00000"/>
              </a:solidFill>
              <a:latin typeface="Constantia" pitchFamily="18" charset="0"/>
            </a:endParaRPr>
          </a:p>
        </p:txBody>
      </p:sp>
      <p:pic>
        <p:nvPicPr>
          <p:cNvPr id="1026" name="Picture 2" descr="https://sun9-69.userapi.com/impg/Ivmzk99WKB-1Il4VpFeKG1Iz4fX_AgblBF7pDA/-puJkhhSJTs.jpg?size=687x554&amp;quality=95&amp;sign=a9d72a066962f7ff6efb65a694fcfd95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1548171" cy="124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30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8640"/>
            <a:ext cx="5760640" cy="893961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/>
              <a:t>Пушкинская карта</a:t>
            </a:r>
            <a:endParaRPr lang="ru-RU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848872" cy="504056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400" b="1" u="sng" dirty="0">
                <a:solidFill>
                  <a:srgbClr val="C00000"/>
                </a:solidFill>
                <a:latin typeface="Constantia" pitchFamily="18" charset="0"/>
              </a:rPr>
              <a:t>ВАЖНО ЗНАТЬ</a:t>
            </a:r>
            <a:r>
              <a:rPr lang="ru-RU" sz="2400" b="1" u="sng" dirty="0" smtClean="0">
                <a:solidFill>
                  <a:srgbClr val="C00000"/>
                </a:solidFill>
                <a:latin typeface="Constantia" pitchFamily="18" charset="0"/>
              </a:rPr>
              <a:t>!</a:t>
            </a:r>
          </a:p>
          <a:p>
            <a:pPr algn="ctr"/>
            <a:endParaRPr lang="ru-RU" sz="2400" b="1" u="sng" dirty="0">
              <a:solidFill>
                <a:srgbClr val="C00000"/>
              </a:solidFill>
              <a:latin typeface="Constantia" pitchFamily="18" charset="0"/>
            </a:endParaRPr>
          </a:p>
          <a:p>
            <a:r>
              <a:rPr lang="ru-RU" sz="2200" b="1" dirty="0">
                <a:latin typeface="Constantia" pitchFamily="18" charset="0"/>
              </a:rPr>
              <a:t>Мне исполнится 14 лет после 1 сентября, смогу ли я оформить Пушкинскую карту в этом </a:t>
            </a:r>
            <a:r>
              <a:rPr lang="ru-RU" sz="2200" b="1" dirty="0" smtClean="0">
                <a:latin typeface="Constantia" pitchFamily="18" charset="0"/>
              </a:rPr>
              <a:t>году?</a:t>
            </a:r>
            <a:r>
              <a:rPr lang="ru-RU" sz="2200" b="1" dirty="0">
                <a:latin typeface="Constantia" pitchFamily="18" charset="0"/>
              </a:rPr>
              <a:t/>
            </a:r>
            <a:br>
              <a:rPr lang="ru-RU" sz="2200" b="1" dirty="0">
                <a:latin typeface="Constantia" pitchFamily="18" charset="0"/>
              </a:rPr>
            </a:br>
            <a:r>
              <a:rPr lang="ru-RU" sz="2200" dirty="0">
                <a:latin typeface="Constantia" pitchFamily="18" charset="0"/>
              </a:rPr>
              <a:t>Да. Карту можно оформить в любое время в течение года. Лимит карты обновляется каждый год 1 января.</a:t>
            </a:r>
            <a:r>
              <a:rPr lang="ru-RU" sz="2200" dirty="0">
                <a:latin typeface="Constantia" pitchFamily="18" charset="0"/>
              </a:rPr>
              <a:t/>
            </a:r>
            <a:br>
              <a:rPr lang="ru-RU" sz="2200" dirty="0">
                <a:latin typeface="Constantia" pitchFamily="18" charset="0"/>
              </a:rPr>
            </a:br>
            <a:r>
              <a:rPr lang="ru-RU" sz="2200" dirty="0">
                <a:latin typeface="Constantia" pitchFamily="18" charset="0"/>
              </a:rPr>
              <a:t/>
            </a:r>
            <a:br>
              <a:rPr lang="ru-RU" sz="2200" dirty="0">
                <a:latin typeface="Constantia" pitchFamily="18" charset="0"/>
              </a:rPr>
            </a:br>
            <a:r>
              <a:rPr lang="ru-RU" sz="2200" b="1" dirty="0">
                <a:latin typeface="Constantia" pitchFamily="18" charset="0"/>
              </a:rPr>
              <a:t>Как долго оформляют карту в </a:t>
            </a:r>
            <a:r>
              <a:rPr lang="ru-RU" sz="2200" b="1" dirty="0" smtClean="0">
                <a:latin typeface="Constantia" pitchFamily="18" charset="0"/>
              </a:rPr>
              <a:t>банке?</a:t>
            </a:r>
            <a:r>
              <a:rPr lang="ru-RU" sz="2200" b="1" dirty="0">
                <a:latin typeface="Constantia" pitchFamily="18" charset="0"/>
              </a:rPr>
              <a:t/>
            </a:r>
            <a:br>
              <a:rPr lang="ru-RU" sz="2200" b="1" dirty="0">
                <a:latin typeface="Constantia" pitchFamily="18" charset="0"/>
              </a:rPr>
            </a:br>
            <a:r>
              <a:rPr lang="ru-RU" sz="2200" dirty="0">
                <a:latin typeface="Constantia" pitchFamily="18" charset="0"/>
              </a:rPr>
              <a:t>Срок изготовления карты зависит от внутренних регламентов банка, в который вы обратились.</a:t>
            </a:r>
            <a:r>
              <a:rPr lang="ru-RU" sz="2200" dirty="0">
                <a:latin typeface="Constantia" pitchFamily="18" charset="0"/>
              </a:rPr>
              <a:t/>
            </a:r>
            <a:br>
              <a:rPr lang="ru-RU" sz="2200" dirty="0">
                <a:latin typeface="Constantia" pitchFamily="18" charset="0"/>
              </a:rPr>
            </a:br>
            <a:r>
              <a:rPr lang="ru-RU" sz="2200" dirty="0">
                <a:latin typeface="Constantia" pitchFamily="18" charset="0"/>
              </a:rPr>
              <a:t/>
            </a:r>
            <a:br>
              <a:rPr lang="ru-RU" sz="2200" dirty="0">
                <a:latin typeface="Constantia" pitchFamily="18" charset="0"/>
              </a:rPr>
            </a:br>
            <a:r>
              <a:rPr lang="ru-RU" sz="2200" b="1" dirty="0">
                <a:latin typeface="Constantia" pitchFamily="18" charset="0"/>
              </a:rPr>
              <a:t>Можно ли оплачивать картой мероприятия в другом </a:t>
            </a:r>
            <a:r>
              <a:rPr lang="ru-RU" sz="2200" b="1" dirty="0" smtClean="0">
                <a:latin typeface="Constantia" pitchFamily="18" charset="0"/>
              </a:rPr>
              <a:t>регионе?</a:t>
            </a:r>
            <a:r>
              <a:rPr lang="ru-RU" sz="2200" b="1" dirty="0">
                <a:latin typeface="Constantia" pitchFamily="18" charset="0"/>
              </a:rPr>
              <a:t/>
            </a:r>
            <a:br>
              <a:rPr lang="ru-RU" sz="2200" b="1" dirty="0">
                <a:latin typeface="Constantia" pitchFamily="18" charset="0"/>
              </a:rPr>
            </a:br>
            <a:r>
              <a:rPr lang="ru-RU" sz="2200" dirty="0">
                <a:latin typeface="Constantia" pitchFamily="18" charset="0"/>
              </a:rPr>
              <a:t>Да, картой можно оплачивать любые культурные мероприятия на территории РФ, которые проходят в рамках Пушкинской программы</a:t>
            </a:r>
            <a:r>
              <a:rPr lang="ru-RU" sz="2200" dirty="0">
                <a:latin typeface="Constantia" pitchFamily="18" charset="0"/>
              </a:rPr>
              <a:t/>
            </a:r>
            <a:br>
              <a:rPr lang="ru-RU" sz="2200" dirty="0">
                <a:latin typeface="Constantia" pitchFamily="18" charset="0"/>
              </a:rPr>
            </a:br>
            <a:r>
              <a:rPr lang="ru-RU" sz="2200" dirty="0">
                <a:latin typeface="Constantia" pitchFamily="18" charset="0"/>
              </a:rPr>
              <a:t/>
            </a:r>
            <a:br>
              <a:rPr lang="ru-RU" sz="2200" dirty="0">
                <a:latin typeface="Constantia" pitchFamily="18" charset="0"/>
              </a:rPr>
            </a:br>
            <a:r>
              <a:rPr lang="ru-RU" sz="2200" dirty="0">
                <a:latin typeface="Constantia" pitchFamily="18" charset="0"/>
                <a:hlinkClick r:id="rId2"/>
              </a:rPr>
              <a:t>#</a:t>
            </a:r>
            <a:r>
              <a:rPr lang="ru-RU" sz="2200" dirty="0" err="1">
                <a:latin typeface="Constantia" pitchFamily="18" charset="0"/>
                <a:hlinkClick r:id="rId2"/>
              </a:rPr>
              <a:t>пушкинскаякарта</a:t>
            </a:r>
            <a:r>
              <a:rPr lang="ru-RU" sz="2200" dirty="0">
                <a:latin typeface="Constantia" pitchFamily="18" charset="0"/>
              </a:rPr>
              <a:t> </a:t>
            </a:r>
            <a:r>
              <a:rPr lang="ru-RU" sz="2200" dirty="0">
                <a:latin typeface="Constantia" pitchFamily="18" charset="0"/>
                <a:hlinkClick r:id="rId3"/>
              </a:rPr>
              <a:t>#</a:t>
            </a:r>
            <a:r>
              <a:rPr lang="ru-RU" sz="2200" dirty="0" err="1">
                <a:latin typeface="Constantia" pitchFamily="18" charset="0"/>
                <a:hlinkClick r:id="rId3"/>
              </a:rPr>
              <a:t>ведисебякультурно</a:t>
            </a:r>
            <a:endParaRPr lang="ru-RU" sz="2200" b="1" u="sng" dirty="0">
              <a:solidFill>
                <a:srgbClr val="C00000"/>
              </a:solidFill>
              <a:latin typeface="Constantia" pitchFamily="18" charset="0"/>
            </a:endParaRPr>
          </a:p>
        </p:txBody>
      </p:sp>
      <p:pic>
        <p:nvPicPr>
          <p:cNvPr id="1026" name="Picture 2" descr="https://sun9-69.userapi.com/impg/Ivmzk99WKB-1Il4VpFeKG1Iz4fX_AgblBF7pDA/-puJkhhSJTs.jpg?size=687x554&amp;quality=95&amp;sign=a9d72a066962f7ff6efb65a694fcfd95&amp;type=alb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1548171" cy="124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302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8640"/>
            <a:ext cx="5760640" cy="893961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/>
              <a:t>Пушкинская карта</a:t>
            </a:r>
            <a:endParaRPr lang="ru-RU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848872" cy="50405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Куда можно сходить по Пушкинской карте в Самарской области?</a:t>
            </a:r>
          </a:p>
          <a:p>
            <a:r>
              <a:rPr lang="ru-RU" sz="2000" dirty="0" smtClean="0">
                <a:latin typeface="Constantia" pitchFamily="18" charset="0"/>
              </a:rPr>
              <a:t>На данный момент к программе присоединилось </a:t>
            </a:r>
            <a:r>
              <a:rPr lang="ru-RU" sz="2000" b="1" dirty="0" smtClean="0">
                <a:latin typeface="Constantia" pitchFamily="18" charset="0"/>
              </a:rPr>
              <a:t>14 учреждений культуры</a:t>
            </a:r>
            <a:r>
              <a:rPr lang="ru-RU" sz="2000" dirty="0" smtClean="0">
                <a:latin typeface="Constantia" pitchFamily="18" charset="0"/>
              </a:rPr>
              <a:t>, в том числе:</a:t>
            </a:r>
          </a:p>
          <a:p>
            <a:pPr marL="370332" indent="-342900">
              <a:buFont typeface="Arial" pitchFamily="34" charset="0"/>
              <a:buChar char="•"/>
            </a:pPr>
            <a:r>
              <a:rPr lang="ru-RU" sz="2400" dirty="0" smtClean="0">
                <a:latin typeface="Constantia" pitchFamily="18" charset="0"/>
              </a:rPr>
              <a:t>Музей Алабина</a:t>
            </a:r>
          </a:p>
          <a:p>
            <a:pPr marL="370332" indent="-342900">
              <a:buFont typeface="Arial" pitchFamily="34" charset="0"/>
              <a:buChar char="•"/>
            </a:pPr>
            <a:r>
              <a:rPr lang="ru-RU" sz="2400" dirty="0" smtClean="0">
                <a:latin typeface="Constantia" pitchFamily="18" charset="0"/>
              </a:rPr>
              <a:t>Самарский академический театр оперы и балета</a:t>
            </a:r>
          </a:p>
          <a:p>
            <a:pPr marL="370332" indent="-342900">
              <a:buFont typeface="Arial" pitchFamily="34" charset="0"/>
              <a:buChar char="•"/>
            </a:pPr>
            <a:r>
              <a:rPr lang="ru-RU" sz="2400" dirty="0" smtClean="0">
                <a:latin typeface="Constantia" pitchFamily="18" charset="0"/>
              </a:rPr>
              <a:t>Филармония</a:t>
            </a:r>
          </a:p>
          <a:p>
            <a:pPr marL="370332" indent="-342900">
              <a:buFont typeface="Arial" pitchFamily="34" charset="0"/>
              <a:buChar char="•"/>
            </a:pPr>
            <a:r>
              <a:rPr lang="ru-RU" sz="2400" dirty="0" smtClean="0">
                <a:latin typeface="Constantia" pitchFamily="18" charset="0"/>
              </a:rPr>
              <a:t>Драматические театры Самары и Сызрани</a:t>
            </a:r>
          </a:p>
          <a:p>
            <a:pPr marL="370332" indent="-342900">
              <a:buFont typeface="Arial" pitchFamily="34" charset="0"/>
              <a:buChar char="•"/>
            </a:pPr>
            <a:r>
              <a:rPr lang="ru-RU" sz="2400" dirty="0" smtClean="0">
                <a:latin typeface="Constantia" pitchFamily="18" charset="0"/>
              </a:rPr>
              <a:t>Театры юного зрителя Самары и Тольятти</a:t>
            </a:r>
          </a:p>
          <a:p>
            <a:pPr marL="370332" indent="-342900">
              <a:buFont typeface="Arial" pitchFamily="34" charset="0"/>
              <a:buChar char="•"/>
            </a:pPr>
            <a:r>
              <a:rPr lang="ru-RU" sz="2400" dirty="0" smtClean="0">
                <a:latin typeface="Constantia" pitchFamily="18" charset="0"/>
              </a:rPr>
              <a:t>Самарский театр «Камерная сцена»</a:t>
            </a:r>
          </a:p>
          <a:p>
            <a:pPr marL="370332" indent="-342900">
              <a:buFont typeface="Arial" pitchFamily="34" charset="0"/>
              <a:buChar char="•"/>
            </a:pPr>
            <a:r>
              <a:rPr lang="ru-RU" sz="2400" dirty="0" smtClean="0">
                <a:latin typeface="Constantia" pitchFamily="18" charset="0"/>
              </a:rPr>
              <a:t>Тольяттинский театр «Колесо»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https://sun9-69.userapi.com/impg/Ivmzk99WKB-1Il4VpFeKG1Iz4fX_AgblBF7pDA/-puJkhhSJTs.jpg?size=687x554&amp;quality=95&amp;sign=a9d72a066962f7ff6efb65a694fcfd95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1548171" cy="124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30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8640"/>
            <a:ext cx="5760640" cy="893961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/>
              <a:t>Пушкинская карта</a:t>
            </a:r>
            <a:endParaRPr lang="ru-RU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848872" cy="50405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Куда можно сходить по Пушкинской карте в Оренбургской области?</a:t>
            </a:r>
          </a:p>
          <a:p>
            <a:r>
              <a:rPr lang="ru-RU" sz="2000" dirty="0" smtClean="0">
                <a:latin typeface="Constantia" pitchFamily="18" charset="0"/>
              </a:rPr>
              <a:t>На данный момент к программе присоединилось </a:t>
            </a:r>
            <a:r>
              <a:rPr lang="ru-RU" sz="2000" b="1" dirty="0" smtClean="0">
                <a:latin typeface="Constantia" pitchFamily="18" charset="0"/>
              </a:rPr>
              <a:t>13 учреждений культуры</a:t>
            </a:r>
            <a:r>
              <a:rPr lang="ru-RU" sz="2000" dirty="0" smtClean="0">
                <a:latin typeface="Constantia" pitchFamily="18" charset="0"/>
              </a:rPr>
              <a:t>, в том числе:</a:t>
            </a:r>
          </a:p>
          <a:p>
            <a:pPr marL="370332" indent="-342900">
              <a:buFont typeface="Arial" pitchFamily="34" charset="0"/>
              <a:buChar char="•"/>
            </a:pPr>
            <a:r>
              <a:rPr lang="ru-RU" sz="2400" b="1" dirty="0" smtClean="0">
                <a:latin typeface="Constantia" pitchFamily="18" charset="0"/>
              </a:rPr>
              <a:t>Аксаковский музей-заповедник</a:t>
            </a:r>
          </a:p>
          <a:p>
            <a:pPr marL="370332" indent="-342900">
              <a:buFont typeface="Arial" pitchFamily="34" charset="0"/>
              <a:buChar char="•"/>
            </a:pPr>
            <a:r>
              <a:rPr lang="ru-RU" sz="2400" b="1" dirty="0" err="1" smtClean="0">
                <a:latin typeface="Constantia" pitchFamily="18" charset="0"/>
              </a:rPr>
              <a:t>Бугурусланский</a:t>
            </a:r>
            <a:r>
              <a:rPr lang="ru-RU" sz="2400" b="1" dirty="0" smtClean="0">
                <a:latin typeface="Constantia" pitchFamily="18" charset="0"/>
              </a:rPr>
              <a:t> театр </a:t>
            </a:r>
            <a:r>
              <a:rPr lang="ru-RU" sz="2400" b="1" dirty="0" err="1" smtClean="0">
                <a:latin typeface="Constantia" pitchFamily="18" charset="0"/>
              </a:rPr>
              <a:t>им.Н.В.Гоголя</a:t>
            </a:r>
            <a:endParaRPr lang="ru-RU" sz="2400" b="1" dirty="0" smtClean="0">
              <a:latin typeface="Constantia" pitchFamily="18" charset="0"/>
            </a:endParaRPr>
          </a:p>
          <a:p>
            <a:pPr marL="370332" indent="-342900">
              <a:buFont typeface="Arial" pitchFamily="34" charset="0"/>
              <a:buChar char="•"/>
            </a:pPr>
            <a:r>
              <a:rPr lang="ru-RU" sz="2400" dirty="0" smtClean="0">
                <a:latin typeface="Constantia" pitchFamily="18" charset="0"/>
              </a:rPr>
              <a:t>Все областные театры</a:t>
            </a:r>
          </a:p>
          <a:p>
            <a:pPr marL="370332" indent="-342900">
              <a:buFont typeface="Arial" pitchFamily="34" charset="0"/>
              <a:buChar char="•"/>
            </a:pPr>
            <a:r>
              <a:rPr lang="ru-RU" sz="2400" dirty="0" smtClean="0">
                <a:latin typeface="Constantia" pitchFamily="18" charset="0"/>
              </a:rPr>
              <a:t>Филармония</a:t>
            </a:r>
          </a:p>
          <a:p>
            <a:pPr marL="370332" indent="-342900">
              <a:buFont typeface="Arial" pitchFamily="34" charset="0"/>
              <a:buChar char="•"/>
            </a:pPr>
            <a:r>
              <a:rPr lang="ru-RU" sz="2400" dirty="0" err="1" smtClean="0">
                <a:latin typeface="Constantia" pitchFamily="18" charset="0"/>
              </a:rPr>
              <a:t>Орский</a:t>
            </a:r>
            <a:r>
              <a:rPr lang="ru-RU" sz="2400" dirty="0" smtClean="0">
                <a:latin typeface="Constantia" pitchFamily="18" charset="0"/>
              </a:rPr>
              <a:t> краеведческий музей</a:t>
            </a:r>
          </a:p>
          <a:p>
            <a:pPr marL="370332" indent="-342900">
              <a:buFont typeface="Arial" pitchFamily="34" charset="0"/>
              <a:buChar char="•"/>
            </a:pPr>
            <a:r>
              <a:rPr lang="ru-RU" sz="2400" dirty="0" smtClean="0">
                <a:latin typeface="Constantia" pitchFamily="18" charset="0"/>
              </a:rPr>
              <a:t>Частный историко-мемориальный музей Виктора Степановича Черномырдина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https://sun9-69.userapi.com/impg/Ivmzk99WKB-1Il4VpFeKG1Iz4fX_AgblBF7pDA/-puJkhhSJTs.jpg?size=687x554&amp;quality=95&amp;sign=a9d72a066962f7ff6efb65a694fcfd95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1548171" cy="124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75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88640"/>
            <a:ext cx="5760640" cy="893961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/>
              <a:t>Пушкинская карта</a:t>
            </a:r>
            <a:endParaRPr lang="ru-RU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848872" cy="5040560"/>
          </a:xfrm>
        </p:spPr>
        <p:txBody>
          <a:bodyPr/>
          <a:lstStyle/>
          <a:p>
            <a:pPr algn="ctr"/>
            <a:endParaRPr lang="ru-RU" dirty="0"/>
          </a:p>
        </p:txBody>
      </p:sp>
      <p:pic>
        <p:nvPicPr>
          <p:cNvPr id="1026" name="Picture 2" descr="https://sun9-69.userapi.com/impg/Ivmzk99WKB-1Il4VpFeKG1Iz4fX_AgblBF7pDA/-puJkhhSJTs.jpg?size=687x554&amp;quality=95&amp;sign=a9d72a066962f7ff6efb65a694fcfd95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1548171" cy="124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7848872" cy="5272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302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</TotalTime>
  <Words>258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Пушкинская карта</vt:lpstr>
      <vt:lpstr>Пушкинская карта</vt:lpstr>
      <vt:lpstr>Пушкинская карта</vt:lpstr>
      <vt:lpstr>Пушкинская карта</vt:lpstr>
      <vt:lpstr>Пушкинская карта</vt:lpstr>
      <vt:lpstr>Пушкинская карта</vt:lpstr>
      <vt:lpstr>Пушкинская карта</vt:lpstr>
      <vt:lpstr>Пушкинская карта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Пушкинская карта</dc:title>
  <dc:creator>Петров Олег</dc:creator>
  <cp:lastModifiedBy>Олег Викторович</cp:lastModifiedBy>
  <cp:revision>9</cp:revision>
  <dcterms:created xsi:type="dcterms:W3CDTF">2021-09-10T02:47:56Z</dcterms:created>
  <dcterms:modified xsi:type="dcterms:W3CDTF">2021-09-10T08:50:11Z</dcterms:modified>
</cp:coreProperties>
</file>