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95" r:id="rId4"/>
    <p:sldId id="287" r:id="rId5"/>
    <p:sldId id="296" r:id="rId6"/>
    <p:sldId id="289" r:id="rId7"/>
    <p:sldId id="28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90" r:id="rId18"/>
    <p:sldId id="297" r:id="rId19"/>
    <p:sldId id="292" r:id="rId20"/>
    <p:sldId id="294" r:id="rId21"/>
    <p:sldId id="293" r:id="rId22"/>
    <p:sldId id="285" r:id="rId23"/>
  </p:sldIdLst>
  <p:sldSz cx="9906000" cy="6858000" type="A4"/>
  <p:notesSz cx="10287000" cy="18288000"/>
  <p:defaultTextStyle>
    <a:defPPr>
      <a:defRPr lang="ru-RU"/>
    </a:defPPr>
    <a:lvl1pPr marL="0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052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105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158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210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263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8315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6367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4421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1">
          <p15:clr>
            <a:srgbClr val="A4A3A4"/>
          </p15:clr>
        </p15:guide>
        <p15:guide id="2" pos="1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165" autoAdjust="0"/>
  </p:normalViewPr>
  <p:slideViewPr>
    <p:cSldViewPr>
      <p:cViewPr>
        <p:scale>
          <a:sx n="100" d="100"/>
          <a:sy n="100" d="100"/>
        </p:scale>
        <p:origin x="-462" y="78"/>
      </p:cViewPr>
      <p:guideLst>
        <p:guide orient="horz" pos="1921"/>
        <p:guide pos="1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826621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6483-2FF2-400B-BFEA-FA9659583034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826621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A58B-5067-4FD6-96B1-209CA221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8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6621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BA41-9A1E-46DE-B9E1-1DA13D06882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1371600"/>
            <a:ext cx="9906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6621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7D5C-B230-409A-970A-5F573FBC5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68052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36105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04158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072210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340263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608315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76367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144421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Система воспитания «Киноуроки в школах России» нацелена на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нравственных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качеств личности школьников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охватывает все ступени общего образования. Методическим обеспечением системы являются киноуроки – детские короткометражные художественные фильмы, раскрывающие нравственные понятия и ценности человека – добро, благородство, чувство долга, ответственность. Каждый фильм сопровождается методическими рекомендации для педагогов,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основании которых в школах проводятся воспитательные занятия с детьми с 1 по 11 класс.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1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Искусство на службе воспитания – слоган</a:t>
            </a:r>
            <a:r>
              <a:rPr lang="ru-RU" baseline="0" dirty="0"/>
              <a:t> проекта «Киноуроки в школах России» одновременно и определяет инструмент, который используется для воспитания подрастающего поколения, и обращает к смыслу, истинным задачам искусства – формировать, а не разрушать личность человека.</a:t>
            </a:r>
          </a:p>
          <a:p>
            <a:r>
              <a:rPr lang="ru-RU" baseline="0" dirty="0"/>
              <a:t>Система воспитания дает четкий ответ на вопросы: что воспитываем? – нравственные качества; как воспитываем? – силой искусства, слова, труда.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Подробнее о проекте можно узнать</a:t>
            </a:r>
            <a:r>
              <a:rPr lang="ru-RU" baseline="0" dirty="0"/>
              <a:t> на сайте </a:t>
            </a:r>
            <a:r>
              <a:rPr lang="ru-RU" baseline="0" dirty="0" err="1"/>
              <a:t>киноуроки.рф</a:t>
            </a:r>
            <a:r>
              <a:rPr lang="ru-RU" baseline="0" dirty="0"/>
              <a:t>. В разделе «Документы» размещены рекомендация Министерства просвещения РФ, положительные экспертные заключения института изучения детства, семьи и воспитания Российской академии образования, программа воспитания для школ, методические рекомендации.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3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Действительно</a:t>
            </a:r>
            <a:r>
              <a:rPr lang="ru-RU" baseline="0" dirty="0"/>
              <a:t> ли данная система воспитания эффективна? Что меняется в результате проводимой с детьми работы?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2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 том, что </a:t>
            </a:r>
            <a:r>
              <a:rPr lang="ru-RU" dirty="0" err="1"/>
              <a:t>киноуроки</a:t>
            </a:r>
            <a:r>
              <a:rPr lang="ru-RU" dirty="0"/>
              <a:t> действительно влияют на сознание и поведение детей, говорят не только педагоги-практики,</a:t>
            </a:r>
            <a:r>
              <a:rPr lang="ru-RU" baseline="0" dirty="0"/>
              <a:t> работающие в системе. Есть научное подтверждение эффективности такой работы. Сегодня остро стоит вопрос проявления протестных, негативных реакций в поведении детей, снижения мотивации к обучению, повышения уровня детского стресса. Неустойчивая детская психика наиболее подвержена влияниям деструктивного характера социальных сетей, в которых они проводят огромное количество времени. </a:t>
            </a:r>
          </a:p>
          <a:p>
            <a:r>
              <a:rPr lang="ru-RU" dirty="0"/>
              <a:t>Проведенное в рамках проекта «</a:t>
            </a:r>
            <a:r>
              <a:rPr lang="ru-RU" dirty="0" err="1"/>
              <a:t>Киноуроки</a:t>
            </a:r>
            <a:r>
              <a:rPr lang="ru-RU" dirty="0"/>
              <a:t> в школах России» научное исследование подтвердило, что число деструктивных проявлений</a:t>
            </a:r>
            <a:r>
              <a:rPr lang="ru-RU" baseline="0" dirty="0"/>
              <a:t> в эмоционально-волевой сфере детей существенно снижается – за год системной работы положительная динамика составила 66%. То есть выявленные в количестве 83% от общего числа детей, участвовавших в исследовании, негативных изменений снизилось до 17% при условии комплексной воспитательной работы с </a:t>
            </a:r>
            <a:r>
              <a:rPr lang="ru-RU" baseline="0" dirty="0" err="1"/>
              <a:t>киноуроками</a:t>
            </a:r>
            <a:r>
              <a:rPr lang="ru-RU" baseline="0" dirty="0"/>
              <a:t>. Традиционная система воспитания (контрольные группы) способствовала снижению остроты вопроса, но основная группа детей, в которой не выявлены деструктивные изменения, осталась в том же количестве.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Обязательной частью киноуроков являются социальные практики – общественно полезные дела, которые выполняются детьми по их инициативе. Так у школьников появляется</a:t>
            </a:r>
            <a:r>
              <a:rPr lang="ru-RU" baseline="0" dirty="0"/>
              <a:t> возможность проявить себя в значимом деле, закрепить рассматриваемое нравственное понятие на практике. Уже выполнено более 13 тысяч социальных практик. Создается среда для воспитания детей не словом, а делом. И ключевая задача на этом этапе – поддержать их инициативу, желание сделать полезное дело для своей семьи, своей школы, города, страны.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6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Местная администрация помогает педагогам в получении информации о том, где конкретно требуется социальная помощь (одиноким, пенсионерам, людям с ограниченными возможностями здоровья), какие воспитательные мероприятия планируются в городском масштабе, как дети могут принять участие в благоустройстве места своего проживания – всю информацию о том, где дети могут реализовать свой творческий, исследовательский, трудовой потенциал.</a:t>
            </a:r>
          </a:p>
          <a:p>
            <a:r>
              <a:rPr lang="ru-RU" baseline="0" dirty="0"/>
              <a:t>Наиболее яркие, значимые общественные дела будут поощряться местной администрацией – так создается ситуация успеха для детей в первом опыте социально значимой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1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Родители могут принять непосредственное участие в выполнении социальных практик или, как минимум, не остаться равнодушными к тому, что делает их ребенок. Ведь для него это действительно важное и ответственное дело.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6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Так формируются модели поведения, которые закрепляются в сознании детей. Есть положительные образы героев – примеры поведения их сверстников в самых разных сложных ситуациях морального выбора. В фильмах ярко показано, как этот выбор влияет на человека, его окружение. И в будущем родители смогут не просто быть уверены в том, что их ребенок вырастет достойным человеком, но и станет поводом для гордости.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98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Подробная информация – на сайте </a:t>
            </a:r>
            <a:r>
              <a:rPr lang="ru-RU" dirty="0" err="1"/>
              <a:t>киноуроки.рф</a:t>
            </a:r>
            <a:r>
              <a:rPr lang="ru-RU" dirty="0"/>
              <a:t>. Для получения полного доступа ко всем материалам проекта необходима регистрация</a:t>
            </a:r>
            <a:r>
              <a:rPr lang="ru-RU" baseline="0" dirty="0"/>
              <a:t> на сайте.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Ключевой задачей является воспитание поколений выпускников школ 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2030-2040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гг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.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со сформированной  широкой библиотекой этических качеств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, 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высоким уровнем социальной и  интеллектуальной компетентности. Эти задачи выполнимы при условии системной воспитательной работы, которую проводят учителя школ при содействии родительской общественности, общественных организаций и органов местного самоуправления. </a:t>
            </a:r>
            <a:endParaRPr lang="ru-RU" sz="800" b="0" kern="0" spc="0" baseline="0" dirty="0">
              <a:latin typeface="+mn-lt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5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</a:t>
            </a:r>
            <a:r>
              <a:rPr lang="ru-RU" baseline="0" dirty="0"/>
              <a:t> сегодняшний день снято 45</a:t>
            </a:r>
            <a:r>
              <a:rPr lang="ru-RU" dirty="0"/>
              <a:t> фильмов, каждый</a:t>
            </a:r>
            <a:r>
              <a:rPr lang="ru-RU" baseline="0" dirty="0"/>
              <a:t> из них становится основой для проведения киноурока – воспитательного занятия, которое учитель проводит в соответствии с методическими рекомендациями, подготовленными специалистами в области </a:t>
            </a:r>
            <a:r>
              <a:rPr lang="ru-RU" baseline="0" dirty="0" err="1"/>
              <a:t>кинопедагогики</a:t>
            </a:r>
            <a:r>
              <a:rPr lang="ru-RU" baseline="0" dirty="0"/>
              <a:t>, учителями-практиками, методистами.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1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разработке идеи Проекта был использован системный подход, сформирована таблица созидательных качеств личности, понятий и принципов, включающая 99 понятий (качеств), в соответствии с количеством месяцев обучения в общеобразовательных учреждениях с 1 по 11 классы. Уровень сложности вводимых понятий (принципов, ценностей) увеличивается от месяца к месяцу, от одного учебного года к другому, с учетом взросления школьников, их готовности к восприятию более сложного и глубокого материала. Данная таблица получила положительную экспертную оценку Института детства,</a:t>
            </a:r>
            <a:r>
              <a:rPr lang="ru-RU" baseline="0" dirty="0"/>
              <a:t> семьи и воспитания Российской академии образования </a:t>
            </a:r>
            <a:r>
              <a:rPr lang="ru-RU" dirty="0"/>
              <a:t>и рекомендована для использования в процессе создания сценариев фильмов.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6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Каждое качество раскрывается в идее одного профессионального короткометражного игрового фильма, задача которого – вызвать эмоциональный интерес, раскрыть образ героя, модель поведения. К каждому фильму создается методическое пособие для учителя, предлагающего способ подачи учебно-воспитательного материала, раскрывающего авторский замысел содержания, расставляя акценты при формировании восприятия школьниками вводимого понятия, его значения и вариантов проявления в жизни. Важный результат </a:t>
            </a:r>
            <a:r>
              <a:rPr lang="ru-RU" dirty="0" err="1"/>
              <a:t>киноурока</a:t>
            </a:r>
            <a:r>
              <a:rPr lang="ru-RU" dirty="0"/>
              <a:t> – возникшая у школьников потребность подражания героям, обладающим рассматриваемым качеством. Заключительным этапом каждого </a:t>
            </a:r>
            <a:r>
              <a:rPr lang="ru-RU" dirty="0" err="1"/>
              <a:t>киноурока</a:t>
            </a:r>
            <a:r>
              <a:rPr lang="ru-RU" dirty="0"/>
              <a:t> является социальная практика, общественно полезное дело, инициированное классом после просмотра фильма и реализованное, как закрепление данного понятия, на практике.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</a:t>
            </a:r>
            <a:r>
              <a:rPr lang="ru-RU" baseline="0" dirty="0"/>
              <a:t> 1 миллиона школьников приняли участие в создании фильмов, более 50 тысяч педагогов подключились к работе с киноуроками. География проекта обширна – более 70 регионов РФ являются активными участниками проекта, к работе подключились образовательные учреждения Республики Беларусь, Луганской и Донецкой Народных Республик.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фильм – это повод</a:t>
            </a:r>
            <a:r>
              <a:rPr lang="ru-RU" baseline="0" dirty="0"/>
              <a:t> для разговора с детьми о сложных понятиях честности, справедливости, добре, уважении, ответственности. Профессиональные детские короткометражные фильмы предназначены для получения эмоционального отклика от детей на поднимаемые темы – появляется мотивация, желание у самих детей обсудить понятия о нравственности. Так искусство пробуждает в детях желание говорить на те темы, не популярные в кругу друзей или в социальных сетях.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6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Фильмы раскрывают сложные понятия о нравственности в современных условиях. Героями фильмов являются школьники – такие же дети, сталкивающиеся с непростыми вопросами морального выбора.</a:t>
            </a:r>
            <a:r>
              <a:rPr lang="ru-RU" baseline="0" dirty="0"/>
              <a:t> Конфликт фильма не предполагает борьбу добра со злом, развитие происходит по принципу «от хорошего к лучшему», создавая образы, достойные стать примерами для подражания.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Экранные</a:t>
            </a:r>
            <a:r>
              <a:rPr lang="ru-RU" baseline="0" dirty="0"/>
              <a:t> герои всегда привлекали внимание зрителей. Кино, как самое популярный сегодня среди молодежи вид искусства, становится действенным инструментом, влияющим на формирование сознания ребенка. Главное – объяснить ребенку, что настоящими героями являются не образы фантастических фильмов, обладающие </a:t>
            </a:r>
            <a:r>
              <a:rPr lang="ru-RU" baseline="0" dirty="0" err="1"/>
              <a:t>сверхспособностями</a:t>
            </a:r>
            <a:r>
              <a:rPr lang="ru-RU" baseline="0" dirty="0"/>
              <a:t>. Каждый из них может стать героем своего времени, реализуя свои сильные стороны характера, свои знания и таланты в деле, приносящем пользу его близким, окружающему миру.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4"/>
            <a:ext cx="84201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1"/>
            <a:ext cx="6934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5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pPr defTabSz="839617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4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0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3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pPr defTabSz="839876"/>
            <a:endParaRPr sz="17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7107" y="3058099"/>
            <a:ext cx="4378590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1" y="1577344"/>
            <a:ext cx="43091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1" y="1577344"/>
            <a:ext cx="43091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3"/>
            <a:ext cx="8420100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3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1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1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8"/>
            <a:ext cx="873083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7107" y="3058099"/>
            <a:ext cx="43785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3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8052">
        <a:defRPr>
          <a:latin typeface="+mn-lt"/>
          <a:ea typeface="+mn-ea"/>
          <a:cs typeface="+mn-cs"/>
        </a:defRPr>
      </a:lvl2pPr>
      <a:lvl3pPr marL="536105">
        <a:defRPr>
          <a:latin typeface="+mn-lt"/>
          <a:ea typeface="+mn-ea"/>
          <a:cs typeface="+mn-cs"/>
        </a:defRPr>
      </a:lvl3pPr>
      <a:lvl4pPr marL="804158">
        <a:defRPr>
          <a:latin typeface="+mn-lt"/>
          <a:ea typeface="+mn-ea"/>
          <a:cs typeface="+mn-cs"/>
        </a:defRPr>
      </a:lvl4pPr>
      <a:lvl5pPr marL="1072210">
        <a:defRPr>
          <a:latin typeface="+mn-lt"/>
          <a:ea typeface="+mn-ea"/>
          <a:cs typeface="+mn-cs"/>
        </a:defRPr>
      </a:lvl5pPr>
      <a:lvl6pPr marL="1340263">
        <a:defRPr>
          <a:latin typeface="+mn-lt"/>
          <a:ea typeface="+mn-ea"/>
          <a:cs typeface="+mn-cs"/>
        </a:defRPr>
      </a:lvl6pPr>
      <a:lvl7pPr marL="1608315">
        <a:defRPr>
          <a:latin typeface="+mn-lt"/>
          <a:ea typeface="+mn-ea"/>
          <a:cs typeface="+mn-cs"/>
        </a:defRPr>
      </a:lvl7pPr>
      <a:lvl8pPr marL="1876367">
        <a:defRPr>
          <a:latin typeface="+mn-lt"/>
          <a:ea typeface="+mn-ea"/>
          <a:cs typeface="+mn-cs"/>
        </a:defRPr>
      </a:lvl8pPr>
      <a:lvl9pPr marL="21444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8052">
        <a:defRPr>
          <a:latin typeface="+mn-lt"/>
          <a:ea typeface="+mn-ea"/>
          <a:cs typeface="+mn-cs"/>
        </a:defRPr>
      </a:lvl2pPr>
      <a:lvl3pPr marL="536105">
        <a:defRPr>
          <a:latin typeface="+mn-lt"/>
          <a:ea typeface="+mn-ea"/>
          <a:cs typeface="+mn-cs"/>
        </a:defRPr>
      </a:lvl3pPr>
      <a:lvl4pPr marL="804158">
        <a:defRPr>
          <a:latin typeface="+mn-lt"/>
          <a:ea typeface="+mn-ea"/>
          <a:cs typeface="+mn-cs"/>
        </a:defRPr>
      </a:lvl4pPr>
      <a:lvl5pPr marL="1072210">
        <a:defRPr>
          <a:latin typeface="+mn-lt"/>
          <a:ea typeface="+mn-ea"/>
          <a:cs typeface="+mn-cs"/>
        </a:defRPr>
      </a:lvl5pPr>
      <a:lvl6pPr marL="1340263">
        <a:defRPr>
          <a:latin typeface="+mn-lt"/>
          <a:ea typeface="+mn-ea"/>
          <a:cs typeface="+mn-cs"/>
        </a:defRPr>
      </a:lvl6pPr>
      <a:lvl7pPr marL="1608315">
        <a:defRPr>
          <a:latin typeface="+mn-lt"/>
          <a:ea typeface="+mn-ea"/>
          <a:cs typeface="+mn-cs"/>
        </a:defRPr>
      </a:lvl7pPr>
      <a:lvl8pPr marL="1876367">
        <a:defRPr>
          <a:latin typeface="+mn-lt"/>
          <a:ea typeface="+mn-ea"/>
          <a:cs typeface="+mn-cs"/>
        </a:defRPr>
      </a:lvl8pPr>
      <a:lvl9pPr marL="214442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5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pPr defTabSz="839617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39617"/>
              <a:t>9/15/2022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39617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9810">
        <a:defRPr>
          <a:latin typeface="+mn-lt"/>
          <a:ea typeface="+mn-ea"/>
          <a:cs typeface="+mn-cs"/>
        </a:defRPr>
      </a:lvl2pPr>
      <a:lvl3pPr marL="839617">
        <a:defRPr>
          <a:latin typeface="+mn-lt"/>
          <a:ea typeface="+mn-ea"/>
          <a:cs typeface="+mn-cs"/>
        </a:defRPr>
      </a:lvl3pPr>
      <a:lvl4pPr marL="1259427">
        <a:defRPr>
          <a:latin typeface="+mn-lt"/>
          <a:ea typeface="+mn-ea"/>
          <a:cs typeface="+mn-cs"/>
        </a:defRPr>
      </a:lvl4pPr>
      <a:lvl5pPr marL="1679236">
        <a:defRPr>
          <a:latin typeface="+mn-lt"/>
          <a:ea typeface="+mn-ea"/>
          <a:cs typeface="+mn-cs"/>
        </a:defRPr>
      </a:lvl5pPr>
      <a:lvl6pPr marL="2099045">
        <a:defRPr>
          <a:latin typeface="+mn-lt"/>
          <a:ea typeface="+mn-ea"/>
          <a:cs typeface="+mn-cs"/>
        </a:defRPr>
      </a:lvl6pPr>
      <a:lvl7pPr marL="2518853">
        <a:defRPr>
          <a:latin typeface="+mn-lt"/>
          <a:ea typeface="+mn-ea"/>
          <a:cs typeface="+mn-cs"/>
        </a:defRPr>
      </a:lvl7pPr>
      <a:lvl8pPr marL="2938664">
        <a:defRPr>
          <a:latin typeface="+mn-lt"/>
          <a:ea typeface="+mn-ea"/>
          <a:cs typeface="+mn-cs"/>
        </a:defRPr>
      </a:lvl8pPr>
      <a:lvl9pPr marL="3358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9810">
        <a:defRPr>
          <a:latin typeface="+mn-lt"/>
          <a:ea typeface="+mn-ea"/>
          <a:cs typeface="+mn-cs"/>
        </a:defRPr>
      </a:lvl2pPr>
      <a:lvl3pPr marL="839617">
        <a:defRPr>
          <a:latin typeface="+mn-lt"/>
          <a:ea typeface="+mn-ea"/>
          <a:cs typeface="+mn-cs"/>
        </a:defRPr>
      </a:lvl3pPr>
      <a:lvl4pPr marL="1259427">
        <a:defRPr>
          <a:latin typeface="+mn-lt"/>
          <a:ea typeface="+mn-ea"/>
          <a:cs typeface="+mn-cs"/>
        </a:defRPr>
      </a:lvl4pPr>
      <a:lvl5pPr marL="1679236">
        <a:defRPr>
          <a:latin typeface="+mn-lt"/>
          <a:ea typeface="+mn-ea"/>
          <a:cs typeface="+mn-cs"/>
        </a:defRPr>
      </a:lvl5pPr>
      <a:lvl6pPr marL="2099045">
        <a:defRPr>
          <a:latin typeface="+mn-lt"/>
          <a:ea typeface="+mn-ea"/>
          <a:cs typeface="+mn-cs"/>
        </a:defRPr>
      </a:lvl6pPr>
      <a:lvl7pPr marL="2518853">
        <a:defRPr>
          <a:latin typeface="+mn-lt"/>
          <a:ea typeface="+mn-ea"/>
          <a:cs typeface="+mn-cs"/>
        </a:defRPr>
      </a:lvl7pPr>
      <a:lvl8pPr marL="2938664">
        <a:defRPr>
          <a:latin typeface="+mn-lt"/>
          <a:ea typeface="+mn-ea"/>
          <a:cs typeface="+mn-cs"/>
        </a:defRPr>
      </a:lvl8pPr>
      <a:lvl9pPr marL="335847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3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pPr defTabSz="839876"/>
            <a:endParaRPr sz="17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endParaRPr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fld id="{1D8BD707-D9CF-40AE-B4C6-C98DA3205C09}" type="datetimeFigureOut">
              <a:rPr lang="en-US" sz="1700">
                <a:solidFill>
                  <a:prstClr val="black">
                    <a:tint val="75000"/>
                  </a:prstClr>
                </a:solidFill>
              </a:rPr>
              <a:pPr defTabSz="839876"/>
              <a:t>9/15/2022</a:t>
            </a:fld>
            <a:endParaRPr lang="en-US"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fld id="{B6F15528-21DE-4FAA-801E-634DDDAF4B2B}" type="slidenum">
              <a:rPr sz="1700">
                <a:solidFill>
                  <a:prstClr val="black">
                    <a:tint val="75000"/>
                  </a:prstClr>
                </a:solidFill>
              </a:rPr>
              <a:pPr defTabSz="839876"/>
              <a:t>‹#›</a:t>
            </a:fld>
            <a:endParaRPr sz="17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9938">
        <a:defRPr>
          <a:latin typeface="+mn-lt"/>
          <a:ea typeface="+mn-ea"/>
          <a:cs typeface="+mn-cs"/>
        </a:defRPr>
      </a:lvl2pPr>
      <a:lvl3pPr marL="839876">
        <a:defRPr>
          <a:latin typeface="+mn-lt"/>
          <a:ea typeface="+mn-ea"/>
          <a:cs typeface="+mn-cs"/>
        </a:defRPr>
      </a:lvl3pPr>
      <a:lvl4pPr marL="1259815">
        <a:defRPr>
          <a:latin typeface="+mn-lt"/>
          <a:ea typeface="+mn-ea"/>
          <a:cs typeface="+mn-cs"/>
        </a:defRPr>
      </a:lvl4pPr>
      <a:lvl5pPr marL="1679753">
        <a:defRPr>
          <a:latin typeface="+mn-lt"/>
          <a:ea typeface="+mn-ea"/>
          <a:cs typeface="+mn-cs"/>
        </a:defRPr>
      </a:lvl5pPr>
      <a:lvl6pPr marL="2099691">
        <a:defRPr>
          <a:latin typeface="+mn-lt"/>
          <a:ea typeface="+mn-ea"/>
          <a:cs typeface="+mn-cs"/>
        </a:defRPr>
      </a:lvl6pPr>
      <a:lvl7pPr marL="2519629">
        <a:defRPr>
          <a:latin typeface="+mn-lt"/>
          <a:ea typeface="+mn-ea"/>
          <a:cs typeface="+mn-cs"/>
        </a:defRPr>
      </a:lvl7pPr>
      <a:lvl8pPr marL="2939567">
        <a:defRPr>
          <a:latin typeface="+mn-lt"/>
          <a:ea typeface="+mn-ea"/>
          <a:cs typeface="+mn-cs"/>
        </a:defRPr>
      </a:lvl8pPr>
      <a:lvl9pPr marL="33595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9938">
        <a:defRPr>
          <a:latin typeface="+mn-lt"/>
          <a:ea typeface="+mn-ea"/>
          <a:cs typeface="+mn-cs"/>
        </a:defRPr>
      </a:lvl2pPr>
      <a:lvl3pPr marL="839876">
        <a:defRPr>
          <a:latin typeface="+mn-lt"/>
          <a:ea typeface="+mn-ea"/>
          <a:cs typeface="+mn-cs"/>
        </a:defRPr>
      </a:lvl3pPr>
      <a:lvl4pPr marL="1259815">
        <a:defRPr>
          <a:latin typeface="+mn-lt"/>
          <a:ea typeface="+mn-ea"/>
          <a:cs typeface="+mn-cs"/>
        </a:defRPr>
      </a:lvl4pPr>
      <a:lvl5pPr marL="1679753">
        <a:defRPr>
          <a:latin typeface="+mn-lt"/>
          <a:ea typeface="+mn-ea"/>
          <a:cs typeface="+mn-cs"/>
        </a:defRPr>
      </a:lvl5pPr>
      <a:lvl6pPr marL="2099691">
        <a:defRPr>
          <a:latin typeface="+mn-lt"/>
          <a:ea typeface="+mn-ea"/>
          <a:cs typeface="+mn-cs"/>
        </a:defRPr>
      </a:lvl6pPr>
      <a:lvl7pPr marL="2519629">
        <a:defRPr>
          <a:latin typeface="+mn-lt"/>
          <a:ea typeface="+mn-ea"/>
          <a:cs typeface="+mn-cs"/>
        </a:defRPr>
      </a:lvl7pPr>
      <a:lvl8pPr marL="2939567">
        <a:defRPr>
          <a:latin typeface="+mn-lt"/>
          <a:ea typeface="+mn-ea"/>
          <a:cs typeface="+mn-cs"/>
        </a:defRPr>
      </a:lvl8pPr>
      <a:lvl9pPr marL="33595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k.kinouroki.org/storage/documents/1628847876/&#1055;&#1072;&#1088;&#1094;_&#1087;&#1088;&#1086;&#1075;&#1088;&#1072;&#1084;&#1084;&#1072;_&#1076;&#1086;&#1096;&#1082;_&#1086;&#1073;&#1088;&#1072;&#1079;&#1086;&#1074;&#1072;&#1085;&#1080;&#1077;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k.kinouroki.org/storage/documents/43C3so6KGKMqIx9I/&#1055;&#1088;&#1086;&#1075;&#1088;&#1072;&#1084;&#1084;&#1072;%20&#1074;&#1086;&#1089;&#1087;&#1080;&#1090;&#1072;&#1085;&#1080;&#1103;%20&#1050;&#1080;&#1085;&#1086;&#1091;&#1088;&#1086;&#1082;&#1080;%2022-2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inouroki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k.kinouroki.org/storage/documents/1611014766/&#1069;&#1082;&#1089;&#1087;%20&#1079;&#1072;&#1082;&#1083;&#1102;&#1095;&#1077;&#1085;&#1080;&#1077;%20&#1085;&#1072;%20&#1084;&#1077;&#1090;&#1086;&#1076;.&#1087;&#1086;&#1089;&#1086;&#1073;&#1080;&#1103;%20&#1057;&#1055;&#1073;&#1040;&#1055;&#1055;&#1054;%20&#1064;&#1072;&#1074;&#1088;&#1080;&#1085;&#1086;&#1074;&#1072;.pdf" TargetMode="External"/><Relationship Id="rId13" Type="http://schemas.openxmlformats.org/officeDocument/2006/relationships/hyperlink" Target="https://lk.kinouroki.org/storage/documents/1611598186/&#1069;&#1082;&#1089;&#1087;%20&#1079;&#1072;&#1082;&#1083;&#1102;&#1095;&#1077;&#1085;&#1080;&#1077;%20&#1056;&#1040;&#1054;_&#1084;&#1072;&#1090;&#1077;&#1088;&#1080;&#1072;&#1083;&#1099;%20&#1050;&#1080;&#1085;&#1086;&#1091;&#1088;&#1086;&#1082;&#1080;.pdf" TargetMode="External"/><Relationship Id="rId18" Type="http://schemas.openxmlformats.org/officeDocument/2006/relationships/hyperlink" Target="https://lk.kinouroki.org/storage/documents/YBkY88dh9dC79nlu/&#1069;&#1082;&#1089;&#1087;&#1077;&#1088;&#1090;&#1080;&#1079;&#1072;%20&#1048;&#1048;&#1044;&#1057;&#1042;-&#1052;&#1091;&#1079;&#1099;&#1082;&#1072;&#1042;&#1085;&#1091;&#1090;&#1088;&#1080;_&#1055;&#1077;&#1085;&#1089;&#1103;&#1042;&#1077;&#1090;&#1088;&#1072;_&#1055;&#1080;&#1089;&#1100;&#1084;&#1072;_&#1053;&#1077;&#1073;&#1086;_&#1047;&#1086;&#1088;&#1080;&#1085;_5&#1076;&#1085;&#1077;&#1081;.pdf" TargetMode="External"/><Relationship Id="rId3" Type="http://schemas.openxmlformats.org/officeDocument/2006/relationships/hyperlink" Target="https://lk.kinouroki.org/storage/documents/1611014448/&#1056;&#1077;&#1082;&#1086;&#1084;&#1077;&#1085;&#1076;&#1072;&#1094;&#1080;&#1103;%20&#1052;&#1080;&#1085;&#1055;&#1088;&#1086;&#1089;&#1074;&#1077;&#1097;&#1077;&#1085;&#1080;&#1103;.pdf" TargetMode="External"/><Relationship Id="rId21" Type="http://schemas.openxmlformats.org/officeDocument/2006/relationships/hyperlink" Target="https://lk.kinouroki.org/storage/documents/1611586285/&#1052;&#1056;_&#1074;&#1090;&#1086;&#1088;&#1086;&#1081;%20&#1089;&#1073;&#1086;&#1088;&#1085;&#1080;&#1082;.pdf" TargetMode="External"/><Relationship Id="rId7" Type="http://schemas.openxmlformats.org/officeDocument/2006/relationships/hyperlink" Target="https://lk.kinouroki.org/storage/documents/1611014724/&#1069;&#1082;&#1089;&#1087;%20&#1079;&#1072;&#1082;&#1083;&#1102;&#1095;&#1077;&#1085;&#1080;&#1077;%20&#1085;&#1072;%20&#1084;&#1077;&#1090;&#1086;&#1076;.&#1087;&#1086;&#1089;&#1086;&#1073;&#1080;&#1077;%20&#1057;&#1055;&#1073;&#1040;&#1055;&#1055;&#1054;%20&#1046;&#1091;&#1082;&#1086;&#1074;&#1072;%20&#1053;.&#1040;..pdf" TargetMode="External"/><Relationship Id="rId12" Type="http://schemas.openxmlformats.org/officeDocument/2006/relationships/hyperlink" Target="https://lk.kinouroki.org/storage/documents/1611598089/&#1069;&#1056;&#1040;&#1088;&#1072;&#1089;&#1089;&#1082;&#1072;&#1079;_&#1101;&#1082;&#1089;&#1087;.&#1079;&#1072;&#1082;&#1083;&#1102;&#1095;&#1077;&#1085;&#1080;&#1077;&#1056;&#1040;&#1054;.pdf" TargetMode="External"/><Relationship Id="rId17" Type="http://schemas.openxmlformats.org/officeDocument/2006/relationships/hyperlink" Target="https://lk.kinouroki.org/storage/documents/O6ReVSX6ySInbdyX/&#1069;&#1082;&#1089;&#1087;&#1077;&#1088;&#1090;&#1080;&#1079;&#1072;%20&#1048;&#1048;&#1044;&#1057;&#1042;-&#1052;&#1077;&#1076;&#1074;&#1077;&#1076;&#1080;_&#1053;&#1077;&#1072;&#1085;&#1080;&#1089;&#1080;&#1103;.pdf" TargetMode="External"/><Relationship Id="rId25" Type="http://schemas.openxmlformats.org/officeDocument/2006/relationships/hyperlink" Target="https://lk.kinouroki.org/storage/documents/qtFXU1OgjW4v5LDD/mir-geroev-zotov-sa.pd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lk.kinouroki.org/storage/documents/FM7WyLVBvcNdc5JY/&#1069;&#1082;&#1089;&#1087;&#1077;&#1088;&#1090;&#1080;&#1079;&#1072;%20&#1048;&#1048;&#1044;&#1057;&#1042;-&#1045;&#1089;&#1083;&#1080;%20&#1073;&#1099;%20&#1085;&#1077;%20&#1103;.pdf" TargetMode="External"/><Relationship Id="rId20" Type="http://schemas.openxmlformats.org/officeDocument/2006/relationships/hyperlink" Target="https://lk.kinouroki.org/storage/documents/1611586181/&#1052;&#1056;_&#1087;&#1077;&#1088;&#1074;&#1099;&#1081;%20&#1089;&#1073;&#1086;&#1088;&#1085;&#1080;&#1082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k.kinouroki.org/storage/documents/1611014660/&#1069;&#1082;&#1089;&#1087;%20&#1079;&#1072;&#1082;&#1083;&#1102;&#1095;&#1077;&#1085;&#1080;&#1077;%20&#1084;&#1072;&#1090;-&#1083;&#1099;%20&#1055;&#1088;&#1086;&#1077;&#1082;&#1090;&#1072;%20&#1057;&#1055;&#1073;&#1040;&#1055;&#1055;&#1054;%20&#1064;&#1072;&#1074;&#1088;&#1080;&#1085;&#1086;&#1074;&#1072;%20&#1045;.&#1053;..pdf" TargetMode="External"/><Relationship Id="rId11" Type="http://schemas.openxmlformats.org/officeDocument/2006/relationships/hyperlink" Target="https://lk.kinouroki.org/storage/documents/1611232126/&#1069;&#1082;&#1089;&#1087;&#1077;&#1088;&#1090;&#1085;&#1086;&#1077;%20&#1079;&#1072;&#1082;&#1083;&#1102;&#1095;&#1077;&#1085;&#1080;&#1077;%20&#1040;&#1055;&#1055;&#1054;_&#1090;&#1088;&#1077;&#1090;&#1080;&#1081;%20&#1089;&#1073;&#1086;&#1088;&#1085;&#1080;&#1082;.pdf" TargetMode="External"/><Relationship Id="rId24" Type="http://schemas.openxmlformats.org/officeDocument/2006/relationships/hyperlink" Target="https://lk.kinouroki.org/storage/documents/1628847934/&#1052;&#1077;&#1090;&#1086;&#1076;_&#1088;&#1077;&#1082;_&#1082;%20&#1087;&#1088;&#1086;&#1075;&#1088;&#1072;&#1084;&#1084;&#1077;_&#1044;&#1054;.pdf" TargetMode="External"/><Relationship Id="rId5" Type="http://schemas.openxmlformats.org/officeDocument/2006/relationships/hyperlink" Target="https://lk.kinouroki.org/storage/documents/1611014570/&#1069;&#1082;&#1089;&#1087;%20&#1079;&#1072;&#1082;&#1083;&#1102;&#1095;&#1077;&#1085;&#1080;&#1077;%20&#1057;&#1055;&#1041;&#1040;&#1055;&#1055;&#1054;%202-&#1081;%20&#1089;&#1073;&#1086;&#1088;&#1085;&#1080;&#1082;%20&#1092;&#1080;&#1083;&#1100;&#1084;&#1086;&#1074;+&#1052;&#1056;.pdf" TargetMode="External"/><Relationship Id="rId15" Type="http://schemas.openxmlformats.org/officeDocument/2006/relationships/hyperlink" Target="https://lk.kinouroki.org/storage/documents/P250auAYOBoCd0Uf/&#1069;&#1082;&#1089;&#1087;&#1077;&#1088;&#1090;&#1080;&#1079;&#1072;%20&#1048;&#1048;&#1044;&#1057;&#1042;-&#1040;&#1083;&#1077;&#1082;&#1089;&#1072;&#1085;&#1076;&#1088;_&#1041;&#1042;_&#1044;&#1086;&#1084;.pdf" TargetMode="External"/><Relationship Id="rId23" Type="http://schemas.openxmlformats.org/officeDocument/2006/relationships/hyperlink" Target="https://lk.kinouroki.org/storage/documents/1617291473/&#1052;&#1077;&#1090;&#1086;&#1076;%20&#1087;&#1086;&#1089;&#1086;&#1073;&#1080;&#1077;_&#1054;&#1087;&#1099;&#1090;%20&#1057;&#1055;.pdf" TargetMode="External"/><Relationship Id="rId10" Type="http://schemas.openxmlformats.org/officeDocument/2006/relationships/hyperlink" Target="https://lk.kinouroki.org/storage/documents/1611014836/&#1069;&#1082;&#1089;&#1087;&#1077;&#1088;&#1090;&#1085;&#1086;&#1077;%20&#1079;&#1072;&#1082;&#1083;&#1102;&#1095;&#1077;&#1085;&#1080;&#1077;%20&#1085;&#1072;%20&#1092;&#1080;&#1083;&#1100;&#1084;&#1099;%20&#1057;&#1055;&#1073;%20&#1040;&#1055;&#1055;&#1054;%20&#1046;&#1091;&#1082;&#1086;&#1074;&#1072;%20&#1053;.&#1040;..pdf" TargetMode="External"/><Relationship Id="rId19" Type="http://schemas.openxmlformats.org/officeDocument/2006/relationships/hyperlink" Target="https://lk.kinouroki.org/storage/documents/v7eFGf4I3aTEMVZQ/&#1069;&#1082;&#1089;&#1087;&#1077;&#1088;&#1090;&#1080;&#1079;&#1072;%20&#1048;&#1048;&#1044;&#1057;&#1042;-&#1069;&#1082;&#1079;&#1072;&#1084;&#1077;&#1085;_&#1069;&#1056;&#1040;_&#1058;&#1088;&#1080;%20&#1089;&#1086;&#1083;&#1085;&#1094;&#1072;.pdf" TargetMode="External"/><Relationship Id="rId4" Type="http://schemas.openxmlformats.org/officeDocument/2006/relationships/hyperlink" Target="https://lk.kinouroki.org/storage/documents/1611014537/&#1069;&#1082;&#1089;&#1087;%20&#1079;&#1072;&#1082;&#1083;&#1102;&#1095;&#1077;&#1085;&#1080;&#1077;%20&#1057;&#1055;&#1041;&#1040;&#1055;&#1055;&#1054;%201-&#1081;%20&#1089;&#1073;&#1086;&#1088;&#1085;&#1080;&#1082;%20&#1092;&#1080;&#1083;&#1100;&#1084;&#1086;&#1074;+&#1052;&#1056;.pdf" TargetMode="External"/><Relationship Id="rId9" Type="http://schemas.openxmlformats.org/officeDocument/2006/relationships/hyperlink" Target="https://lk.kinouroki.org/storage/documents/1611014806/&#1056;&#1077;&#1094;&#1077;&#1085;&#1079;&#1080;&#1103;%20&#1085;&#1072;%20&#1084;&#1077;&#1090;&#1086;&#1076;.&#1087;&#1086;&#1089;&#1086;&#1073;&#1080;&#1077;%20&#1057;&#1055;&#1073;%20&#1040;&#1055;&#1055;&#1054;%20&#1046;&#1091;&#1082;&#1086;&#1074;&#1072;%20&#1053;.&#1040;.pdf" TargetMode="External"/><Relationship Id="rId14" Type="http://schemas.openxmlformats.org/officeDocument/2006/relationships/hyperlink" Target="https://lk.kinouroki.org/storage/documents/1628848053/&#1069;&#1082;&#1089;&#1087;&#1077;&#1088;&#1090;&#1080;&#1079;&#1072;_&#1055;&#1088;&#1086;&#1075;&#1088;&#1072;&#1084;&#1084;&#1072;_&#1074;&#1086;&#1089;&#1087;&#1080;&#1090;&#1072;&#1085;&#1080;&#1103;_&#1044;&#1086;&#1096;&#1082;&#1054;&#1073;&#1088;_&#1057;&#1055;&#1073;&#1040;&#1055;&#1055;&#1054;.pdf" TargetMode="External"/><Relationship Id="rId22" Type="http://schemas.openxmlformats.org/officeDocument/2006/relationships/hyperlink" Target="https://lk.kinouroki.org/storage/documents/1616072061/&#1052;&#1056;_&#1090;&#1088;&#1077;&#1090;&#1080;&#1081;%20&#1089;&#1073;&#1086;&#1088;&#1085;&#1080;&#1082;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2371" y="703088"/>
            <a:ext cx="8363629" cy="5451822"/>
            <a:chOff x="1665185" y="774700"/>
            <a:chExt cx="9028430" cy="60071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201" y="774700"/>
              <a:ext cx="9028124" cy="6007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5185" y="4951463"/>
              <a:ext cx="8695690" cy="6350"/>
            </a:xfrm>
            <a:custGeom>
              <a:avLst/>
              <a:gdLst/>
              <a:ahLst/>
              <a:cxnLst/>
              <a:rect l="l" t="t" r="r" b="b"/>
              <a:pathLst>
                <a:path w="8695690" h="6350">
                  <a:moveTo>
                    <a:pt x="8695626" y="6146"/>
                  </a:moveTo>
                  <a:lnTo>
                    <a:pt x="0" y="6146"/>
                  </a:lnTo>
                  <a:lnTo>
                    <a:pt x="0" y="0"/>
                  </a:lnTo>
                  <a:lnTo>
                    <a:pt x="8695626" y="0"/>
                  </a:lnTo>
                  <a:lnTo>
                    <a:pt x="8695626" y="6146"/>
                  </a:lnTo>
                  <a:close/>
                </a:path>
              </a:pathLst>
            </a:custGeom>
            <a:solidFill>
              <a:srgbClr val="F0F1F4"/>
            </a:solidFill>
          </p:spPr>
          <p:txBody>
            <a:bodyPr wrap="square" lIns="0" tIns="0" rIns="0" bIns="0" rtlCol="0"/>
            <a:lstStyle/>
            <a:p>
              <a:pPr defTabSz="839774"/>
              <a:endParaRPr sz="1700"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6722" y="2808663"/>
            <a:ext cx="8029507" cy="1240676"/>
          </a:xfrm>
          <a:prstGeom prst="rect">
            <a:avLst/>
          </a:prstGeom>
        </p:spPr>
        <p:txBody>
          <a:bodyPr vert="horz" wrap="square" lIns="0" tIns="11664" rIns="0" bIns="0" rtlCol="0">
            <a:spAutoFit/>
          </a:bodyPr>
          <a:lstStyle/>
          <a:p>
            <a:pPr marL="11664" defTabSz="839774">
              <a:spcBef>
                <a:spcPts val="92"/>
              </a:spcBef>
            </a:pPr>
            <a:r>
              <a:rPr lang="ru-RU" sz="4000" b="1" spc="276" dirty="0">
                <a:solidFill>
                  <a:srgbClr val="0432FF"/>
                </a:solidFill>
                <a:latin typeface="Arial Unicode MS"/>
                <a:cs typeface="Arial Unicode MS"/>
              </a:rPr>
              <a:t>Система воспитания «</a:t>
            </a:r>
            <a:r>
              <a:rPr sz="4000" b="1" spc="276" dirty="0">
                <a:solidFill>
                  <a:srgbClr val="0432FF"/>
                </a:solidFill>
                <a:latin typeface="Arial Unicode MS"/>
                <a:cs typeface="Arial Unicode MS"/>
              </a:rPr>
              <a:t>Киноуроки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207" dirty="0">
                <a:solidFill>
                  <a:srgbClr val="0432FF"/>
                </a:solidFill>
                <a:latin typeface="Arial Unicode MS"/>
                <a:cs typeface="Arial Unicode MS"/>
              </a:rPr>
              <a:t>в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210" dirty="0" err="1">
                <a:solidFill>
                  <a:srgbClr val="0432FF"/>
                </a:solidFill>
                <a:latin typeface="Arial Unicode MS"/>
                <a:cs typeface="Arial Unicode MS"/>
              </a:rPr>
              <a:t>школах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87" dirty="0" err="1">
                <a:solidFill>
                  <a:srgbClr val="0432FF"/>
                </a:solidFill>
                <a:latin typeface="Arial Unicode MS"/>
                <a:cs typeface="Arial Unicode MS"/>
              </a:rPr>
              <a:t>России</a:t>
            </a:r>
            <a:r>
              <a:rPr lang="ru-RU" sz="4000" b="1" spc="87" dirty="0">
                <a:solidFill>
                  <a:srgbClr val="0432FF"/>
                </a:solidFill>
                <a:latin typeface="Arial Unicode MS"/>
                <a:cs typeface="Arial Unicode MS"/>
              </a:rPr>
              <a:t>"</a:t>
            </a:r>
            <a:endParaRPr sz="4000" b="1" dirty="0">
              <a:solidFill>
                <a:srgbClr val="0432FF"/>
              </a:solidFill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5490" y="4511999"/>
            <a:ext cx="7997154" cy="0"/>
          </a:xfrm>
          <a:custGeom>
            <a:avLst/>
            <a:gdLst/>
            <a:ahLst/>
            <a:cxnLst/>
            <a:rect l="l" t="t" r="r" b="b"/>
            <a:pathLst>
              <a:path w="8632825">
                <a:moveTo>
                  <a:pt x="0" y="0"/>
                </a:moveTo>
                <a:lnTo>
                  <a:pt x="8632672" y="0"/>
                </a:lnTo>
              </a:path>
            </a:pathLst>
          </a:custGeom>
          <a:ln w="27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39774"/>
            <a:endParaRPr sz="1700">
              <a:solidFill>
                <a:prstClr val="black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765218"/>
            <a:ext cx="2438400" cy="20981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19541" y="4682822"/>
            <a:ext cx="4674651" cy="546431"/>
          </a:xfrm>
          <a:prstGeom prst="rect">
            <a:avLst/>
          </a:prstGeom>
        </p:spPr>
        <p:txBody>
          <a:bodyPr vert="horz" wrap="square" lIns="0" tIns="15746" rIns="0" bIns="0" rtlCol="0">
            <a:spAutoFit/>
          </a:bodyPr>
          <a:lstStyle/>
          <a:p>
            <a:pPr defTabSz="839774"/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Международный культурно-гуманитарный проект «Киноуроки в школах мира»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1B8085-1C88-1814-1BD1-559FDFD870A9}"/>
              </a:ext>
            </a:extLst>
          </p:cNvPr>
          <p:cNvSpPr txBox="1"/>
          <p:nvPr/>
        </p:nvSpPr>
        <p:spPr>
          <a:xfrm>
            <a:off x="282356" y="152400"/>
            <a:ext cx="927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Комитет по образованию и науке Самарской Губернской Думы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A3A309-EC75-0D74-B6F3-C7FB39ADEE31}"/>
              </a:ext>
            </a:extLst>
          </p:cNvPr>
          <p:cNvSpPr txBox="1"/>
          <p:nvPr/>
        </p:nvSpPr>
        <p:spPr>
          <a:xfrm>
            <a:off x="7620000" y="6324600"/>
            <a:ext cx="197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14.09.2022</a:t>
            </a:r>
          </a:p>
        </p:txBody>
      </p:sp>
    </p:spTree>
    <p:extLst>
      <p:ext uri="{BB962C8B-B14F-4D97-AF65-F5344CB8AC3E}">
        <p14:creationId xmlns:p14="http://schemas.microsoft.com/office/powerpoint/2010/main" val="163029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45959"/>
            <a:ext cx="2211362" cy="18986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8" y="2522680"/>
            <a:ext cx="2211362" cy="1708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517900"/>
            <a:ext cx="2211362" cy="2184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802" y="2477201"/>
            <a:ext cx="2434209" cy="17970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2800" y="4823620"/>
            <a:ext cx="2541603" cy="15684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0461" y="1590564"/>
            <a:ext cx="1859095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2" dirty="0">
                <a:latin typeface="Myriad Pro Black"/>
                <a:cs typeface="Myriad Pro Black"/>
              </a:rPr>
              <a:t>Новогодний</a:t>
            </a:r>
            <a:r>
              <a:rPr sz="1300" b="1" spc="52" dirty="0">
                <a:latin typeface="Myriad Pro Black"/>
                <a:cs typeface="Myriad Pro Black"/>
              </a:rPr>
              <a:t> </a:t>
            </a:r>
            <a:r>
              <a:rPr sz="1300" b="1" spc="62" dirty="0">
                <a:latin typeface="Myriad Pro Black"/>
                <a:cs typeface="Myriad Pro Black"/>
              </a:rPr>
              <a:t>подарок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7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доброта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4943" y="3566672"/>
            <a:ext cx="2005621" cy="665323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76" dirty="0">
                <a:latin typeface="Myriad Pro Black"/>
                <a:cs typeface="Myriad Pro Black"/>
              </a:rPr>
              <a:t>Ванька-адмирал </a:t>
            </a:r>
            <a:r>
              <a:rPr sz="1300" b="1" spc="79" dirty="0">
                <a:latin typeface="Myriad Pro Black"/>
                <a:cs typeface="Myriad Pro Black"/>
              </a:rPr>
              <a:t> </a:t>
            </a: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герой,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пример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spc="-333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подражания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0461" y="6248311"/>
            <a:ext cx="2173941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2" dirty="0">
                <a:latin typeface="Myriad Pro Black"/>
                <a:cs typeface="Myriad Pro Black"/>
              </a:rPr>
              <a:t>Когда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небо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62" dirty="0">
                <a:latin typeface="Myriad Pro Black"/>
                <a:cs typeface="Myriad Pro Black"/>
              </a:rPr>
              <a:t>улыбается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23" dirty="0">
                <a:latin typeface="Arial"/>
                <a:cs typeface="Arial"/>
              </a:rPr>
              <a:t>радость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62" dirty="0">
                <a:latin typeface="Arial"/>
                <a:cs typeface="Arial"/>
              </a:rPr>
              <a:t>познания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4798" y="3827685"/>
            <a:ext cx="227800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1199163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Мандарин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23" dirty="0">
                <a:latin typeface="Arial"/>
                <a:cs typeface="Arial"/>
              </a:rPr>
              <a:t>радость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6" dirty="0">
                <a:latin typeface="Arial"/>
                <a:cs typeface="Arial"/>
              </a:rPr>
              <a:t>за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другого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8361" y="5938081"/>
            <a:ext cx="1864439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70651">
              <a:spcBef>
                <a:spcPts val="340"/>
              </a:spcBef>
            </a:pPr>
            <a:r>
              <a:rPr sz="1300" b="1" spc="86" dirty="0">
                <a:latin typeface="Myriad Pro Black"/>
                <a:cs typeface="Myriad Pro Black"/>
              </a:rPr>
              <a:t>Воин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света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отзывчивость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253207"/>
            <a:ext cx="2211362" cy="2114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2691959"/>
            <a:ext cx="2211362" cy="1701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664512"/>
            <a:ext cx="2211362" cy="1917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67002" y="1718271"/>
            <a:ext cx="1634147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Экзамен</a:t>
            </a:r>
            <a:endParaRPr sz="130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аккуратность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2" y="3755102"/>
            <a:ext cx="1871133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3" dirty="0">
                <a:latin typeface="Myriad Pro Black"/>
                <a:cs typeface="Myriad Pro Black"/>
              </a:rPr>
              <a:t>Александр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ответственность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01" y="6125240"/>
            <a:ext cx="187113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7" dirty="0">
                <a:latin typeface="Myriad Pro Black"/>
                <a:cs typeface="Myriad Pro Black"/>
              </a:rPr>
              <a:t>Музыка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82" dirty="0">
                <a:latin typeface="Myriad Pro Black"/>
                <a:cs typeface="Myriad Pro Black"/>
              </a:rPr>
              <a:t>внутри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милосердие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3" y="2284701"/>
            <a:ext cx="2330226" cy="1860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1401" y="4432929"/>
            <a:ext cx="2330225" cy="2146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6800" y="3480946"/>
            <a:ext cx="2340726" cy="67157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959404">
              <a:spcBef>
                <a:spcPts val="340"/>
              </a:spcBef>
            </a:pPr>
            <a:r>
              <a:rPr sz="1300" b="1" spc="59" dirty="0">
                <a:latin typeface="Myriad Pro Black"/>
                <a:cs typeface="Myriad Pro Black"/>
              </a:rPr>
              <a:t>Пять</a:t>
            </a:r>
            <a:r>
              <a:rPr sz="1300" b="1" spc="41" dirty="0">
                <a:latin typeface="Myriad Pro Black"/>
                <a:cs typeface="Myriad Pro Black"/>
              </a:rPr>
              <a:t> </a:t>
            </a:r>
            <a:r>
              <a:rPr sz="1300" b="1" spc="94" dirty="0">
                <a:latin typeface="Myriad Pro Black"/>
                <a:cs typeface="Myriad Pro Black"/>
              </a:rPr>
              <a:t>дней</a:t>
            </a:r>
            <a:endParaRPr sz="1300" dirty="0">
              <a:latin typeface="Myriad Pro Black"/>
              <a:cs typeface="Myriad Pro Black"/>
            </a:endParaRPr>
          </a:p>
          <a:p>
            <a:pPr marR="2979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созидательный</a:t>
            </a:r>
            <a:endParaRPr sz="1200" dirty="0">
              <a:latin typeface="Arial"/>
              <a:cs typeface="Arial"/>
            </a:endParaRPr>
          </a:p>
          <a:p>
            <a:pPr marR="2979" algn="r">
              <a:spcBef>
                <a:spcPts val="238"/>
              </a:spcBef>
            </a:pPr>
            <a:r>
              <a:rPr sz="1200" spc="18" dirty="0">
                <a:latin typeface="Arial"/>
                <a:cs typeface="Arial"/>
              </a:rPr>
              <a:t>труд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8446" y="6088222"/>
            <a:ext cx="1387011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Если</a:t>
            </a:r>
            <a:r>
              <a:rPr sz="1300" b="1" spc="67" dirty="0">
                <a:latin typeface="Myriad Pro Black"/>
                <a:cs typeface="Myriad Pro Black"/>
              </a:rPr>
              <a:t> </a:t>
            </a:r>
            <a:r>
              <a:rPr sz="1300" b="1" spc="32" dirty="0">
                <a:latin typeface="Myriad Pro Black"/>
                <a:cs typeface="Myriad Pro Black"/>
              </a:rPr>
              <a:t>бы</a:t>
            </a:r>
            <a:r>
              <a:rPr sz="1300" b="1" spc="70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67" dirty="0">
                <a:latin typeface="Myriad Pro Black"/>
                <a:cs typeface="Myriad Pro Black"/>
              </a:rPr>
              <a:t> </a:t>
            </a:r>
            <a:r>
              <a:rPr sz="1300" b="1" spc="21" dirty="0">
                <a:latin typeface="Myriad Pro Black"/>
                <a:cs typeface="Myriad Pro Black"/>
              </a:rPr>
              <a:t>я</a:t>
            </a:r>
            <a:endParaRPr sz="1300" dirty="0">
              <a:latin typeface="Myriad Pro Black"/>
              <a:cs typeface="Myriad Pro Black"/>
            </a:endParaRPr>
          </a:p>
          <a:p>
            <a:pPr marL="79672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9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воля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15035"/>
            <a:ext cx="2135162" cy="1924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9" y="2448150"/>
            <a:ext cx="2135163" cy="1962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709771"/>
            <a:ext cx="2135162" cy="1943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8400" y="1718271"/>
            <a:ext cx="2133600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107" dirty="0">
                <a:latin typeface="Myriad Pro Black"/>
                <a:cs typeface="Myriad Pro Black"/>
              </a:rPr>
              <a:t>Дима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Зорин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благородство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6951" y="3865600"/>
            <a:ext cx="197586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Дом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коллективизм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6953" y="6198883"/>
            <a:ext cx="174726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35" dirty="0">
                <a:latin typeface="Myriad Pro Black"/>
                <a:cs typeface="Myriad Pro Black"/>
              </a:rPr>
              <a:t>БВ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7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прощение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1908" y="2241861"/>
            <a:ext cx="2384150" cy="2063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910" y="4526178"/>
            <a:ext cx="2384149" cy="18351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36066" y="3865600"/>
            <a:ext cx="237584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1224850">
              <a:spcBef>
                <a:spcPts val="340"/>
              </a:spcBef>
            </a:pPr>
            <a:r>
              <a:rPr sz="1300" b="1" spc="70" dirty="0">
                <a:latin typeface="Myriad Pro Black"/>
                <a:cs typeface="Myriad Pro Black"/>
              </a:rPr>
              <a:t>Песня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73" dirty="0">
                <a:latin typeface="Myriad Pro Black"/>
                <a:cs typeface="Myriad Pro Black"/>
              </a:rPr>
              <a:t>ветра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доброжелательность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0200" y="5898511"/>
            <a:ext cx="162670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R="2979" algn="r">
              <a:spcBef>
                <a:spcPts val="340"/>
              </a:spcBef>
            </a:pPr>
            <a:r>
              <a:rPr sz="1300" b="1" spc="50" dirty="0">
                <a:latin typeface="Myriad Pro Black"/>
                <a:cs typeface="Myriad Pro Black"/>
              </a:rPr>
              <a:t>ЭРА</a:t>
            </a:r>
            <a:endParaRPr sz="1300" dirty="0">
              <a:latin typeface="Myriad Pro Black"/>
              <a:cs typeface="Myriad Pro Black"/>
            </a:endParaRPr>
          </a:p>
          <a:p>
            <a:pPr marL="7447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мечта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/>
          </p:cNvSpPr>
          <p:nvPr/>
        </p:nvSpPr>
        <p:spPr>
          <a:xfrm>
            <a:off x="5105399" y="486755"/>
            <a:ext cx="4213017" cy="607684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>
            <a:lvl1pPr>
              <a:defRPr sz="3900" b="0" i="0">
                <a:solidFill>
                  <a:srgbClr val="535C6A"/>
                </a:solidFill>
                <a:latin typeface="Arial"/>
                <a:ea typeface="+mj-ea"/>
                <a:cs typeface="Arial"/>
              </a:defRPr>
            </a:lvl1pPr>
          </a:lstStyle>
          <a:p>
            <a:pPr marL="5478725" indent="-5478725" defTabSz="914179">
              <a:spcBef>
                <a:spcPts val="59"/>
              </a:spcBef>
            </a:pPr>
            <a:r>
              <a:rPr lang="ru-RU" kern="0" spc="161"/>
              <a:t>Ф</a:t>
            </a:r>
            <a:r>
              <a:rPr lang="ru-RU" kern="0" spc="314"/>
              <a:t>и</a:t>
            </a:r>
            <a:r>
              <a:rPr lang="ru-RU" kern="0" spc="-26"/>
              <a:t>л</a:t>
            </a:r>
            <a:r>
              <a:rPr lang="ru-RU" kern="0" spc="269"/>
              <a:t>ь</a:t>
            </a:r>
            <a:r>
              <a:rPr lang="ru-RU" kern="0" spc="214"/>
              <a:t>м</a:t>
            </a:r>
            <a:r>
              <a:rPr lang="ru-RU" kern="0" spc="219"/>
              <a:t>ы</a:t>
            </a:r>
            <a:r>
              <a:rPr lang="ru-RU" kern="0" spc="-293"/>
              <a:t> </a:t>
            </a:r>
            <a:r>
              <a:rPr lang="ru-RU" kern="0" spc="305"/>
              <a:t>п</a:t>
            </a:r>
            <a:r>
              <a:rPr lang="ru-RU" kern="0" spc="217"/>
              <a:t>р</a:t>
            </a:r>
            <a:r>
              <a:rPr lang="ru-RU" kern="0" spc="179"/>
              <a:t>о</a:t>
            </a:r>
            <a:r>
              <a:rPr lang="ru-RU" kern="0" spc="26"/>
              <a:t>е</a:t>
            </a:r>
            <a:r>
              <a:rPr lang="ru-RU" kern="0" spc="340"/>
              <a:t>к</a:t>
            </a:r>
            <a:r>
              <a:rPr lang="ru-RU" kern="0" spc="65"/>
              <a:t>т</a:t>
            </a:r>
            <a:r>
              <a:rPr lang="ru-RU" kern="0" spc="18"/>
              <a:t>а</a:t>
            </a:r>
            <a:endParaRPr lang="ru-RU" kern="0" spc="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1540" y="148014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343444"/>
            <a:ext cx="221136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3" y="2399039"/>
            <a:ext cx="2201698" cy="1631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4725941"/>
            <a:ext cx="2201327" cy="1943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66575" y="1616653"/>
            <a:ext cx="1945256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Письма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целомудрие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7941" y="3536489"/>
            <a:ext cx="2173460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584130">
              <a:spcBef>
                <a:spcPts val="340"/>
              </a:spcBef>
            </a:pPr>
            <a:r>
              <a:rPr sz="1300" b="1" spc="67" dirty="0">
                <a:latin typeface="Myriad Pro Black"/>
                <a:cs typeface="Myriad Pro Black"/>
              </a:rPr>
              <a:t>Восьмое</a:t>
            </a:r>
            <a:r>
              <a:rPr sz="1300" b="1" spc="39" dirty="0">
                <a:latin typeface="Myriad Pro Black"/>
                <a:cs typeface="Myriad Pro Black"/>
              </a:rPr>
              <a:t> </a:t>
            </a:r>
            <a:r>
              <a:rPr sz="1300" b="1" spc="82" dirty="0">
                <a:latin typeface="Myriad Pro Black"/>
                <a:cs typeface="Myriad Pro Black"/>
              </a:rPr>
              <a:t>марта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внимательность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1538" y="6168301"/>
            <a:ext cx="176075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60972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Чистодей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трудолюбие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238" y="2336930"/>
            <a:ext cx="2211363" cy="1987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239" y="4511027"/>
            <a:ext cx="2211361" cy="21589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66573" y="3646332"/>
            <a:ext cx="2520404" cy="678147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56" dirty="0">
                <a:latin typeface="Myriad Pro Black"/>
                <a:cs typeface="Myriad Pro Black"/>
              </a:rPr>
              <a:t>Там, </a:t>
            </a:r>
            <a:r>
              <a:rPr sz="1300" b="1" spc="67" dirty="0">
                <a:latin typeface="Myriad Pro Black"/>
                <a:cs typeface="Myriad Pro Black"/>
              </a:rPr>
              <a:t>где </a:t>
            </a:r>
            <a:r>
              <a:rPr sz="1300" b="1" spc="100" dirty="0">
                <a:latin typeface="Myriad Pro Black"/>
                <a:cs typeface="Myriad Pro Black"/>
              </a:rPr>
              <a:t>мечтают </a:t>
            </a:r>
            <a:r>
              <a:rPr sz="1300" b="1" spc="91" dirty="0" err="1">
                <a:latin typeface="Myriad Pro Black"/>
                <a:cs typeface="Myriad Pro Black"/>
              </a:rPr>
              <a:t>медведи</a:t>
            </a:r>
            <a:r>
              <a:rPr sz="1300" b="1" spc="91" dirty="0">
                <a:latin typeface="Myriad Pro Black"/>
                <a:cs typeface="Myriad Pro Black"/>
              </a:rPr>
              <a:t> </a:t>
            </a:r>
            <a:r>
              <a:rPr sz="1300" b="1" spc="-273" dirty="0">
                <a:latin typeface="Myriad Pro Black"/>
                <a:cs typeface="Myriad Pro Black"/>
              </a:rPr>
              <a:t> </a:t>
            </a:r>
            <a:endParaRPr lang="ru-RU" sz="1300" b="1" spc="-273" dirty="0">
              <a:latin typeface="Myriad Pro Black"/>
              <a:cs typeface="Myriad Pro Black"/>
            </a:endParaRPr>
          </a:p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200" spc="35" dirty="0" err="1">
                <a:latin typeface="Arial"/>
                <a:cs typeface="Arial"/>
              </a:rPr>
              <a:t>Понятие</a:t>
            </a:r>
            <a:r>
              <a:rPr sz="1200" spc="35" dirty="0">
                <a:latin typeface="Arial"/>
                <a:cs typeface="Arial"/>
              </a:rPr>
              <a:t>: </a:t>
            </a:r>
            <a:r>
              <a:rPr sz="1200" spc="32" dirty="0">
                <a:latin typeface="Arial"/>
                <a:cs typeface="Arial"/>
              </a:rPr>
              <a:t>ответственность перед </a:t>
            </a:r>
            <a:r>
              <a:rPr sz="1200" spc="-333" dirty="0">
                <a:latin typeface="Arial"/>
                <a:cs typeface="Arial"/>
              </a:rPr>
              <a:t> </a:t>
            </a:r>
            <a:r>
              <a:rPr sz="1200" spc="67" dirty="0">
                <a:latin typeface="Arial"/>
                <a:cs typeface="Arial"/>
              </a:rPr>
              <a:t>миром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6573" y="6005660"/>
            <a:ext cx="2332380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1" dirty="0">
                <a:latin typeface="Myriad Pro Black"/>
                <a:cs typeface="Myriad Pro Black"/>
              </a:rPr>
              <a:t>Неанисия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здоровый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образ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79" dirty="0">
                <a:latin typeface="Arial"/>
                <a:cs typeface="Arial"/>
              </a:rPr>
              <a:t>жизни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82381"/>
            <a:ext cx="9905999" cy="65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object 2"/>
          <p:cNvSpPr/>
          <p:nvPr/>
        </p:nvSpPr>
        <p:spPr>
          <a:xfrm flipV="1">
            <a:off x="353860" y="3384840"/>
            <a:ext cx="9198281" cy="41493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200" y="0"/>
                </a:lnTo>
              </a:path>
            </a:pathLst>
          </a:custGeom>
          <a:ln w="27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067" y="4304238"/>
            <a:ext cx="4400966" cy="1563354"/>
          </a:xfrm>
          <a:prstGeom prst="rect">
            <a:avLst/>
          </a:prstGeom>
        </p:spPr>
        <p:txBody>
          <a:bodyPr vert="horz" wrap="square" lIns="0" tIns="11079" rIns="0" bIns="0" rtlCol="0">
            <a:spAutoFit/>
          </a:bodyPr>
          <a:lstStyle/>
          <a:p>
            <a:pPr marL="11660" marR="4664">
              <a:lnSpc>
                <a:spcPct val="116500"/>
              </a:lnSpc>
              <a:spcBef>
                <a:spcPts val="87"/>
              </a:spcBef>
            </a:pPr>
            <a:r>
              <a:rPr sz="1700" b="1" spc="78" dirty="0">
                <a:solidFill>
                  <a:srgbClr val="002060"/>
                </a:solidFill>
                <a:latin typeface="Courier New"/>
                <a:cs typeface="Courier New"/>
              </a:rPr>
              <a:t>БОЛЕ</a:t>
            </a:r>
            <a:r>
              <a:rPr lang="ru-RU" sz="1700" b="1" spc="78" dirty="0">
                <a:solidFill>
                  <a:srgbClr val="002060"/>
                </a:solidFill>
                <a:latin typeface="Courier New"/>
                <a:cs typeface="Courier New"/>
              </a:rPr>
              <a:t>Е 13</a:t>
            </a:r>
            <a:r>
              <a:rPr lang="ru-RU"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-32" dirty="0">
                <a:solidFill>
                  <a:srgbClr val="002060"/>
                </a:solidFill>
              </a:rPr>
              <a:t> </a:t>
            </a:r>
            <a:r>
              <a:rPr sz="1700" b="1" spc="133" dirty="0">
                <a:solidFill>
                  <a:srgbClr val="002060"/>
                </a:solidFill>
                <a:latin typeface="Courier New"/>
                <a:cs typeface="Courier New"/>
              </a:rPr>
              <a:t>ТЫСЯ</a:t>
            </a:r>
            <a:r>
              <a:rPr sz="1700" b="1" spc="138" dirty="0">
                <a:solidFill>
                  <a:srgbClr val="002060"/>
                </a:solidFill>
                <a:latin typeface="Courier New"/>
                <a:cs typeface="Courier New"/>
              </a:rPr>
              <a:t>Ч</a:t>
            </a:r>
            <a:r>
              <a:rPr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211" dirty="0">
                <a:solidFill>
                  <a:srgbClr val="002060"/>
                </a:solidFill>
                <a:latin typeface="Courier New"/>
                <a:cs typeface="Courier New"/>
              </a:rPr>
              <a:t>ВЫПОЛНЕННЫ</a:t>
            </a:r>
            <a:r>
              <a:rPr sz="1700" b="1" spc="216" dirty="0">
                <a:solidFill>
                  <a:srgbClr val="002060"/>
                </a:solidFill>
                <a:latin typeface="Courier New"/>
                <a:cs typeface="Courier New"/>
              </a:rPr>
              <a:t>Х</a:t>
            </a:r>
            <a:r>
              <a:rPr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187" dirty="0">
                <a:solidFill>
                  <a:srgbClr val="002060"/>
                </a:solidFill>
                <a:latin typeface="Courier New"/>
                <a:cs typeface="Courier New"/>
              </a:rPr>
              <a:t>СОЦИАЛЬНЫХ</a:t>
            </a:r>
            <a:r>
              <a:rPr lang="ru-RU" sz="1700" b="1" spc="187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  <a:t>ПРАКТИК (общественно-полезных дел)</a:t>
            </a:r>
            <a:b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</a:br>
            <a: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  <a:t/>
            </a:r>
            <a:b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</a:br>
            <a:endParaRPr sz="1700" b="1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536" y="708241"/>
            <a:ext cx="4098013" cy="1873815"/>
          </a:xfrm>
          <a:prstGeom prst="rect">
            <a:avLst/>
          </a:prstGeom>
        </p:spPr>
        <p:txBody>
          <a:bodyPr vert="horz" wrap="square" lIns="0" tIns="11079" rIns="0" bIns="0" rtlCol="0">
            <a:spAutoFit/>
          </a:bodyPr>
          <a:lstStyle/>
          <a:p>
            <a:pPr marL="11660" marR="4664">
              <a:lnSpc>
                <a:spcPct val="116500"/>
              </a:lnSpc>
              <a:spcBef>
                <a:spcPts val="87"/>
              </a:spcBef>
            </a:pPr>
            <a:r>
              <a:rPr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Школьники и педагоги - авторы лучших  социальных практик поощряются местной  администрацией и </a:t>
            </a:r>
            <a:r>
              <a:rPr lang="ru-RU"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представителями</a:t>
            </a:r>
            <a:r>
              <a:rPr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 крупного  бизнеса символикой проекта</a:t>
            </a:r>
          </a:p>
        </p:txBody>
      </p:sp>
      <p:pic>
        <p:nvPicPr>
          <p:cNvPr id="3076" name="Picture 4" descr="C:\Users\user\Desktop\Киноуроки\Сайт\Социальные практики\Фото\31.01.22\Q9caUYaGPDcqwHckJNAjDl4ZK13Z4hDKH4dznV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52" y="5179805"/>
            <a:ext cx="2134029" cy="1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56dupYBa0W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31" y="3511905"/>
            <a:ext cx="2157559" cy="15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28N5tBsdpGKlRws0kkWVgtPNxc1Rj0jSwzx8ui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29" y="5179807"/>
            <a:ext cx="2157558" cy="1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5K1Srla9JHDceM4ut9BgUK3HUiBoMm9iQFSzLhh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53" y="3532485"/>
            <a:ext cx="2134029" cy="15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aZ6ZaCM63U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9" y="177503"/>
            <a:ext cx="2136626" cy="16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AED9P7TM7h4 (1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840" y="178656"/>
            <a:ext cx="2439163" cy="3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-iAu233FIk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2" y="1792179"/>
            <a:ext cx="2136625" cy="15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9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газет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544207B-C6C1-430E-94B5-16E92F50B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" y="533400"/>
            <a:ext cx="9873656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C9AEBE-4C87-DF84-E65F-F0C01B524A58}"/>
              </a:ext>
            </a:extLst>
          </p:cNvPr>
          <p:cNvSpPr txBox="1"/>
          <p:nvPr/>
        </p:nvSpPr>
        <p:spPr>
          <a:xfrm>
            <a:off x="190500" y="152400"/>
            <a:ext cx="300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3"/>
              </a:rPr>
              <a:t>Программа и КТП для д/садов 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8651FE-36A9-B9F1-946E-3326710561EA}"/>
              </a:ext>
            </a:extLst>
          </p:cNvPr>
          <p:cNvSpPr txBox="1"/>
          <p:nvPr/>
        </p:nvSpPr>
        <p:spPr>
          <a:xfrm>
            <a:off x="7162800" y="145312"/>
            <a:ext cx="265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4"/>
              </a:rPr>
              <a:t>Программа и КТП для школ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30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4" y="434496"/>
            <a:ext cx="4370332" cy="507831"/>
          </a:xfrm>
        </p:spPr>
        <p:txBody>
          <a:bodyPr/>
          <a:lstStyle/>
          <a:p>
            <a:r>
              <a:rPr lang="ru-RU" sz="3300" dirty="0"/>
              <a:t>Урок уважения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708" y="1656684"/>
            <a:ext cx="4305933" cy="2954655"/>
          </a:xfrm>
        </p:spPr>
        <p:txBody>
          <a:bodyPr/>
          <a:lstStyle/>
          <a:p>
            <a:pPr algn="just"/>
            <a:r>
              <a:rPr lang="ru-RU" sz="1600" dirty="0"/>
              <a:t>Виртуальный урок уважения в рамках Всероссийского проекта «Киноуроки в школах России» прошёл в начальных классах </a:t>
            </a:r>
            <a:r>
              <a:rPr lang="ru-RU" sz="1600" dirty="0" err="1"/>
              <a:t>МБОУ</a:t>
            </a:r>
            <a:r>
              <a:rPr lang="ru-RU" sz="1600" dirty="0"/>
              <a:t> «Школа №6 им. Н.Я. Ильина города Дебальцево». Дети ознакомились с чувашским фольклором, приняли участие в опросе: «Что такое «уважение»?»</a:t>
            </a:r>
          </a:p>
          <a:p>
            <a:pPr algn="just"/>
            <a:r>
              <a:rPr lang="ru-RU" sz="1600" dirty="0"/>
              <a:t>Ребята решили закрепить знания о качестве «уважение» делом: поздравить ветеранов педагогического труда  с 85-летним юбилеем нашей школы.</a:t>
            </a:r>
          </a:p>
          <a:p>
            <a:pPr algn="just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294" y="6195255"/>
            <a:ext cx="4721247" cy="546473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sz="1500" dirty="0" err="1"/>
              <a:t>ДНР</a:t>
            </a:r>
            <a:r>
              <a:rPr lang="ru-RU" sz="1500" dirty="0"/>
              <a:t>, Дебальцево</a:t>
            </a:r>
          </a:p>
          <a:p>
            <a:r>
              <a:rPr lang="ru-RU" sz="1500" dirty="0" err="1"/>
              <a:t>МБОУ</a:t>
            </a:r>
            <a:r>
              <a:rPr lang="ru-RU" sz="1500" dirty="0"/>
              <a:t> "Школа № 6 им. </a:t>
            </a:r>
            <a:r>
              <a:rPr lang="ru-RU" sz="1500" dirty="0" err="1"/>
              <a:t>Н.Я.Ильина</a:t>
            </a:r>
            <a:r>
              <a:rPr lang="ru-RU" sz="1500" dirty="0"/>
              <a:t> города Дебальцево"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294" y="974348"/>
            <a:ext cx="1496903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Три солнца</a:t>
            </a:r>
          </a:p>
          <a:p>
            <a:r>
              <a:rPr lang="ru-RU" dirty="0"/>
              <a:t>Качество: уважение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755" y="417644"/>
            <a:ext cx="4681485" cy="320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756" y="3649685"/>
            <a:ext cx="4681891" cy="29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60158E1-DB22-7EAB-7644-A76C82BEEB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4353613"/>
            <a:ext cx="4681891" cy="16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02" y="408198"/>
            <a:ext cx="4017386" cy="1200329"/>
          </a:xfrm>
        </p:spPr>
        <p:txBody>
          <a:bodyPr/>
          <a:lstStyle/>
          <a:p>
            <a:r>
              <a:rPr lang="ru-RU" dirty="0"/>
              <a:t>Все на субботник!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943" y="2460812"/>
            <a:ext cx="4447112" cy="3200876"/>
          </a:xfrm>
        </p:spPr>
        <p:txBody>
          <a:bodyPr/>
          <a:lstStyle/>
          <a:p>
            <a:pPr algn="just"/>
            <a:r>
              <a:rPr lang="ru-RU" sz="1600" dirty="0"/>
              <a:t>1. Ребята предложили администрации школы провести общешкольный субботник.</a:t>
            </a:r>
          </a:p>
          <a:p>
            <a:pPr algn="just"/>
            <a:r>
              <a:rPr lang="ru-RU" sz="1600" dirty="0"/>
              <a:t>2. Редколлегия класса подготовила агитационные листовки и брошюры. Разместили объявления в социальных сетях.</a:t>
            </a:r>
          </a:p>
          <a:p>
            <a:pPr algn="just"/>
            <a:r>
              <a:rPr lang="ru-RU" sz="1600" dirty="0"/>
              <a:t>3. Ребята передали тематические листовки с призывами на субботник жителям посёлка и в крупные организации, в том числе отнесли брошюры в учреждения, где работают родители учащихся.</a:t>
            </a:r>
          </a:p>
          <a:p>
            <a:pPr algn="just"/>
            <a:r>
              <a:rPr lang="ru-RU" sz="1600" dirty="0"/>
              <a:t>4. Учащиеся смонтировали клип социальной практики, который разместили в группе социальной сети  класса и школы.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519" y="178654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235" y="178654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Фотография социальной практики №9185 - Мы за чистый посёлок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605" y="3567313"/>
            <a:ext cx="2435323" cy="31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38" y="3567313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944" y="1630937"/>
            <a:ext cx="2003452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Пять дней</a:t>
            </a:r>
          </a:p>
          <a:p>
            <a:r>
              <a:rPr lang="ru-RU" dirty="0"/>
              <a:t>Качество: созидательный труд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946" y="6195255"/>
            <a:ext cx="4305933" cy="546473"/>
          </a:xfrm>
          <a:prstGeom prst="rect">
            <a:avLst/>
          </a:prstGeom>
        </p:spPr>
        <p:txBody>
          <a:bodyPr wrap="square" lIns="83967" tIns="41984" rIns="83967" bIns="41984">
            <a:spAutoFit/>
          </a:bodyPr>
          <a:lstStyle/>
          <a:p>
            <a:pPr algn="just"/>
            <a:r>
              <a:rPr lang="ru-RU" sz="1500" dirty="0"/>
              <a:t>Саратовская область, </a:t>
            </a:r>
          </a:p>
          <a:p>
            <a:pPr algn="just"/>
            <a:r>
              <a:rPr lang="ru-RU" sz="1500" dirty="0"/>
              <a:t>МОБУ "</a:t>
            </a:r>
            <a:r>
              <a:rPr lang="ru-RU" sz="1500" dirty="0" err="1"/>
              <a:t>СОШ</a:t>
            </a:r>
            <a:r>
              <a:rPr lang="ru-RU" sz="1500" dirty="0"/>
              <a:t> № 1 им. </a:t>
            </a:r>
            <a:r>
              <a:rPr lang="ru-RU" sz="1500" dirty="0" err="1"/>
              <a:t>А.П</a:t>
            </a:r>
            <a:r>
              <a:rPr lang="ru-RU" sz="1500" dirty="0"/>
              <a:t>. Гайдара" </a:t>
            </a:r>
          </a:p>
        </p:txBody>
      </p:sp>
    </p:spTree>
    <p:extLst>
      <p:ext uri="{BB962C8B-B14F-4D97-AF65-F5344CB8AC3E}">
        <p14:creationId xmlns:p14="http://schemas.microsoft.com/office/powerpoint/2010/main" val="325357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05" y="731906"/>
            <a:ext cx="4370332" cy="800219"/>
          </a:xfrm>
        </p:spPr>
        <p:txBody>
          <a:bodyPr/>
          <a:lstStyle/>
          <a:p>
            <a:r>
              <a:rPr lang="ru-RU" sz="2600" dirty="0"/>
              <a:t>Помощь </a:t>
            </a:r>
            <a:r>
              <a:rPr lang="ru-RU" sz="2600" dirty="0" err="1"/>
              <a:t>онкобольным</a:t>
            </a:r>
            <a:r>
              <a:rPr lang="ru-RU" sz="2600" dirty="0"/>
              <a:t> детям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945" y="2253343"/>
            <a:ext cx="4517701" cy="3200876"/>
          </a:xfrm>
        </p:spPr>
        <p:txBody>
          <a:bodyPr/>
          <a:lstStyle/>
          <a:p>
            <a:pPr algn="just"/>
            <a:r>
              <a:rPr lang="ru-RU" sz="1600" dirty="0"/>
              <a:t>Мы собрали макулатуру, сдали её в пункт приёма рядом со школой, на вырученные деньги купили раскраски, альбомы, фломастеры… Наши родители тоже откликнулись , по собственной инициативе собрали значительную сумму денег. Мы вместе с мамами ребят ещё подкупили канцтоваров, настольных игр и многое другое. И вот мы с подарками и добрыми пожеланиями на специально оформленных открытках отправились в </a:t>
            </a:r>
            <a:r>
              <a:rPr lang="ru-RU" sz="1600" dirty="0" err="1"/>
              <a:t>онкоцентр</a:t>
            </a:r>
            <a:r>
              <a:rPr lang="ru-RU" sz="1600" dirty="0"/>
              <a:t>. Мамы помогли нам все донести. К нам в приёмное отделение спустились заведующая и мамы детей, которые там лежат. Мы передали им подарки и пожелали скорейшего выздоровления.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294" y="6195255"/>
            <a:ext cx="1581991" cy="546473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sz="1500" dirty="0"/>
              <a:t>Город Пенза</a:t>
            </a:r>
          </a:p>
          <a:p>
            <a:r>
              <a:rPr lang="ru-RU" sz="1500" dirty="0" err="1"/>
              <a:t>МБОУ</a:t>
            </a:r>
            <a:r>
              <a:rPr lang="ru-RU" sz="1500" dirty="0"/>
              <a:t> </a:t>
            </a:r>
            <a:r>
              <a:rPr lang="ru-RU" sz="1500" dirty="0" err="1"/>
              <a:t>СОШ</a:t>
            </a:r>
            <a:r>
              <a:rPr lang="ru-RU" sz="1500" dirty="0"/>
              <a:t> № 68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07" y="570128"/>
            <a:ext cx="4616620" cy="23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54" y="3117117"/>
            <a:ext cx="2399759" cy="30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849" y="3117117"/>
            <a:ext cx="2329439" cy="30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8294" y="1630937"/>
            <a:ext cx="2947621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8 марта</a:t>
            </a:r>
          </a:p>
          <a:p>
            <a:r>
              <a:rPr lang="ru-RU" dirty="0"/>
              <a:t>Качество: наблюдательность, внимательность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54628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219200"/>
            <a:ext cx="9906000" cy="540523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2" name="object 2"/>
          <p:cNvSpPr/>
          <p:nvPr/>
        </p:nvSpPr>
        <p:spPr>
          <a:xfrm>
            <a:off x="2819740" y="4191002"/>
            <a:ext cx="6790080" cy="5187"/>
          </a:xfrm>
          <a:custGeom>
            <a:avLst/>
            <a:gdLst/>
            <a:ahLst/>
            <a:cxnLst/>
            <a:rect l="l" t="t" r="r" b="b"/>
            <a:pathLst>
              <a:path w="7329805" h="5714">
                <a:moveTo>
                  <a:pt x="7329436" y="5562"/>
                </a:moveTo>
                <a:lnTo>
                  <a:pt x="0" y="5562"/>
                </a:lnTo>
                <a:lnTo>
                  <a:pt x="0" y="0"/>
                </a:lnTo>
                <a:lnTo>
                  <a:pt x="7329436" y="0"/>
                </a:lnTo>
                <a:lnTo>
                  <a:pt x="7329436" y="556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379" y="1600200"/>
            <a:ext cx="3357686" cy="751618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 marL="11659">
              <a:spcBef>
                <a:spcPts val="101"/>
              </a:spcBef>
            </a:pPr>
            <a:r>
              <a:rPr sz="4800" spc="23" dirty="0"/>
              <a:t>О</a:t>
            </a:r>
            <a:r>
              <a:rPr sz="4800" spc="-375" dirty="0"/>
              <a:t> </a:t>
            </a:r>
            <a:r>
              <a:rPr sz="4800" spc="-198" dirty="0"/>
              <a:t>ПРОЕКТЕ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12686" y="4648200"/>
            <a:ext cx="9301618" cy="1705725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 marL="11659" algn="just">
              <a:spcBef>
                <a:spcPts val="101"/>
              </a:spcBef>
            </a:pPr>
            <a:r>
              <a:rPr lang="ru-RU" sz="2000" b="1" spc="69" dirty="0">
                <a:solidFill>
                  <a:srgbClr val="111B1D"/>
                </a:solidFill>
                <a:latin typeface="Arial"/>
                <a:cs typeface="Arial"/>
              </a:rPr>
              <a:t>Миссия</a:t>
            </a:r>
            <a:r>
              <a:rPr lang="ru-RU" sz="2000" b="1" spc="-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2000" b="1" spc="78" dirty="0">
                <a:solidFill>
                  <a:srgbClr val="111B1D"/>
                </a:solidFill>
                <a:latin typeface="Arial"/>
                <a:cs typeface="Arial"/>
              </a:rPr>
              <a:t>проекта:</a:t>
            </a:r>
            <a:endParaRPr lang="ru-RU" sz="2000" dirty="0">
              <a:latin typeface="Arial"/>
              <a:cs typeface="Arial"/>
            </a:endParaRPr>
          </a:p>
          <a:p>
            <a:pPr marL="11659" marR="4663" algn="just">
              <a:spcBef>
                <a:spcPts val="1200"/>
              </a:spcBef>
            </a:pP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воспитание</a:t>
            </a:r>
            <a:r>
              <a:rPr lang="ru-RU" sz="2000" spc="9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6" dirty="0">
                <a:solidFill>
                  <a:srgbClr val="111B1D"/>
                </a:solidFill>
                <a:latin typeface="Arial Unicode MS"/>
                <a:cs typeface="Arial Unicode MS"/>
              </a:rPr>
              <a:t>поколений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2" dirty="0">
                <a:solidFill>
                  <a:srgbClr val="111B1D"/>
                </a:solidFill>
                <a:latin typeface="Arial Unicode MS"/>
                <a:cs typeface="Arial Unicode MS"/>
              </a:rPr>
              <a:t>выпускников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6" dirty="0">
                <a:solidFill>
                  <a:srgbClr val="111B1D"/>
                </a:solidFill>
                <a:latin typeface="Arial Unicode MS"/>
                <a:cs typeface="Arial Unicode MS"/>
              </a:rPr>
              <a:t>школ</a:t>
            </a:r>
            <a:r>
              <a:rPr lang="ru-RU" sz="2000" spc="-30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b="1" spc="9" dirty="0">
                <a:solidFill>
                  <a:srgbClr val="111B1D"/>
                </a:solidFill>
                <a:latin typeface="Lucida Sans Unicode"/>
                <a:cs typeface="Lucida Sans Unicode"/>
              </a:rPr>
              <a:t>2030-2040</a:t>
            </a:r>
            <a:r>
              <a:rPr lang="ru-RU" sz="2000" spc="9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гг</a:t>
            </a:r>
            <a:r>
              <a:rPr lang="ru-RU" sz="2000" spc="13" dirty="0">
                <a:solidFill>
                  <a:srgbClr val="111B1D"/>
                </a:solidFill>
                <a:latin typeface="Lucida Sans Unicode"/>
                <a:cs typeface="Lucida Sans Unicode"/>
              </a:rPr>
              <a:t>. </a:t>
            </a:r>
            <a:r>
              <a:rPr lang="ru-RU" sz="2000" spc="37" dirty="0">
                <a:solidFill>
                  <a:srgbClr val="111B1D"/>
                </a:solidFill>
                <a:latin typeface="Arial Unicode MS"/>
                <a:cs typeface="Arial Unicode MS"/>
              </a:rPr>
              <a:t>со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сформированной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110" dirty="0">
                <a:solidFill>
                  <a:srgbClr val="111B1D"/>
                </a:solidFill>
                <a:latin typeface="Arial Unicode MS"/>
                <a:cs typeface="Arial Unicode MS"/>
              </a:rPr>
              <a:t>широкой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библиотекой </a:t>
            </a:r>
            <a:r>
              <a:rPr lang="ru-RU" sz="2000" spc="69" dirty="0">
                <a:solidFill>
                  <a:srgbClr val="111B1D"/>
                </a:solidFill>
                <a:latin typeface="Arial Unicode MS"/>
                <a:cs typeface="Arial Unicode MS"/>
              </a:rPr>
              <a:t>этических </a:t>
            </a:r>
            <a:r>
              <a:rPr lang="ru-RU" sz="2000" spc="32" dirty="0">
                <a:solidFill>
                  <a:srgbClr val="111B1D"/>
                </a:solidFill>
                <a:latin typeface="Arial Unicode MS"/>
                <a:cs typeface="Arial Unicode MS"/>
              </a:rPr>
              <a:t>качеств</a:t>
            </a:r>
            <a:r>
              <a:rPr lang="ru-RU" sz="2000" spc="32" dirty="0">
                <a:solidFill>
                  <a:srgbClr val="111B1D"/>
                </a:solidFill>
                <a:latin typeface="Lucida Sans Unicode"/>
                <a:cs typeface="Lucida Sans Unicode"/>
              </a:rPr>
              <a:t>, </a:t>
            </a:r>
            <a:r>
              <a:rPr lang="ru-RU" sz="2000" spc="-354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lang="ru-RU" sz="2000" spc="87" dirty="0">
                <a:solidFill>
                  <a:srgbClr val="111B1D"/>
                </a:solidFill>
                <a:latin typeface="Arial Unicode MS"/>
                <a:cs typeface="Arial Unicode MS"/>
              </a:rPr>
              <a:t>высоким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уровнем нравственной,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социальной </a:t>
            </a:r>
            <a:r>
              <a:rPr lang="ru-RU" sz="2000" spc="115" dirty="0">
                <a:solidFill>
                  <a:srgbClr val="111B1D"/>
                </a:solidFill>
                <a:latin typeface="Arial Unicode MS"/>
                <a:cs typeface="Arial Unicode MS"/>
              </a:rPr>
              <a:t>и</a:t>
            </a:r>
            <a:r>
              <a:rPr lang="ru-RU" sz="2000" spc="120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73" dirty="0">
                <a:solidFill>
                  <a:srgbClr val="111B1D"/>
                </a:solidFill>
                <a:latin typeface="Arial Unicode MS"/>
                <a:cs typeface="Arial Unicode MS"/>
              </a:rPr>
              <a:t>интеллектуальной</a:t>
            </a:r>
            <a:r>
              <a:rPr lang="ru-RU" sz="2000" spc="28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компетентности</a:t>
            </a:r>
            <a:endParaRPr lang="ru-RU" sz="200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310" y="2514600"/>
            <a:ext cx="9074814" cy="1538214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/>
          <a:p>
            <a:pPr marL="11659">
              <a:spcBef>
                <a:spcPts val="115"/>
              </a:spcBef>
            </a:pPr>
            <a:r>
              <a:rPr sz="1500" kern="1500" dirty="0">
                <a:solidFill>
                  <a:srgbClr val="111B1D"/>
                </a:solidFill>
                <a:cs typeface="Arial Unicode MS"/>
              </a:rPr>
              <a:t>ИСКУССТВО НА СЛУЖБЕ ВОСПИТАНИЯ</a:t>
            </a:r>
            <a:endParaRPr sz="1500" kern="1500" dirty="0">
              <a:cs typeface="Arial Unicode MS"/>
            </a:endParaRPr>
          </a:p>
          <a:p>
            <a:pPr>
              <a:spcBef>
                <a:spcPts val="5"/>
              </a:spcBef>
            </a:pPr>
            <a:endParaRPr sz="1500" kern="1500" dirty="0">
              <a:cs typeface="Arial Unicode MS"/>
            </a:endParaRPr>
          </a:p>
          <a:p>
            <a:pPr marL="2061665" marR="4663">
              <a:lnSpc>
                <a:spcPct val="114900"/>
              </a:lnSpc>
            </a:pPr>
            <a:r>
              <a:rPr sz="1500" kern="1500" dirty="0">
                <a:cs typeface="Lucida Sans Unicode"/>
              </a:rPr>
              <a:t>"</a:t>
            </a:r>
            <a:r>
              <a:rPr sz="1500" kern="1500" dirty="0">
                <a:cs typeface="Arial Unicode MS"/>
              </a:rPr>
              <a:t>КИНОУРОКИ В ШКОЛАХ РОССИИ</a:t>
            </a:r>
            <a:r>
              <a:rPr sz="1500" kern="1500" dirty="0">
                <a:cs typeface="Lucida Sans Unicode"/>
              </a:rPr>
              <a:t>" - </a:t>
            </a:r>
            <a:r>
              <a:rPr sz="1500" kern="1500" dirty="0" err="1">
                <a:cs typeface="Arial Unicode MS"/>
              </a:rPr>
              <a:t>ИННОВАЦИОННАЯ</a:t>
            </a:r>
            <a:r>
              <a:rPr sz="1500" kern="1500" dirty="0">
                <a:cs typeface="Arial Unicode MS"/>
              </a:rPr>
              <a:t> СИСТЕМА ВОСПИТАНИЯ</a:t>
            </a:r>
            <a:r>
              <a:rPr sz="1500" kern="1500" dirty="0">
                <a:cs typeface="Lucida Sans Unicode"/>
              </a:rPr>
              <a:t>. </a:t>
            </a:r>
            <a:endParaRPr lang="ru-RU" sz="1500" kern="1500" dirty="0">
              <a:cs typeface="Lucida Sans Unicode"/>
            </a:endParaRPr>
          </a:p>
          <a:p>
            <a:pPr marL="2061665" marR="4663">
              <a:lnSpc>
                <a:spcPct val="114900"/>
              </a:lnSpc>
            </a:pPr>
            <a:r>
              <a:rPr sz="1500" kern="1500" dirty="0">
                <a:cs typeface="Arial Unicode MS"/>
              </a:rPr>
              <a:t>В РАМКАХ ПРОЕКТА  СОЗДАЮТСЯ КИНОУРОКИ </a:t>
            </a:r>
            <a:r>
              <a:rPr sz="1500" kern="1500" dirty="0">
                <a:cs typeface="Lucida Sans Unicode"/>
              </a:rPr>
              <a:t>- </a:t>
            </a:r>
            <a:r>
              <a:rPr sz="1500" kern="1500" dirty="0">
                <a:cs typeface="Arial Unicode MS"/>
              </a:rPr>
              <a:t>ПРОФЕССИОНАЛЬНЫЕ ХУДОЖЕСТВЕННЫЕ ФИЛЬМЫ ДЛЯ ШКОЛЬНИКОВ</a:t>
            </a:r>
            <a:r>
              <a:rPr lang="ru-RU" sz="1500" kern="1500" dirty="0">
                <a:cs typeface="Arial Unicode MS"/>
              </a:rPr>
              <a:t> </a:t>
            </a:r>
            <a:r>
              <a:rPr sz="1500" kern="1500" dirty="0" err="1">
                <a:cs typeface="Arial Unicode MS"/>
              </a:rPr>
              <a:t>О</a:t>
            </a:r>
            <a:r>
              <a:rPr sz="1500" kern="1500" dirty="0">
                <a:cs typeface="Arial Unicode MS"/>
              </a:rPr>
              <a:t> ДРУЖБЕ</a:t>
            </a:r>
            <a:r>
              <a:rPr sz="1500" kern="1500" dirty="0">
                <a:cs typeface="Lucida Sans Unicode"/>
              </a:rPr>
              <a:t>, </a:t>
            </a:r>
            <a:r>
              <a:rPr sz="1500" kern="1500" dirty="0">
                <a:cs typeface="Arial Unicode MS"/>
              </a:rPr>
              <a:t>СПРАВЕДЛИВОСТИ</a:t>
            </a:r>
            <a:r>
              <a:rPr sz="1500" kern="1500" dirty="0">
                <a:cs typeface="Lucida Sans Unicode"/>
              </a:rPr>
              <a:t>, </a:t>
            </a:r>
            <a:r>
              <a:rPr sz="1500" kern="1500" dirty="0">
                <a:cs typeface="Arial Unicode MS"/>
              </a:rPr>
              <a:t>БЛАГОРОДСТВЕ И ДРУГИХ НРАВСТВЕННЫХ ЧЕЛОВЕЧЕСКИХ КАЧЕСТВАХ</a:t>
            </a:r>
            <a:r>
              <a:rPr sz="1500" kern="1500" dirty="0">
                <a:cs typeface="Lucida Sans Unicode"/>
              </a:rPr>
              <a:t>.</a:t>
            </a:r>
          </a:p>
        </p:txBody>
      </p:sp>
      <p:pic>
        <p:nvPicPr>
          <p:cNvPr id="9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8" y="260951"/>
            <a:ext cx="937892" cy="958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311636-C28A-7EF2-5BB9-B3B8E8F09156}"/>
              </a:ext>
            </a:extLst>
          </p:cNvPr>
          <p:cNvSpPr txBox="1"/>
          <p:nvPr/>
        </p:nvSpPr>
        <p:spPr>
          <a:xfrm>
            <a:off x="1600200" y="362204"/>
            <a:ext cx="821312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В помощь классному руководителю, воспитателю</a:t>
            </a:r>
          </a:p>
        </p:txBody>
      </p:sp>
    </p:spTree>
    <p:extLst>
      <p:ext uri="{BB962C8B-B14F-4D97-AF65-F5344CB8AC3E}">
        <p14:creationId xmlns:p14="http://schemas.microsoft.com/office/powerpoint/2010/main" val="241970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099" y="609600"/>
            <a:ext cx="5257800" cy="561518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 algn="ctr">
              <a:spcBef>
                <a:spcPts val="59"/>
              </a:spcBef>
            </a:pPr>
            <a:r>
              <a:rPr lang="en-US" sz="3600" b="1" spc="149" dirty="0">
                <a:solidFill>
                  <a:srgbClr val="000000"/>
                </a:solidFill>
                <a:latin typeface="Myriad Pro Black"/>
                <a:cs typeface="Myriad Pro Black"/>
              </a:rPr>
              <a:t>https://kinouroki.org</a:t>
            </a:r>
            <a:endParaRPr sz="3600" dirty="0">
              <a:latin typeface="Myriad Pro Black"/>
              <a:cs typeface="Myriad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1447800"/>
            <a:ext cx="3784253" cy="1232452"/>
          </a:xfrm>
          <a:prstGeom prst="rect">
            <a:avLst/>
          </a:prstGeom>
        </p:spPr>
        <p:txBody>
          <a:bodyPr vert="horz" wrap="square" lIns="0" tIns="138493" rIns="0" bIns="0" rtlCol="0">
            <a:spAutoFit/>
          </a:bodyPr>
          <a:lstStyle/>
          <a:p>
            <a:pPr marL="7447" algn="ctr">
              <a:spcBef>
                <a:spcPts val="1091"/>
              </a:spcBef>
            </a:pPr>
            <a:r>
              <a:rPr sz="2900" spc="96" dirty="0">
                <a:latin typeface="Arial"/>
                <a:cs typeface="Arial"/>
                <a:hlinkClick r:id="rId3"/>
              </a:rPr>
              <a:t>info@kinouroki.ru</a:t>
            </a:r>
            <a:endParaRPr sz="2900" dirty="0">
              <a:latin typeface="Arial"/>
              <a:cs typeface="Arial"/>
            </a:endParaRPr>
          </a:p>
          <a:p>
            <a:pPr marL="38347" algn="ctr">
              <a:spcBef>
                <a:spcPts val="1159"/>
              </a:spcBef>
            </a:pPr>
            <a:r>
              <a:rPr sz="3200" spc="50" dirty="0">
                <a:latin typeface="Arial"/>
                <a:cs typeface="Arial"/>
              </a:rPr>
              <a:t>8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800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444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54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58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729" y="3124200"/>
            <a:ext cx="2944393" cy="29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A5F5410-E864-0949-0B66-686E51C17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34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13322B-B8E7-5BB8-43EA-CDAC070F49DC}"/>
              </a:ext>
            </a:extLst>
          </p:cNvPr>
          <p:cNvSpPr txBox="1"/>
          <p:nvPr/>
        </p:nvSpPr>
        <p:spPr>
          <a:xfrm>
            <a:off x="5106659" y="152400"/>
            <a:ext cx="441479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1800" b="1" dirty="0"/>
              <a:t>Экспертные заключения</a:t>
            </a:r>
          </a:p>
          <a:p>
            <a:r>
              <a:rPr lang="ru-RU" sz="1200" dirty="0">
                <a:hlinkClick r:id="rId3"/>
              </a:rPr>
              <a:t>Рекомендация Минпросвещения РФ </a:t>
            </a:r>
            <a:endParaRPr lang="ru-RU" sz="1200" dirty="0"/>
          </a:p>
          <a:p>
            <a:r>
              <a:rPr lang="ru-RU" sz="1200" dirty="0">
                <a:hlinkClick r:id="rId4"/>
              </a:rPr>
              <a:t>Экспертное заключение СПБАППО 1-й сборник фильмов </a:t>
            </a:r>
            <a:endParaRPr lang="ru-RU" sz="1200" dirty="0"/>
          </a:p>
          <a:p>
            <a:r>
              <a:rPr lang="ru-RU" sz="1200" dirty="0">
                <a:hlinkClick r:id="rId5"/>
              </a:rPr>
              <a:t>Экспертное заключение СПБАППО 2-й сборник фильмов </a:t>
            </a:r>
            <a:endParaRPr lang="ru-RU" sz="1200" dirty="0"/>
          </a:p>
          <a:p>
            <a:r>
              <a:rPr lang="ru-RU" sz="1200" dirty="0">
                <a:hlinkClick r:id="rId6"/>
              </a:rPr>
              <a:t>Экспертное заключение СПбАППО на материалы Проекта </a:t>
            </a:r>
            <a:endParaRPr lang="ru-RU" sz="1200" dirty="0"/>
          </a:p>
          <a:p>
            <a:r>
              <a:rPr lang="ru-RU" sz="1200" dirty="0">
                <a:hlinkClick r:id="rId7"/>
              </a:rPr>
              <a:t>Экспертное заключение СПбАППО на метод. пособие </a:t>
            </a:r>
            <a:endParaRPr lang="ru-RU" sz="1200" dirty="0"/>
          </a:p>
          <a:p>
            <a:r>
              <a:rPr lang="ru-RU" sz="1200" dirty="0">
                <a:hlinkClick r:id="rId8"/>
              </a:rPr>
              <a:t>Экспертное заключение СПбАППО на метод. пособия </a:t>
            </a:r>
            <a:endParaRPr lang="ru-RU" sz="1200" dirty="0"/>
          </a:p>
          <a:p>
            <a:r>
              <a:rPr lang="ru-RU" sz="1200" dirty="0">
                <a:hlinkClick r:id="rId9"/>
              </a:rPr>
              <a:t>Рецензия СПб АППО на метод.пособие </a:t>
            </a:r>
            <a:endParaRPr lang="ru-RU" sz="1200" dirty="0"/>
          </a:p>
          <a:p>
            <a:r>
              <a:rPr lang="ru-RU" sz="1200" dirty="0">
                <a:hlinkClick r:id="rId10"/>
              </a:rPr>
              <a:t>Экспертное заключение СПб АППО на фильмы </a:t>
            </a:r>
            <a:endParaRPr lang="ru-RU" sz="1200" dirty="0"/>
          </a:p>
          <a:p>
            <a:r>
              <a:rPr lang="ru-RU" sz="1200" dirty="0">
                <a:hlinkClick r:id="rId11"/>
              </a:rPr>
              <a:t>Экспертное заключение СПБАППО 3-й сборник фильмов </a:t>
            </a:r>
            <a:endParaRPr lang="ru-RU" sz="1200" dirty="0"/>
          </a:p>
          <a:p>
            <a:r>
              <a:rPr lang="ru-RU" sz="1200" dirty="0">
                <a:hlinkClick r:id="rId12"/>
              </a:rPr>
              <a:t>Экспертное заключение на рассказ "ЭРА" </a:t>
            </a:r>
            <a:endParaRPr lang="ru-RU" sz="1200" dirty="0"/>
          </a:p>
          <a:p>
            <a:r>
              <a:rPr lang="ru-RU" sz="1200" dirty="0">
                <a:hlinkClick r:id="rId13"/>
              </a:rPr>
              <a:t>Экспертное заключение ФГБНУ "Институт изучения детства, семьи и воспитания РАО" на материалы проекта </a:t>
            </a:r>
            <a:endParaRPr lang="ru-RU" sz="1200" dirty="0"/>
          </a:p>
          <a:p>
            <a:r>
              <a:rPr lang="ru-RU" sz="1200" dirty="0">
                <a:hlinkClick r:id="rId14"/>
              </a:rPr>
              <a:t>Экспертное заключение на программу для ДОУ </a:t>
            </a:r>
            <a:endParaRPr lang="ru-RU" sz="1200" dirty="0"/>
          </a:p>
          <a:p>
            <a:r>
              <a:rPr lang="ru-RU" sz="1200" dirty="0">
                <a:hlinkClick r:id="rId15"/>
              </a:rPr>
              <a:t>Экспертиза_1 ИИДСВ РАО (3, 4 сборник) </a:t>
            </a:r>
            <a:endParaRPr lang="ru-RU" sz="1200" dirty="0"/>
          </a:p>
          <a:p>
            <a:r>
              <a:rPr lang="ru-RU" sz="1200" dirty="0">
                <a:hlinkClick r:id="rId16"/>
              </a:rPr>
              <a:t>Экспертиза_2 ИИДСВ РАО (3, 4 сборник) </a:t>
            </a:r>
            <a:endParaRPr lang="ru-RU" sz="1200" dirty="0"/>
          </a:p>
          <a:p>
            <a:r>
              <a:rPr lang="ru-RU" sz="1200" dirty="0">
                <a:hlinkClick r:id="rId17"/>
              </a:rPr>
              <a:t>Экспертиза_3 ИИДСВ РАО (3, 4 сборник) </a:t>
            </a:r>
            <a:endParaRPr lang="ru-RU" sz="1200" dirty="0"/>
          </a:p>
          <a:p>
            <a:r>
              <a:rPr lang="ru-RU" sz="1200" dirty="0">
                <a:hlinkClick r:id="rId18"/>
              </a:rPr>
              <a:t>Экспертиза_4 ИИДСВ РАО (3, 4 сборник) </a:t>
            </a:r>
            <a:endParaRPr lang="ru-RU" sz="1200" dirty="0"/>
          </a:p>
          <a:p>
            <a:r>
              <a:rPr lang="ru-RU" sz="1200" dirty="0">
                <a:hlinkClick r:id="rId19"/>
              </a:rPr>
              <a:t>Экспертиза_5 ИИДСВ РАО (3, 4 сборник) </a:t>
            </a:r>
            <a:endParaRPr lang="ru-RU" sz="1200" dirty="0"/>
          </a:p>
          <a:p>
            <a:endParaRPr lang="ru-RU" sz="1200" dirty="0"/>
          </a:p>
          <a:p>
            <a:r>
              <a:rPr lang="ru-RU" sz="1800" b="1" dirty="0"/>
              <a:t>Методические рекомендации</a:t>
            </a:r>
          </a:p>
          <a:p>
            <a:r>
              <a:rPr lang="ru-RU" sz="1200" dirty="0">
                <a:hlinkClick r:id="rId20"/>
              </a:rPr>
              <a:t>Методические рекомендации к киноурокам, первый сборник</a:t>
            </a:r>
          </a:p>
          <a:p>
            <a:r>
              <a:rPr lang="ru-RU" sz="1200" dirty="0">
                <a:hlinkClick r:id="rId21"/>
              </a:rPr>
              <a:t>Методические рекомендации к киноурокам, второй сборни </a:t>
            </a:r>
            <a:r>
              <a:rPr lang="ru-RU" sz="1200" dirty="0">
                <a:hlinkClick r:id="rId22"/>
              </a:rPr>
              <a:t>Методические рекомендации к киноурокам, третий сборни </a:t>
            </a:r>
            <a:r>
              <a:rPr lang="ru-RU" sz="1200" dirty="0">
                <a:hlinkClick r:id="rId23"/>
              </a:rPr>
              <a:t>Социальные практики: опыт работы с киноурокам </a:t>
            </a:r>
            <a:r>
              <a:rPr lang="ru-RU" sz="1200" dirty="0">
                <a:hlinkClick r:id="rId24"/>
              </a:rPr>
              <a:t>Метод.рекомендации к программе для ДОУ </a:t>
            </a:r>
            <a:endParaRPr lang="ru-RU" sz="1200" dirty="0"/>
          </a:p>
          <a:p>
            <a:r>
              <a:rPr lang="ru-RU" sz="1200" dirty="0">
                <a:hlinkClick r:id="rId25"/>
              </a:rPr>
              <a:t>Зотов С.А. Мир геров Дидактические материалы к киноурокам 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8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12" y="4430957"/>
            <a:ext cx="2337675" cy="5187"/>
          </a:xfrm>
          <a:custGeom>
            <a:avLst/>
            <a:gdLst/>
            <a:ahLst/>
            <a:cxnLst/>
            <a:rect l="l" t="t" r="r" b="b"/>
            <a:pathLst>
              <a:path w="2523490" h="5714">
                <a:moveTo>
                  <a:pt x="2522982" y="5562"/>
                </a:moveTo>
                <a:lnTo>
                  <a:pt x="0" y="5562"/>
                </a:lnTo>
                <a:lnTo>
                  <a:pt x="0" y="0"/>
                </a:lnTo>
                <a:lnTo>
                  <a:pt x="2522982" y="0"/>
                </a:lnTo>
                <a:lnTo>
                  <a:pt x="2522982" y="556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pPr defTabSz="839496"/>
            <a:endParaRPr sz="1600">
              <a:solidFill>
                <a:prstClr val="black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91" y="1088452"/>
            <a:ext cx="3136643" cy="20466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91" y="3757494"/>
            <a:ext cx="3136643" cy="18556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34" y="1088452"/>
            <a:ext cx="3302015" cy="20466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86" y="3757497"/>
            <a:ext cx="3322651" cy="18968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411" y="4554987"/>
            <a:ext cx="1502371" cy="587959"/>
          </a:xfrm>
          <a:prstGeom prst="rect">
            <a:avLst/>
          </a:prstGeom>
        </p:spPr>
        <p:txBody>
          <a:bodyPr vert="horz" wrap="square" lIns="0" tIns="11659" rIns="0" bIns="0" rtlCol="0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sz="1600" spc="83" dirty="0">
                <a:solidFill>
                  <a:prstClr val="black"/>
                </a:solidFill>
                <a:latin typeface="Courier New"/>
                <a:cs typeface="Courier New"/>
              </a:rPr>
              <a:t>ПЛАНИРУЕТСЯ  </a:t>
            </a:r>
            <a:r>
              <a:rPr sz="1600" spc="65" dirty="0">
                <a:solidFill>
                  <a:prstClr val="black"/>
                </a:solidFill>
                <a:latin typeface="Courier New"/>
                <a:cs typeface="Courier New"/>
              </a:rPr>
              <a:t>СОЗДАТЬ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35" y="1088454"/>
            <a:ext cx="1000012" cy="97047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2983" y="3752781"/>
            <a:ext cx="1398531" cy="587959"/>
          </a:xfrm>
          <a:prstGeom prst="rect">
            <a:avLst/>
          </a:prstGeom>
        </p:spPr>
        <p:txBody>
          <a:bodyPr vert="horz" wrap="square" lIns="0" tIns="11659" rIns="0" bIns="0" rtlCol="0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sz="1600" spc="-41" dirty="0">
                <a:solidFill>
                  <a:prstClr val="black"/>
                </a:solidFill>
                <a:latin typeface="Arial Unicode MS"/>
                <a:cs typeface="Arial Unicode MS"/>
              </a:rPr>
              <a:t>СНЯТО </a:t>
            </a:r>
            <a:r>
              <a:rPr sz="1600" spc="-37" dirty="0">
                <a:solidFill>
                  <a:prstClr val="black"/>
                </a:solidFill>
                <a:latin typeface="Arial Unicode MS"/>
                <a:cs typeface="Arial Unicode MS"/>
              </a:rPr>
              <a:t> </a:t>
            </a:r>
            <a:r>
              <a:rPr sz="1600" spc="104" dirty="0">
                <a:solidFill>
                  <a:prstClr val="black"/>
                </a:solidFill>
                <a:latin typeface="Arial Unicode MS"/>
                <a:cs typeface="Arial Unicode MS"/>
              </a:rPr>
              <a:t>ФИ</a:t>
            </a:r>
            <a:r>
              <a:rPr sz="1600" spc="37" dirty="0">
                <a:solidFill>
                  <a:prstClr val="black"/>
                </a:solidFill>
                <a:latin typeface="Arial Unicode MS"/>
                <a:cs typeface="Arial Unicode MS"/>
              </a:rPr>
              <a:t>Л</a:t>
            </a:r>
            <a:r>
              <a:rPr sz="1600" spc="13" dirty="0">
                <a:solidFill>
                  <a:prstClr val="black"/>
                </a:solidFill>
                <a:latin typeface="Arial Unicode MS"/>
                <a:cs typeface="Arial Unicode MS"/>
              </a:rPr>
              <a:t>Ь</a:t>
            </a:r>
            <a:r>
              <a:rPr sz="1600" spc="151" dirty="0">
                <a:solidFill>
                  <a:prstClr val="black"/>
                </a:solidFill>
                <a:latin typeface="Arial Unicode MS"/>
                <a:cs typeface="Arial Unicode MS"/>
              </a:rPr>
              <a:t>М</a:t>
            </a:r>
            <a:r>
              <a:rPr lang="ru-RU" sz="1600" spc="151" dirty="0">
                <a:solidFill>
                  <a:prstClr val="black"/>
                </a:solidFill>
                <a:latin typeface="Arial Unicode MS"/>
                <a:cs typeface="Arial Unicode MS"/>
              </a:rPr>
              <a:t>ОВ</a:t>
            </a:r>
            <a:endParaRPr sz="16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0292" y="3752781"/>
            <a:ext cx="573536" cy="595374"/>
          </a:xfrm>
          <a:prstGeom prst="rect">
            <a:avLst/>
          </a:prstGeom>
        </p:spPr>
        <p:txBody>
          <a:bodyPr vert="horz" wrap="square" lIns="0" tIns="10494" rIns="0" bIns="0" rtlCol="0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4</a:t>
            </a:r>
            <a:r>
              <a:rPr lang="en-US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5</a:t>
            </a:r>
            <a:endParaRPr sz="38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5541" y="4554985"/>
            <a:ext cx="573536" cy="595374"/>
          </a:xfrm>
          <a:prstGeom prst="rect">
            <a:avLst/>
          </a:prstGeom>
        </p:spPr>
        <p:txBody>
          <a:bodyPr vert="horz" wrap="square" lIns="0" tIns="10494" rIns="0" bIns="0" rtlCol="0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54</a:t>
            </a:r>
            <a:endParaRPr sz="38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963" y="5267921"/>
            <a:ext cx="1050566" cy="372882"/>
          </a:xfrm>
          <a:prstGeom prst="rect">
            <a:avLst/>
          </a:prstGeom>
        </p:spPr>
        <p:txBody>
          <a:bodyPr wrap="square" lIns="83950" tIns="41975" rIns="83950" bIns="41975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lang="ru-RU" sz="1600" spc="83" dirty="0">
                <a:solidFill>
                  <a:prstClr val="black"/>
                </a:solidFill>
                <a:latin typeface="Courier New"/>
                <a:cs typeface="Courier New"/>
              </a:rPr>
              <a:t>ВСЕГО</a:t>
            </a:r>
            <a:endParaRPr lang="ru-RU"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5582" y="5140516"/>
            <a:ext cx="852107" cy="684954"/>
          </a:xfrm>
          <a:prstGeom prst="rect">
            <a:avLst/>
          </a:prstGeom>
        </p:spPr>
        <p:txBody>
          <a:bodyPr wrap="square" lIns="83950" tIns="41975" rIns="83950" bIns="41975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900" spc="50" dirty="0">
                <a:solidFill>
                  <a:prstClr val="black"/>
                </a:solidFill>
                <a:latin typeface="Arial Unicode MS"/>
                <a:cs typeface="Arial Unicode MS"/>
              </a:rPr>
              <a:t>99</a:t>
            </a:r>
            <a:endParaRPr lang="ru-RU" sz="39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483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84256" y="1725488"/>
            <a:ext cx="3792398" cy="6339"/>
          </a:xfrm>
          <a:custGeom>
            <a:avLst/>
            <a:gdLst/>
            <a:ahLst/>
            <a:cxnLst/>
            <a:rect l="l" t="t" r="r" b="b"/>
            <a:pathLst>
              <a:path w="4093845" h="6985">
                <a:moveTo>
                  <a:pt x="4093565" y="6502"/>
                </a:moveTo>
                <a:lnTo>
                  <a:pt x="0" y="6502"/>
                </a:lnTo>
                <a:lnTo>
                  <a:pt x="0" y="0"/>
                </a:lnTo>
                <a:lnTo>
                  <a:pt x="4093565" y="0"/>
                </a:lnTo>
                <a:lnTo>
                  <a:pt x="4093565" y="650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06" y="-5761"/>
            <a:ext cx="9897597" cy="686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50" tIns="41975" rIns="83950" bIns="4197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18" y="0"/>
            <a:ext cx="5217629" cy="484900"/>
          </a:xfrm>
          <a:prstGeom prst="rect">
            <a:avLst/>
          </a:prstGeom>
        </p:spPr>
        <p:txBody>
          <a:bodyPr wrap="none" lIns="83950" tIns="41975" rIns="83950" bIns="41975">
            <a:spAutoFit/>
          </a:bodyPr>
          <a:lstStyle/>
          <a:p>
            <a:r>
              <a:rPr lang="ru-RU" sz="1300" b="1" spc="69" dirty="0">
                <a:solidFill>
                  <a:srgbClr val="525C6A"/>
                </a:solidFill>
                <a:cs typeface="Arial Unicode MS"/>
              </a:rPr>
              <a:t>К 1 сентября 2022 года снято 45 фильмов. </a:t>
            </a:r>
          </a:p>
          <a:p>
            <a:r>
              <a:rPr lang="ru-RU" sz="1300" b="1" spc="69" dirty="0">
                <a:solidFill>
                  <a:srgbClr val="FF0000"/>
                </a:solidFill>
                <a:cs typeface="Arial Unicode MS"/>
              </a:rPr>
              <a:t>На данное понятие фильм снят</a:t>
            </a:r>
            <a:r>
              <a:rPr lang="ru-RU" sz="1300" b="1" spc="69" dirty="0">
                <a:solidFill>
                  <a:srgbClr val="525C6A"/>
                </a:solidFill>
                <a:cs typeface="Arial Unicode MS"/>
              </a:rPr>
              <a:t>/понятие доступно для выбора</a:t>
            </a:r>
            <a:endParaRPr lang="ru-RU" sz="13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56" y="436943"/>
            <a:ext cx="4124543" cy="1867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54" y="5911497"/>
            <a:ext cx="3714750" cy="855809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5343805" y="2332020"/>
            <a:ext cx="4473301" cy="3453153"/>
          </a:xfrm>
          <a:prstGeom prst="rect">
            <a:avLst/>
          </a:prstGeom>
        </p:spPr>
        <p:txBody>
          <a:bodyPr vert="horz" wrap="square" lIns="0" tIns="11077" rIns="0" bIns="0" rtlCol="0">
            <a:spAutoFit/>
          </a:bodyPr>
          <a:lstStyle/>
          <a:p>
            <a:pPr marL="11659" marR="62962">
              <a:spcBef>
                <a:spcPts val="87"/>
              </a:spcBef>
            </a:pPr>
            <a:r>
              <a:rPr lang="ru-RU" sz="2600" b="1" kern="0" spc="-87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Т</a:t>
            </a:r>
            <a:r>
              <a:rPr lang="ru-RU" sz="2600" b="1" kern="0" spc="-37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</a:t>
            </a:r>
            <a:r>
              <a:rPr lang="ru-RU" sz="2600" b="1" kern="0" spc="-6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Б</a:t>
            </a:r>
            <a:r>
              <a:rPr lang="ru-RU" sz="2600" b="1" kern="0" spc="18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Л</a:t>
            </a:r>
            <a:r>
              <a:rPr lang="ru-RU" sz="2600" b="1" kern="0" spc="10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</a:t>
            </a:r>
            <a:r>
              <a:rPr lang="ru-RU" sz="2600" b="1" kern="0" spc="13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Ц</a:t>
            </a:r>
            <a:r>
              <a:rPr lang="ru-RU" sz="2600" b="1" kern="0" spc="-55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</a:t>
            </a:r>
            <a:endParaRPr lang="ru-RU" sz="2600" b="1" spc="69" dirty="0">
              <a:solidFill>
                <a:srgbClr val="525C6A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 marR="62962">
              <a:spcBef>
                <a:spcPts val="87"/>
              </a:spcBef>
            </a:pPr>
            <a:r>
              <a:rPr sz="1500" b="1" spc="69" dirty="0" err="1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духовно-нравственных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10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моральных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понятий </a:t>
            </a:r>
            <a:r>
              <a:rPr sz="1500" b="1" spc="96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10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(принципов,</a:t>
            </a:r>
            <a:r>
              <a:rPr sz="1500" b="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96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ценностей)</a:t>
            </a:r>
            <a:r>
              <a:rPr sz="1500" b="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3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для</a:t>
            </a:r>
            <a:r>
              <a:rPr sz="1500" b="1" spc="1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создания</a:t>
            </a:r>
            <a:r>
              <a:rPr sz="1500" b="1" spc="1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сценариев </a:t>
            </a:r>
            <a:r>
              <a:rPr sz="1500" b="1" spc="-28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фильмов </a:t>
            </a:r>
            <a:r>
              <a:rPr sz="1500" b="1" spc="10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проведения воспитательной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работы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 </a:t>
            </a:r>
            <a:r>
              <a:rPr sz="1500" b="1" spc="-29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рамках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проекта</a:t>
            </a:r>
            <a:r>
              <a:rPr sz="1500" b="1" spc="5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«Киноуроки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школах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России»</a:t>
            </a: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spcBef>
                <a:spcPts val="28"/>
              </a:spcBef>
            </a:pP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>
              <a:spcBef>
                <a:spcPts val="5"/>
              </a:spcBef>
            </a:pPr>
            <a:r>
              <a:rPr b="1" spc="69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Один</a:t>
            </a:r>
            <a:r>
              <a:rPr b="1" spc="23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46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</a:t>
            </a:r>
            <a:r>
              <a:rPr b="1" spc="4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179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</a:t>
            </a:r>
            <a:r>
              <a:rPr b="1" spc="-6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73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одно</a:t>
            </a:r>
            <a:r>
              <a:rPr b="1" spc="2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65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нравственное</a:t>
            </a:r>
            <a:r>
              <a:rPr b="1" spc="2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7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понятие</a:t>
            </a:r>
            <a:endParaRPr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 marR="287994">
              <a:spcBef>
                <a:spcPts val="703"/>
              </a:spcBef>
            </a:pP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Нравственное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понятие </a:t>
            </a:r>
            <a:r>
              <a:rPr sz="1500" b="1" spc="5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раскрывается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 сюжете </a:t>
            </a:r>
            <a:r>
              <a:rPr sz="1500" b="1" spc="-29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фильма,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снятого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специально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созданному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сценарию.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Направленность 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фильма, 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региональные </a:t>
            </a:r>
            <a:r>
              <a:rPr sz="1500" b="1" spc="5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особенности,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исторические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личности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определяются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5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согласованию.</a:t>
            </a: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122" name="Picture 2" descr="C:\Users\user\Downloads\воспитание человека (2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10" y="451123"/>
            <a:ext cx="4871485" cy="6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339946-428F-8C93-06DB-276861BC8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4" y="7620"/>
            <a:ext cx="9622632" cy="6842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1540" y="148015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32762" y="1695440"/>
            <a:ext cx="3939840" cy="507659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4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132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-143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370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1300" spc="-41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107" dirty="0">
                <a:solidFill>
                  <a:srgbClr val="111B1D"/>
                </a:solidFill>
                <a:latin typeface="Arial"/>
                <a:cs typeface="Arial"/>
              </a:rPr>
              <a:t>М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ЛЛ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35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1300" spc="-39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167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9" dirty="0">
                <a:solidFill>
                  <a:srgbClr val="111B1D"/>
                </a:solidFill>
                <a:latin typeface="Arial"/>
                <a:cs typeface="Arial"/>
              </a:rPr>
              <a:t>Ь</a:t>
            </a:r>
            <a:r>
              <a:rPr sz="1300" spc="35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-23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86" dirty="0">
                <a:solidFill>
                  <a:srgbClr val="111B1D"/>
                </a:solidFill>
                <a:latin typeface="Arial"/>
                <a:cs typeface="Arial"/>
              </a:rPr>
              <a:t>приняли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участие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создании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фильмов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2760" y="3690974"/>
            <a:ext cx="3939839" cy="507659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4" dirty="0" err="1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1300" spc="16" dirty="0" err="1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 err="1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132" dirty="0" err="1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-143" dirty="0" err="1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358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lang="ru-RU" sz="1300" spc="5" dirty="0">
                <a:solidFill>
                  <a:srgbClr val="111B1D"/>
                </a:solidFill>
                <a:latin typeface="Verdana"/>
                <a:cs typeface="Verdana"/>
              </a:rPr>
              <a:t>5</a:t>
            </a:r>
            <a:r>
              <a:rPr sz="1300" spc="-41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-62" dirty="0">
                <a:solidFill>
                  <a:srgbClr val="111B1D"/>
                </a:solidFill>
                <a:latin typeface="Arial"/>
                <a:cs typeface="Arial"/>
              </a:rPr>
              <a:t>Т</a:t>
            </a:r>
            <a:r>
              <a:rPr sz="1300" spc="-23" dirty="0">
                <a:solidFill>
                  <a:srgbClr val="111B1D"/>
                </a:solidFill>
                <a:latin typeface="Arial"/>
                <a:cs typeface="Arial"/>
              </a:rPr>
              <a:t>Ы</a:t>
            </a:r>
            <a:r>
              <a:rPr sz="1300" spc="-107" dirty="0">
                <a:solidFill>
                  <a:srgbClr val="111B1D"/>
                </a:solidFill>
                <a:latin typeface="Arial"/>
                <a:cs typeface="Arial"/>
              </a:rPr>
              <a:t>С</a:t>
            </a:r>
            <a:r>
              <a:rPr sz="1300" spc="-96" dirty="0">
                <a:solidFill>
                  <a:srgbClr val="111B1D"/>
                </a:solidFill>
                <a:latin typeface="Arial"/>
                <a:cs typeface="Arial"/>
              </a:rPr>
              <a:t>Я</a:t>
            </a:r>
            <a:r>
              <a:rPr sz="1300" spc="39" dirty="0">
                <a:solidFill>
                  <a:srgbClr val="111B1D"/>
                </a:solidFill>
                <a:latin typeface="Arial"/>
                <a:cs typeface="Arial"/>
              </a:rPr>
              <a:t>Ч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167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65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41" dirty="0">
                <a:solidFill>
                  <a:srgbClr val="111B1D"/>
                </a:solidFill>
                <a:latin typeface="Arial"/>
                <a:cs typeface="Arial"/>
              </a:rPr>
              <a:t>являются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73" dirty="0">
                <a:solidFill>
                  <a:srgbClr val="111B1D"/>
                </a:solidFill>
                <a:latin typeface="Arial"/>
                <a:cs typeface="Arial"/>
              </a:rPr>
              <a:t>участниками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2763" y="2693206"/>
            <a:ext cx="4171183" cy="692325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7" dirty="0" err="1">
                <a:solidFill>
                  <a:srgbClr val="111B1D"/>
                </a:solidFill>
                <a:latin typeface="Arial"/>
                <a:cs typeface="Arial"/>
              </a:rPr>
              <a:t>БОЛЕЕ</a:t>
            </a:r>
            <a:r>
              <a:rPr sz="1300" spc="4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1300" spc="16" dirty="0">
                <a:solidFill>
                  <a:srgbClr val="111B1D"/>
                </a:solidFill>
                <a:latin typeface="Verdana"/>
                <a:cs typeface="Verdana"/>
              </a:rPr>
              <a:t>7</a:t>
            </a:r>
            <a:r>
              <a:rPr sz="1300" spc="16" dirty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1300" spc="-44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111B1D"/>
                </a:solidFill>
                <a:latin typeface="Arial"/>
                <a:cs typeface="Arial"/>
              </a:rPr>
              <a:t>ТЫСЯЧ</a:t>
            </a:r>
            <a:r>
              <a:rPr sz="1300" spc="5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16" dirty="0">
                <a:solidFill>
                  <a:srgbClr val="111B1D"/>
                </a:solidFill>
                <a:latin typeface="Arial"/>
                <a:cs typeface="Arial"/>
              </a:rPr>
              <a:t>ПЕДАГОГОВ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подключились </a:t>
            </a:r>
            <a:r>
              <a:rPr sz="1200" spc="107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111B1D"/>
                </a:solidFill>
                <a:latin typeface="Arial"/>
                <a:cs typeface="Arial"/>
              </a:rPr>
              <a:t>реализации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47" dirty="0">
                <a:solidFill>
                  <a:srgbClr val="111B1D"/>
                </a:solidFill>
                <a:latin typeface="Arial"/>
                <a:cs typeface="Arial"/>
              </a:rPr>
              <a:t>системы</a:t>
            </a:r>
            <a:r>
              <a:rPr sz="1200" spc="7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333641"/>
            <a:ext cx="2363762" cy="1638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1" y="2380050"/>
            <a:ext cx="2350831" cy="1650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9" y="4425760"/>
            <a:ext cx="2363763" cy="2146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4552773"/>
            <a:ext cx="2839798" cy="20192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10902" y="1292875"/>
            <a:ext cx="2025571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6" dirty="0">
                <a:latin typeface="Myriad Pro Black"/>
                <a:cs typeface="Myriad Pro Black"/>
              </a:rPr>
              <a:t>Не </a:t>
            </a:r>
            <a:r>
              <a:rPr sz="1300" b="1" spc="62" dirty="0">
                <a:latin typeface="Myriad Pro Black"/>
                <a:cs typeface="Myriad Pro Black"/>
              </a:rPr>
              <a:t>трус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147" dirty="0">
                <a:latin typeface="Myriad Pro Black"/>
                <a:cs typeface="Myriad Pro Black"/>
              </a:rPr>
              <a:t>и</a:t>
            </a:r>
            <a:r>
              <a:rPr sz="1300" b="1" spc="79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73" dirty="0">
                <a:latin typeface="Myriad Pro Black"/>
                <a:cs typeface="Myriad Pro Black"/>
              </a:rPr>
              <a:t>предатель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4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дружба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0" y="3392395"/>
            <a:ext cx="2011812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59" dirty="0">
                <a:latin typeface="Myriad Pro Black"/>
                <a:cs typeface="Myriad Pro Black"/>
              </a:rPr>
              <a:t>Трудный</a:t>
            </a:r>
            <a:r>
              <a:rPr sz="1300" b="1" spc="70" dirty="0">
                <a:latin typeface="Myriad Pro Black"/>
                <a:cs typeface="Myriad Pro Black"/>
              </a:rPr>
              <a:t> </a:t>
            </a:r>
            <a:r>
              <a:rPr sz="1300" b="1" spc="44" dirty="0">
                <a:latin typeface="Myriad Pro Black"/>
                <a:cs typeface="Myriad Pro Black"/>
              </a:rPr>
              <a:t>выбор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4" dirty="0">
                <a:latin typeface="Arial"/>
                <a:cs typeface="Arial"/>
              </a:rPr>
              <a:t> </a:t>
            </a:r>
            <a:r>
              <a:rPr sz="1200" spc="56" dirty="0">
                <a:latin typeface="Arial"/>
                <a:cs typeface="Arial"/>
              </a:rPr>
              <a:t>моральный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52" dirty="0">
                <a:latin typeface="Arial"/>
                <a:cs typeface="Arial"/>
              </a:rPr>
              <a:t>выбор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2518" y="5933418"/>
            <a:ext cx="1601126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За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47" dirty="0">
                <a:latin typeface="Myriad Pro Black"/>
                <a:cs typeface="Myriad Pro Black"/>
              </a:rPr>
              <a:t>руку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с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Богом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бескорыстие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1422" y="6118071"/>
            <a:ext cx="2077545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1" dirty="0">
                <a:latin typeface="Myriad Pro Black"/>
                <a:cs typeface="Myriad Pro Black"/>
              </a:rPr>
              <a:t>Лошадка</a:t>
            </a:r>
            <a:r>
              <a:rPr sz="1300" b="1" spc="62" dirty="0">
                <a:latin typeface="Myriad Pro Black"/>
                <a:cs typeface="Myriad Pro Black"/>
              </a:rPr>
              <a:t> </a:t>
            </a:r>
            <a:r>
              <a:rPr sz="1300" b="1" spc="67" dirty="0">
                <a:latin typeface="Myriad Pro Black"/>
                <a:cs typeface="Myriad Pro Black"/>
              </a:rPr>
              <a:t>для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47" dirty="0">
                <a:latin typeface="Myriad Pro Black"/>
                <a:cs typeface="Myriad Pro Black"/>
              </a:rPr>
              <a:t>героя</a:t>
            </a:r>
            <a:endParaRPr sz="1300" dirty="0">
              <a:latin typeface="Myriad Pro Black"/>
              <a:cs typeface="Myriad Pro Black"/>
            </a:endParaRPr>
          </a:p>
          <a:p>
            <a:pPr marL="25315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чувство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21" dirty="0">
                <a:latin typeface="Arial"/>
                <a:cs typeface="Arial"/>
              </a:rPr>
              <a:t>долга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998" y="274556"/>
            <a:ext cx="2120401" cy="1860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9" y="2487936"/>
            <a:ext cx="2135161" cy="1879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759730"/>
            <a:ext cx="2135160" cy="1568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2487936"/>
            <a:ext cx="2080284" cy="1879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0" y="4759731"/>
            <a:ext cx="2080284" cy="1854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51848" y="1496643"/>
            <a:ext cx="1988423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5" dirty="0">
                <a:latin typeface="Myriad Pro Black"/>
                <a:cs typeface="Myriad Pro Black"/>
              </a:rPr>
              <a:t>Другой </a:t>
            </a:r>
            <a:r>
              <a:rPr sz="1300" b="1" spc="100" dirty="0">
                <a:latin typeface="Myriad Pro Black"/>
                <a:cs typeface="Myriad Pro Black"/>
              </a:rPr>
              <a:t>мир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верность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18" dirty="0">
                <a:latin typeface="Arial"/>
                <a:cs typeface="Arial"/>
              </a:rPr>
              <a:t>идеалам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2541" y="3713493"/>
            <a:ext cx="1806125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Наследники</a:t>
            </a:r>
            <a:r>
              <a:rPr sz="1300" b="1" spc="59" dirty="0">
                <a:latin typeface="Myriad Pro Black"/>
                <a:cs typeface="Myriad Pro Black"/>
              </a:rPr>
              <a:t> </a:t>
            </a:r>
            <a:r>
              <a:rPr sz="1300" b="1" spc="52" dirty="0">
                <a:latin typeface="Myriad Pro Black"/>
                <a:cs typeface="Myriad Pro Black"/>
              </a:rPr>
              <a:t>Победы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патриотизм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9337" y="5402558"/>
            <a:ext cx="1913440" cy="908210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91" dirty="0">
                <a:latin typeface="Myriad Pro Black"/>
                <a:cs typeface="Myriad Pro Black"/>
              </a:rPr>
              <a:t>в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беде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73" dirty="0" err="1">
                <a:latin typeface="Myriad Pro Black"/>
                <a:cs typeface="Myriad Pro Black"/>
              </a:rPr>
              <a:t>бросит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-269" dirty="0">
                <a:latin typeface="Myriad Pro Black"/>
                <a:cs typeface="Myriad Pro Black"/>
              </a:rPr>
              <a:t> </a:t>
            </a:r>
            <a:endParaRPr lang="ru-RU" sz="1300" b="1" spc="-269" dirty="0">
              <a:latin typeface="Myriad Pro Black"/>
              <a:cs typeface="Myriad Pro Black"/>
            </a:endParaRPr>
          </a:p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200" spc="35" dirty="0" err="1">
                <a:latin typeface="Arial"/>
                <a:cs typeface="Arial"/>
              </a:rPr>
              <a:t>Понятие</a:t>
            </a:r>
            <a:r>
              <a:rPr sz="1200" spc="35" dirty="0">
                <a:latin typeface="Arial"/>
                <a:cs typeface="Arial"/>
              </a:rPr>
              <a:t>: </a:t>
            </a:r>
            <a:r>
              <a:rPr sz="1200" spc="73" dirty="0">
                <a:latin typeface="Arial"/>
                <a:cs typeface="Arial"/>
              </a:rPr>
              <a:t>помощь </a:t>
            </a:r>
            <a:r>
              <a:rPr sz="1200" spc="23" dirty="0">
                <a:latin typeface="Arial"/>
                <a:cs typeface="Arial"/>
              </a:rPr>
              <a:t>вместо </a:t>
            </a:r>
            <a:r>
              <a:rPr sz="1200" spc="2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осуждения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9839" y="3824397"/>
            <a:ext cx="159016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822401">
              <a:spcBef>
                <a:spcPts val="340"/>
              </a:spcBef>
            </a:pPr>
            <a:r>
              <a:rPr sz="1300" b="1" spc="107" dirty="0">
                <a:latin typeface="Myriad Pro Black"/>
                <a:cs typeface="Myriad Pro Black"/>
              </a:rPr>
              <a:t>Шайба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мужество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1721" y="5829806"/>
            <a:ext cx="2482420" cy="67157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R="2979" algn="r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Стеша</a:t>
            </a:r>
            <a:endParaRPr sz="1300" dirty="0">
              <a:latin typeface="Myriad Pro Black"/>
              <a:cs typeface="Myriad Pro Black"/>
            </a:endParaRPr>
          </a:p>
          <a:p>
            <a:pPr marR="2979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экология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снаружи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-16" dirty="0">
                <a:latin typeface="Arial"/>
                <a:cs typeface="Arial"/>
              </a:rPr>
              <a:t>-</a:t>
            </a:r>
            <a:endParaRPr sz="1200" dirty="0">
              <a:latin typeface="Arial"/>
              <a:cs typeface="Arial"/>
            </a:endParaRPr>
          </a:p>
          <a:p>
            <a:pPr marR="2979" algn="r">
              <a:spcBef>
                <a:spcPts val="238"/>
              </a:spcBef>
            </a:pPr>
            <a:r>
              <a:rPr sz="1200" spc="44" dirty="0">
                <a:latin typeface="Arial"/>
                <a:cs typeface="Arial"/>
              </a:rPr>
              <a:t>экология</a:t>
            </a:r>
            <a:r>
              <a:rPr sz="1200" spc="-59" dirty="0">
                <a:latin typeface="Arial"/>
                <a:cs typeface="Arial"/>
              </a:rPr>
              <a:t> </a:t>
            </a:r>
            <a:r>
              <a:rPr sz="1200" spc="52" dirty="0">
                <a:latin typeface="Arial"/>
                <a:cs typeface="Arial"/>
              </a:rPr>
              <a:t>внутри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07739"/>
            <a:ext cx="2135162" cy="1962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8" y="2573323"/>
            <a:ext cx="2135162" cy="1860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672886"/>
            <a:ext cx="2135162" cy="1777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3" y="2573322"/>
            <a:ext cx="2114018" cy="17589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601" y="4672882"/>
            <a:ext cx="2114017" cy="16446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3815" y="1631233"/>
            <a:ext cx="1832609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111" dirty="0">
                <a:latin typeface="Myriad Pro Black"/>
                <a:cs typeface="Myriad Pro Black"/>
              </a:rPr>
              <a:t>Великий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9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справедливость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2441" y="3786269"/>
            <a:ext cx="2193077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Хорошие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96" dirty="0">
                <a:latin typeface="Myriad Pro Black"/>
                <a:cs typeface="Myriad Pro Black"/>
              </a:rPr>
              <a:t>песни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доброжелательность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2441" y="5966200"/>
            <a:ext cx="2095085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70" dirty="0">
                <a:latin typeface="Myriad Pro Black"/>
                <a:cs typeface="Myriad Pro Black"/>
              </a:rPr>
              <a:t>единорог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воображение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3473" y="3878284"/>
            <a:ext cx="1644128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42069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Честь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114" dirty="0">
                <a:latin typeface="Myriad Pro Black"/>
                <a:cs typeface="Myriad Pro Black"/>
              </a:rPr>
              <a:t>имею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честь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3475" y="5773840"/>
            <a:ext cx="1937034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499620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41" dirty="0">
                <a:latin typeface="Myriad Pro Black"/>
                <a:cs typeface="Myriad Pro Black"/>
              </a:rPr>
              <a:t> </a:t>
            </a:r>
            <a:r>
              <a:rPr sz="1300" b="1" spc="91" dirty="0">
                <a:latin typeface="Myriad Pro Black"/>
                <a:cs typeface="Myriad Pro Black"/>
              </a:rPr>
              <a:t>танец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честность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/>
          </p:cNvSpPr>
          <p:nvPr/>
        </p:nvSpPr>
        <p:spPr>
          <a:xfrm>
            <a:off x="5105399" y="486755"/>
            <a:ext cx="4213017" cy="607684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>
            <a:lvl1pPr>
              <a:defRPr sz="3900" b="0" i="0">
                <a:solidFill>
                  <a:srgbClr val="535C6A"/>
                </a:solidFill>
                <a:latin typeface="Arial"/>
                <a:ea typeface="+mj-ea"/>
                <a:cs typeface="Arial"/>
              </a:defRPr>
            </a:lvl1pPr>
          </a:lstStyle>
          <a:p>
            <a:pPr marL="5478725" indent="-5478725" defTabSz="914179">
              <a:spcBef>
                <a:spcPts val="59"/>
              </a:spcBef>
            </a:pPr>
            <a:r>
              <a:rPr lang="ru-RU" kern="0" spc="161"/>
              <a:t>Ф</a:t>
            </a:r>
            <a:r>
              <a:rPr lang="ru-RU" kern="0" spc="314"/>
              <a:t>и</a:t>
            </a:r>
            <a:r>
              <a:rPr lang="ru-RU" kern="0" spc="-26"/>
              <a:t>л</a:t>
            </a:r>
            <a:r>
              <a:rPr lang="ru-RU" kern="0" spc="269"/>
              <a:t>ь</a:t>
            </a:r>
            <a:r>
              <a:rPr lang="ru-RU" kern="0" spc="214"/>
              <a:t>м</a:t>
            </a:r>
            <a:r>
              <a:rPr lang="ru-RU" kern="0" spc="219"/>
              <a:t>ы</a:t>
            </a:r>
            <a:r>
              <a:rPr lang="ru-RU" kern="0" spc="-293"/>
              <a:t> </a:t>
            </a:r>
            <a:r>
              <a:rPr lang="ru-RU" kern="0" spc="305"/>
              <a:t>п</a:t>
            </a:r>
            <a:r>
              <a:rPr lang="ru-RU" kern="0" spc="217"/>
              <a:t>р</a:t>
            </a:r>
            <a:r>
              <a:rPr lang="ru-RU" kern="0" spc="179"/>
              <a:t>о</a:t>
            </a:r>
            <a:r>
              <a:rPr lang="ru-RU" kern="0" spc="26"/>
              <a:t>е</a:t>
            </a:r>
            <a:r>
              <a:rPr lang="ru-RU" kern="0" spc="340"/>
              <a:t>к</a:t>
            </a:r>
            <a:r>
              <a:rPr lang="ru-RU" kern="0" spc="65"/>
              <a:t>т</a:t>
            </a:r>
            <a:r>
              <a:rPr lang="ru-RU" kern="0" spc="18"/>
              <a:t>а</a:t>
            </a:r>
            <a:endParaRPr lang="ru-RU" kern="0" spc="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2140</Words>
  <Application>Microsoft Office PowerPoint</Application>
  <PresentationFormat>Лист A4 (210x297 мм)</PresentationFormat>
  <Paragraphs>199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Презентация PowerPoint</vt:lpstr>
      <vt:lpstr>О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Фильмы проекта</vt:lpstr>
      <vt:lpstr>Фильмы проекта</vt:lpstr>
      <vt:lpstr>Презентация PowerPoint</vt:lpstr>
      <vt:lpstr>Фильмы проекта</vt:lpstr>
      <vt:lpstr>Фильмы проекта</vt:lpstr>
      <vt:lpstr>Презентация PowerPoint</vt:lpstr>
      <vt:lpstr>Фильмы проекта</vt:lpstr>
      <vt:lpstr>Презентация PowerPoint</vt:lpstr>
      <vt:lpstr>БОЛЕЕ 13  ТЫСЯЧ ВЫПОЛНЕННЫХ СОЦИАЛЬНЫХ ПРАКТИК (общественно-полезных дел)  </vt:lpstr>
      <vt:lpstr>Презентация PowerPoint</vt:lpstr>
      <vt:lpstr>Урок уважения</vt:lpstr>
      <vt:lpstr>Все на субботник!</vt:lpstr>
      <vt:lpstr>Помощь онкобольным детям</vt:lpstr>
      <vt:lpstr>https://kinouroki.org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Gray Minimalist Business Coach Marketing Presentation</dc:title>
  <dc:creator>Наталия Родионова</dc:creator>
  <cp:keywords>DAEa_cdiotk,BAD5VjRxVKM</cp:keywords>
  <cp:lastModifiedBy>Елена Анатольевна</cp:lastModifiedBy>
  <cp:revision>51</cp:revision>
  <cp:lastPrinted>2022-09-15T05:34:54Z</cp:lastPrinted>
  <dcterms:created xsi:type="dcterms:W3CDTF">2021-09-08T13:27:31Z</dcterms:created>
  <dcterms:modified xsi:type="dcterms:W3CDTF">2022-09-15T05:35:05Z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2021-09-08T00:00:00Z</vt:filetime>
  </property>
</Properties>
</file>