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2" r:id="rId3"/>
    <p:sldId id="273" r:id="rId4"/>
    <p:sldId id="258" r:id="rId5"/>
    <p:sldId id="259" r:id="rId6"/>
    <p:sldId id="260" r:id="rId7"/>
    <p:sldId id="261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7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3/25/2024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Алгоритм работы над заданием ЕГЭ № 21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5742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5139" y="283335"/>
            <a:ext cx="10364451" cy="1287415"/>
          </a:xfrm>
        </p:spPr>
        <p:txBody>
          <a:bodyPr/>
          <a:lstStyle/>
          <a:p>
            <a:r>
              <a:rPr lang="ru-RU" b="1" dirty="0"/>
              <a:t>ТИРЕ В НЕПОЛНОМ ПРЕДЛОЖЕНИИ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47730" y="1674254"/>
            <a:ext cx="11307650" cy="47523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cap="none" dirty="0" smtClean="0"/>
              <a:t>Неполное предложение </a:t>
            </a:r>
            <a:r>
              <a:rPr lang="ru-RU" cap="none" dirty="0" smtClean="0"/>
              <a:t>- это предложения, в которых пропущен любой член предложения, необходимый для полноты строения и значения данного предложения. </a:t>
            </a:r>
            <a:br>
              <a:rPr lang="ru-RU" cap="none" dirty="0" smtClean="0"/>
            </a:br>
            <a:r>
              <a:rPr lang="ru-RU" b="1" cap="none" dirty="0" smtClean="0">
                <a:solidFill>
                  <a:srgbClr val="FF0000"/>
                </a:solidFill>
              </a:rPr>
              <a:t>!!!</a:t>
            </a:r>
            <a:r>
              <a:rPr lang="ru-RU" cap="none" dirty="0" smtClean="0">
                <a:solidFill>
                  <a:srgbClr val="FF0000"/>
                </a:solidFill>
              </a:rPr>
              <a:t>Не путайте неполные предложения с односоставными: </a:t>
            </a:r>
            <a:r>
              <a:rPr lang="ru-RU" cap="none" dirty="0" smtClean="0"/>
              <a:t>в односоставных отсутствует подлежащее или сказуемое, но смысл предложения при этом понятен. </a:t>
            </a:r>
            <a:br>
              <a:rPr lang="ru-RU" cap="none" dirty="0" smtClean="0"/>
            </a:br>
            <a:r>
              <a:rPr lang="ru-RU" cap="none" dirty="0" smtClean="0"/>
              <a:t>Когда пропущен член предложения, но его можно восстановить ЛОГИЧЕСКИ или из предыдущих частей предложения/ предложений. </a:t>
            </a:r>
          </a:p>
          <a:p>
            <a:pPr marL="0" indent="0" algn="ctr">
              <a:buNone/>
            </a:pPr>
            <a:r>
              <a:rPr lang="ru-RU" i="1" cap="none" dirty="0" smtClean="0"/>
              <a:t>А ты любишь пироги с зеленым луком? Я — страсть как! </a:t>
            </a:r>
          </a:p>
          <a:p>
            <a:pPr marL="0" indent="0" algn="ctr">
              <a:buNone/>
            </a:pPr>
            <a:r>
              <a:rPr lang="ru-RU" i="1" cap="none" dirty="0" smtClean="0"/>
              <a:t>Они стояли друг против друга: Олег – растерянный и смущенный, Нина – с выражением вызова на лице. </a:t>
            </a:r>
          </a:p>
          <a:p>
            <a:pPr marL="0" indent="0" algn="ctr">
              <a:buNone/>
            </a:pPr>
            <a:r>
              <a:rPr lang="ru-RU" i="1" cap="none" dirty="0" smtClean="0"/>
              <a:t>И по всему небу – облака, как розовые перышки</a:t>
            </a:r>
            <a:r>
              <a:rPr lang="ru-RU" cap="none" dirty="0" smtClean="0"/>
              <a:t>. </a:t>
            </a:r>
            <a:endParaRPr lang="ru-RU" cap="none" dirty="0"/>
          </a:p>
        </p:txBody>
      </p:sp>
    </p:spTree>
    <p:extLst>
      <p:ext uri="{BB962C8B-B14F-4D97-AF65-F5344CB8AC3E}">
        <p14:creationId xmlns:p14="http://schemas.microsoft.com/office/powerpoint/2010/main" val="12902467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682249"/>
          </a:xfrm>
        </p:spPr>
        <p:txBody>
          <a:bodyPr/>
          <a:lstStyle/>
          <a:p>
            <a:r>
              <a:rPr lang="ru-RU" b="1" dirty="0"/>
              <a:t>ТИРЕ В НЕПОЛНОМ ПРЕДЛОЖЕНИИ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13773" y="1275008"/>
            <a:ext cx="10574181" cy="4516191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ü"/>
            </a:pPr>
            <a:r>
              <a:rPr lang="ru-RU" cap="none" dirty="0" smtClean="0"/>
              <a:t>Если предложение состоит из существительных в Дат. и Вин. П. без грамматической основы. </a:t>
            </a:r>
          </a:p>
          <a:p>
            <a:pPr marL="0" indent="0">
              <a:buNone/>
            </a:pPr>
            <a:r>
              <a:rPr lang="ru-RU" i="1" cap="none" dirty="0" smtClean="0"/>
              <a:t>Каждому молодому человеку – среднее образование. </a:t>
            </a:r>
          </a:p>
          <a:p>
            <a:pPr>
              <a:buFont typeface="Wingdings" pitchFamily="2" charset="2"/>
              <a:buChar char="ü"/>
            </a:pPr>
            <a:r>
              <a:rPr lang="ru-RU" cap="none" dirty="0" smtClean="0"/>
              <a:t>Тире ставится между словами, обозначающими пределы (от….до) </a:t>
            </a:r>
            <a:br>
              <a:rPr lang="ru-RU" cap="none" dirty="0" smtClean="0"/>
            </a:br>
            <a:r>
              <a:rPr lang="ru-RU" b="1" cap="none" dirty="0" smtClean="0"/>
              <a:t>Пространственные</a:t>
            </a:r>
            <a:r>
              <a:rPr lang="ru-RU" cap="none" dirty="0" smtClean="0"/>
              <a:t> ( Поезд Москва – Санкт-Петербург) </a:t>
            </a:r>
            <a:br>
              <a:rPr lang="ru-RU" cap="none" dirty="0" smtClean="0"/>
            </a:br>
            <a:r>
              <a:rPr lang="ru-RU" b="1" cap="none" dirty="0" smtClean="0"/>
              <a:t>Временные</a:t>
            </a:r>
            <a:r>
              <a:rPr lang="ru-RU" cap="none" dirty="0" smtClean="0"/>
              <a:t> (Крестовые походы XI-XIII веков) </a:t>
            </a:r>
            <a:br>
              <a:rPr lang="ru-RU" cap="none" dirty="0" smtClean="0"/>
            </a:br>
            <a:r>
              <a:rPr lang="ru-RU" b="1" cap="none" dirty="0" smtClean="0"/>
              <a:t>Количественные</a:t>
            </a:r>
            <a:r>
              <a:rPr lang="ru-RU" cap="none" dirty="0" smtClean="0"/>
              <a:t> ( Запасы будут исчерпаны через десять - пятнадцать лет) </a:t>
            </a:r>
            <a:br>
              <a:rPr lang="ru-RU" cap="none" dirty="0" smtClean="0"/>
            </a:br>
            <a:r>
              <a:rPr lang="ru-RU" cap="none" dirty="0" smtClean="0"/>
              <a:t>Между двумя именами собственными, обозначающими одно </a:t>
            </a:r>
            <a:r>
              <a:rPr lang="ru-RU" b="1" cap="none" dirty="0" smtClean="0"/>
              <a:t>явление, учение, наименование</a:t>
            </a:r>
            <a:r>
              <a:rPr lang="ru-RU" cap="none" dirty="0" smtClean="0"/>
              <a:t> и т.д. (закон Бойля – Мариотта, матч Каспаров – Карпов.) </a:t>
            </a:r>
          </a:p>
          <a:p>
            <a:endParaRPr lang="ru-RU" cap="none" dirty="0"/>
          </a:p>
        </p:txBody>
      </p:sp>
    </p:spTree>
    <p:extLst>
      <p:ext uri="{BB962C8B-B14F-4D97-AF65-F5344CB8AC3E}">
        <p14:creationId xmlns:p14="http://schemas.microsoft.com/office/powerpoint/2010/main" val="7649132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952706"/>
          </a:xfrm>
        </p:spPr>
        <p:txBody>
          <a:bodyPr>
            <a:noAutofit/>
          </a:bodyPr>
          <a:lstStyle/>
          <a:p>
            <a:r>
              <a:rPr lang="ru-RU" sz="2800" b="1" dirty="0"/>
              <a:t>Знаки препинания в БСП (бессоюзном сложном предложении) 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89397" y="1622738"/>
            <a:ext cx="11243257" cy="491973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cap="none" dirty="0" smtClean="0"/>
              <a:t>Запятая ставится </a:t>
            </a:r>
          </a:p>
          <a:p>
            <a:r>
              <a:rPr lang="ru-RU" cap="none" dirty="0" smtClean="0"/>
              <a:t>если события в предложениях происходят последовательно или одновременно (можно подставить И) </a:t>
            </a:r>
          </a:p>
          <a:p>
            <a:pPr marL="0" indent="0">
              <a:buNone/>
            </a:pPr>
            <a:r>
              <a:rPr lang="ru-RU" b="1" cap="none" dirty="0" smtClean="0"/>
              <a:t>Точка с запятой ставится</a:t>
            </a:r>
          </a:p>
          <a:p>
            <a:r>
              <a:rPr lang="ru-RU" cap="none" dirty="0" smtClean="0"/>
              <a:t>если части БСП отдалены друг от друга по смыслу и предложение можно разбить на несколько простых: </a:t>
            </a:r>
          </a:p>
          <a:p>
            <a:pPr marL="0" indent="0" algn="ctr">
              <a:buNone/>
            </a:pPr>
            <a:r>
              <a:rPr lang="ru-RU" i="1" cap="none" dirty="0" smtClean="0"/>
              <a:t>У ворот увидел  я старую чугунную пушку; улицы были тесны и кривы; избы низки и большей частью покрыты соломой. </a:t>
            </a:r>
          </a:p>
          <a:p>
            <a:r>
              <a:rPr lang="ru-RU" cap="none" dirty="0" smtClean="0"/>
              <a:t>между частями БСП при осложнении одной из частей или обеих частей (однородные члены, причастные, деепричастные обороты, уточнения, сравнительные обороты и т.д.)</a:t>
            </a:r>
          </a:p>
          <a:p>
            <a:pPr marL="0" indent="0" algn="ctr">
              <a:buNone/>
            </a:pPr>
            <a:r>
              <a:rPr lang="ru-RU" i="1" cap="none" dirty="0" smtClean="0"/>
              <a:t>Налево чернело глубокое ущелье; за ним и впереди нас тёмно-синие вершины гор, изрытые морщинами, покрытые слоями снега, рисовались на бледном небосклоне, ещё сохраняющем последний отблеск зари. </a:t>
            </a:r>
            <a:endParaRPr lang="ru-RU" i="1" cap="none" dirty="0"/>
          </a:p>
        </p:txBody>
      </p:sp>
    </p:spTree>
    <p:extLst>
      <p:ext uri="{BB962C8B-B14F-4D97-AF65-F5344CB8AC3E}">
        <p14:creationId xmlns:p14="http://schemas.microsoft.com/office/powerpoint/2010/main" val="32637188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cap="none" dirty="0" smtClean="0"/>
              <a:t>Двоеточие ставится, если отношения между частями БСП: </a:t>
            </a:r>
          </a:p>
          <a:p>
            <a:r>
              <a:rPr lang="ru-RU" cap="none" dirty="0" smtClean="0"/>
              <a:t>причинные (потому что)</a:t>
            </a:r>
          </a:p>
          <a:p>
            <a:r>
              <a:rPr lang="ru-RU" cap="none" dirty="0" smtClean="0"/>
              <a:t>пояснительные (а именно) </a:t>
            </a:r>
          </a:p>
          <a:p>
            <a:r>
              <a:rPr lang="ru-RU" cap="none" dirty="0" smtClean="0"/>
              <a:t>дополнительные (что) </a:t>
            </a:r>
          </a:p>
          <a:p>
            <a:r>
              <a:rPr lang="ru-RU" b="1" cap="none" dirty="0" smtClean="0"/>
              <a:t>ТИРЕ ставится,  </a:t>
            </a:r>
            <a:r>
              <a:rPr lang="ru-RU" cap="none" dirty="0" smtClean="0"/>
              <a:t>если между частями БСП противительные(а, но), временные (когда), условные (если), сравнительные отношения (как, будто), если происходит быстрая смена событий или вторая часть является следствием (выводом) (так что). </a:t>
            </a:r>
          </a:p>
          <a:p>
            <a:pPr marL="0" indent="0" algn="ctr">
              <a:buNone/>
            </a:pPr>
            <a:r>
              <a:rPr lang="ru-RU" i="1" cap="none" dirty="0" smtClean="0"/>
              <a:t>Лес рубят – щепки летят. </a:t>
            </a:r>
            <a:endParaRPr lang="ru-RU" i="1" cap="none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952706"/>
          </a:xfrm>
        </p:spPr>
        <p:txBody>
          <a:bodyPr>
            <a:noAutofit/>
          </a:bodyPr>
          <a:lstStyle/>
          <a:p>
            <a:r>
              <a:rPr lang="ru-RU" sz="2800" b="1" dirty="0"/>
              <a:t>Знаки препинания в БСП (бессоюзном сложном предложении) 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5007381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630734"/>
          </a:xfrm>
        </p:spPr>
        <p:txBody>
          <a:bodyPr>
            <a:normAutofit/>
          </a:bodyPr>
          <a:lstStyle/>
          <a:p>
            <a:r>
              <a:rPr lang="ru-RU" sz="3200" b="1" dirty="0"/>
              <a:t> Знаки препинания при прямой речи 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62259" y="1287887"/>
            <a:ext cx="10363826" cy="5074275"/>
          </a:xfrm>
        </p:spPr>
        <p:txBody>
          <a:bodyPr>
            <a:normAutofit fontScale="85000" lnSpcReduction="20000"/>
          </a:bodyPr>
          <a:lstStyle/>
          <a:p>
            <a:r>
              <a:rPr lang="ru-RU" b="1" cap="none" dirty="0" smtClean="0"/>
              <a:t>Слова автора предшествуют прямой речи </a:t>
            </a:r>
            <a:r>
              <a:rPr lang="ru-RU" cap="none" dirty="0" smtClean="0"/>
              <a:t/>
            </a:r>
            <a:br>
              <a:rPr lang="ru-RU" cap="none" dirty="0" smtClean="0"/>
            </a:br>
            <a:r>
              <a:rPr lang="ru-RU" cap="none" dirty="0" smtClean="0"/>
              <a:t>А: «П!» А: «П?» А: «П...» А: «П». </a:t>
            </a:r>
            <a:br>
              <a:rPr lang="ru-RU" cap="none" dirty="0" smtClean="0"/>
            </a:br>
            <a:r>
              <a:rPr lang="ru-RU" cap="none" dirty="0" smtClean="0"/>
              <a:t/>
            </a:r>
            <a:br>
              <a:rPr lang="ru-RU" cap="none" dirty="0" smtClean="0"/>
            </a:br>
            <a:r>
              <a:rPr lang="ru-RU" b="1" cap="none" dirty="0" smtClean="0"/>
              <a:t>Прямая речь предшествует словам автора: </a:t>
            </a:r>
            <a:r>
              <a:rPr lang="ru-RU" cap="none" dirty="0" smtClean="0"/>
              <a:t/>
            </a:r>
            <a:br>
              <a:rPr lang="ru-RU" cap="none" dirty="0" smtClean="0"/>
            </a:br>
            <a:r>
              <a:rPr lang="ru-RU" cap="none" dirty="0" smtClean="0"/>
              <a:t>«П», - а. «П?» - а. «П!» - а. “П...” – а. </a:t>
            </a:r>
            <a:br>
              <a:rPr lang="ru-RU" cap="none" dirty="0" smtClean="0"/>
            </a:br>
            <a:r>
              <a:rPr lang="ru-RU" cap="none" dirty="0" smtClean="0"/>
              <a:t/>
            </a:r>
            <a:br>
              <a:rPr lang="ru-RU" cap="none" dirty="0" smtClean="0"/>
            </a:br>
            <a:r>
              <a:rPr lang="ru-RU" b="1" cap="none" dirty="0" smtClean="0"/>
              <a:t>Авторские слова (а) внутри прямой речи (П/п) </a:t>
            </a:r>
            <a:r>
              <a:rPr lang="ru-RU" cap="none" dirty="0" smtClean="0"/>
              <a:t/>
            </a:r>
            <a:br>
              <a:rPr lang="ru-RU" cap="none" dirty="0" smtClean="0"/>
            </a:br>
            <a:r>
              <a:rPr lang="ru-RU" cap="none" dirty="0" smtClean="0"/>
              <a:t>“П, – а, – п”. </a:t>
            </a:r>
            <a:r>
              <a:rPr lang="ru-RU" i="1" cap="none" dirty="0" smtClean="0"/>
              <a:t>“Я подумаю об этом, – сказал отец, – но не сегодня”. </a:t>
            </a:r>
            <a:br>
              <a:rPr lang="ru-RU" i="1" cap="none" dirty="0" smtClean="0"/>
            </a:br>
            <a:r>
              <a:rPr lang="ru-RU" cap="none" dirty="0" smtClean="0"/>
              <a:t>“П, – а. – П”. </a:t>
            </a:r>
            <a:r>
              <a:rPr lang="ru-RU" i="1" cap="none" dirty="0" smtClean="0"/>
              <a:t>“Я подумаю об этом, – сказал отец. – Позвоните мне завтра”.</a:t>
            </a:r>
            <a:r>
              <a:rPr lang="ru-RU" cap="none" dirty="0" smtClean="0"/>
              <a:t> </a:t>
            </a:r>
            <a:br>
              <a:rPr lang="ru-RU" cap="none" dirty="0" smtClean="0"/>
            </a:br>
            <a:r>
              <a:rPr lang="ru-RU" cap="none" dirty="0" smtClean="0"/>
              <a:t>“П? – а. – П”. </a:t>
            </a:r>
            <a:r>
              <a:rPr lang="ru-RU" i="1" cap="none" dirty="0" smtClean="0"/>
              <a:t>“Почему так поздно? – спросил отец. – Ты обещал быть раньше”. </a:t>
            </a:r>
            <a:r>
              <a:rPr lang="ru-RU" cap="none" dirty="0" smtClean="0"/>
              <a:t/>
            </a:r>
            <a:br>
              <a:rPr lang="ru-RU" cap="none" dirty="0" smtClean="0"/>
            </a:br>
            <a:r>
              <a:rPr lang="ru-RU" cap="none" dirty="0" smtClean="0"/>
              <a:t>“П! – а. – П”. </a:t>
            </a:r>
            <a:r>
              <a:rPr lang="ru-RU" i="1" cap="none" dirty="0" smtClean="0"/>
              <a:t>“Лентяй! – воскликнул отец. - Надо лучше заниматься</a:t>
            </a:r>
            <a:r>
              <a:rPr lang="ru-RU" cap="none" dirty="0" smtClean="0"/>
              <a:t>”. </a:t>
            </a:r>
            <a:br>
              <a:rPr lang="ru-RU" cap="none" dirty="0" smtClean="0"/>
            </a:br>
            <a:r>
              <a:rPr lang="ru-RU" cap="none" dirty="0" smtClean="0"/>
              <a:t>“П... – а. – П”. </a:t>
            </a:r>
            <a:r>
              <a:rPr lang="ru-RU" i="1" cap="none" dirty="0" smtClean="0"/>
              <a:t>“Ну что ж... – проговорил отец. - Надо подумать”.</a:t>
            </a:r>
            <a:r>
              <a:rPr lang="ru-RU" cap="none" dirty="0" smtClean="0"/>
              <a:t> </a:t>
            </a:r>
            <a:br>
              <a:rPr lang="ru-RU" cap="none" dirty="0" smtClean="0"/>
            </a:br>
            <a:r>
              <a:rPr lang="ru-RU" cap="none" dirty="0" smtClean="0"/>
              <a:t>“П, – а: – П”. </a:t>
            </a:r>
            <a:r>
              <a:rPr lang="ru-RU" i="1" cap="none" dirty="0" smtClean="0"/>
              <a:t>“Это плохо, – сказал отец и добавил: – Не ходи туда”.</a:t>
            </a:r>
            <a:r>
              <a:rPr lang="ru-RU" cap="none" dirty="0" smtClean="0"/>
              <a:t> </a:t>
            </a:r>
            <a:br>
              <a:rPr lang="ru-RU" cap="none" dirty="0" smtClean="0"/>
            </a:br>
            <a:r>
              <a:rPr lang="ru-RU" cap="none" dirty="0" smtClean="0"/>
              <a:t/>
            </a:r>
            <a:br>
              <a:rPr lang="ru-RU" cap="none" dirty="0" smtClean="0"/>
            </a:br>
            <a:r>
              <a:rPr lang="ru-RU" b="1" cap="none" dirty="0" smtClean="0"/>
              <a:t>Прямая речь (П) внутри авторских слов (А/а) </a:t>
            </a:r>
            <a:r>
              <a:rPr lang="ru-RU" cap="none" dirty="0" smtClean="0"/>
              <a:t/>
            </a:r>
            <a:br>
              <a:rPr lang="ru-RU" cap="none" dirty="0" smtClean="0"/>
            </a:br>
            <a:r>
              <a:rPr lang="ru-RU" cap="none" dirty="0" smtClean="0"/>
              <a:t>А: “П”, – а. </a:t>
            </a:r>
            <a:r>
              <a:rPr lang="ru-RU" i="1" cap="none" dirty="0" smtClean="0"/>
              <a:t>Отец сказал: “Я подумаю об этом”, – и вышел из комнаты</a:t>
            </a:r>
            <a:r>
              <a:rPr lang="ru-RU" cap="none" dirty="0" smtClean="0"/>
              <a:t>. </a:t>
            </a:r>
            <a:br>
              <a:rPr lang="ru-RU" cap="none" dirty="0" smtClean="0"/>
            </a:br>
            <a:r>
              <a:rPr lang="ru-RU" cap="none" dirty="0" smtClean="0"/>
              <a:t>А: “П!” – а. </a:t>
            </a:r>
            <a:r>
              <a:rPr lang="ru-RU" i="1" cap="none" dirty="0" smtClean="0"/>
              <a:t>Воскликнув: “Ты лентяй!” – отец схватился за ремень</a:t>
            </a:r>
            <a:r>
              <a:rPr lang="ru-RU" cap="none" dirty="0" smtClean="0"/>
              <a:t>. </a:t>
            </a:r>
            <a:br>
              <a:rPr lang="ru-RU" cap="none" dirty="0" smtClean="0"/>
            </a:br>
            <a:r>
              <a:rPr lang="ru-RU" cap="none" dirty="0" smtClean="0"/>
              <a:t>А: “П?” – а. </a:t>
            </a:r>
            <a:r>
              <a:rPr lang="ru-RU" i="1" cap="none" dirty="0" smtClean="0"/>
              <a:t>Отец спросил: “Почему так поздно?” – и ушел, не дожидаясь ответа</a:t>
            </a:r>
            <a:r>
              <a:rPr lang="ru-RU" cap="none" dirty="0" smtClean="0"/>
              <a:t>. </a:t>
            </a:r>
            <a:endParaRPr lang="ru-RU" cap="none" dirty="0"/>
          </a:p>
        </p:txBody>
      </p:sp>
    </p:spTree>
    <p:extLst>
      <p:ext uri="{BB962C8B-B14F-4D97-AF65-F5344CB8AC3E}">
        <p14:creationId xmlns:p14="http://schemas.microsoft.com/office/powerpoint/2010/main" val="17306614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656491"/>
          </a:xfrm>
        </p:spPr>
        <p:txBody>
          <a:bodyPr>
            <a:normAutofit/>
          </a:bodyPr>
          <a:lstStyle/>
          <a:p>
            <a:r>
              <a:rPr lang="ru-RU" sz="3200" dirty="0"/>
              <a:t>Знаки препинания при цитировании 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13774" y="1339404"/>
            <a:ext cx="10363826" cy="517730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cap="none" dirty="0" smtClean="0"/>
              <a:t>Цитаты заключаются в кавычки, если оформляется как прямая речь, то есть сопровождается словами автора. Белинский писал: «…». </a:t>
            </a:r>
            <a:br>
              <a:rPr lang="ru-RU" cap="none" dirty="0" smtClean="0"/>
            </a:br>
            <a:r>
              <a:rPr lang="ru-RU" cap="none" dirty="0" smtClean="0"/>
              <a:t>Если цитата приводится не полностью, то пропуск обозначается многоточием, которое может быть как </a:t>
            </a:r>
            <a:r>
              <a:rPr lang="ru-RU" i="1" cap="none" dirty="0" smtClean="0">
                <a:solidFill>
                  <a:schemeClr val="bg2">
                    <a:lumMod val="75000"/>
                  </a:schemeClr>
                </a:solidFill>
              </a:rPr>
              <a:t>перед</a:t>
            </a:r>
            <a:r>
              <a:rPr lang="ru-RU" cap="none" dirty="0" smtClean="0"/>
              <a:t> цитатой, так и в </a:t>
            </a:r>
            <a:r>
              <a:rPr lang="ru-RU" i="1" cap="none" dirty="0" smtClean="0">
                <a:solidFill>
                  <a:schemeClr val="bg2">
                    <a:lumMod val="75000"/>
                  </a:schemeClr>
                </a:solidFill>
              </a:rPr>
              <a:t>середине</a:t>
            </a:r>
            <a:r>
              <a:rPr lang="ru-RU" cap="none" dirty="0" smtClean="0"/>
              <a:t> или </a:t>
            </a:r>
            <a:r>
              <a:rPr lang="ru-RU" i="1" cap="none" dirty="0" smtClean="0">
                <a:solidFill>
                  <a:schemeClr val="bg2">
                    <a:lumMod val="75000"/>
                  </a:schemeClr>
                </a:solidFill>
              </a:rPr>
              <a:t>после</a:t>
            </a:r>
            <a:r>
              <a:rPr lang="ru-RU" cap="none" dirty="0" smtClean="0"/>
              <a:t> нее. </a:t>
            </a:r>
            <a:br>
              <a:rPr lang="ru-RU" cap="none" dirty="0" smtClean="0"/>
            </a:br>
            <a:r>
              <a:rPr lang="ru-RU" cap="none" dirty="0" smtClean="0"/>
              <a:t/>
            </a:r>
            <a:br>
              <a:rPr lang="ru-RU" cap="none" dirty="0" smtClean="0"/>
            </a:br>
            <a:r>
              <a:rPr lang="ru-RU" cap="none" dirty="0" smtClean="0"/>
              <a:t>Если после цитаты указывается фамилия автора или источник цитаты в </a:t>
            </a:r>
            <a:r>
              <a:rPr lang="ru-RU" cap="none" dirty="0" err="1" smtClean="0"/>
              <a:t>И.п</a:t>
            </a:r>
            <a:r>
              <a:rPr lang="ru-RU" cap="none" dirty="0" smtClean="0"/>
              <a:t>., то возможно следующее оформление: </a:t>
            </a:r>
          </a:p>
          <a:p>
            <a:pPr marL="0" indent="0" algn="ctr">
              <a:buNone/>
            </a:pPr>
            <a:r>
              <a:rPr lang="ru-RU" i="1" cap="none" dirty="0" smtClean="0"/>
              <a:t>«Значение Белинского в истории русской общественной мысли огромно» (Луначарский). </a:t>
            </a:r>
            <a:r>
              <a:rPr lang="ru-RU" cap="none" dirty="0" smtClean="0"/>
              <a:t/>
            </a:r>
            <a:br>
              <a:rPr lang="ru-RU" cap="none" dirty="0" smtClean="0"/>
            </a:br>
            <a:r>
              <a:rPr lang="ru-RU" i="1" cap="none" dirty="0" smtClean="0"/>
              <a:t>«Дети должны быть очень снисходительны к взрослым» (из аллегорической сказки А. де Сент-Экзюпери «Маленький принц»).</a:t>
            </a:r>
            <a:r>
              <a:rPr lang="ru-RU" cap="none" dirty="0" smtClean="0"/>
              <a:t> </a:t>
            </a:r>
          </a:p>
          <a:p>
            <a:pPr marL="0" indent="0">
              <a:buNone/>
            </a:pPr>
            <a:r>
              <a:rPr lang="ru-RU" cap="none" dirty="0" smtClean="0"/>
              <a:t>Эпиграфы, как правило, не выделяются ни кавычками, ни скобками:  </a:t>
            </a:r>
          </a:p>
          <a:p>
            <a:pPr marL="0" indent="0" algn="r">
              <a:buNone/>
            </a:pPr>
            <a:r>
              <a:rPr lang="ru-RU" i="1" cap="none" dirty="0" smtClean="0"/>
              <a:t>Береги честь смолоду. </a:t>
            </a:r>
            <a:br>
              <a:rPr lang="ru-RU" i="1" cap="none" dirty="0" smtClean="0"/>
            </a:br>
            <a:r>
              <a:rPr lang="ru-RU" i="1" cap="none" dirty="0" smtClean="0"/>
              <a:t>Пословица. </a:t>
            </a:r>
            <a:endParaRPr lang="ru-RU" i="1" cap="none" dirty="0"/>
          </a:p>
        </p:txBody>
      </p:sp>
    </p:spTree>
    <p:extLst>
      <p:ext uri="{BB962C8B-B14F-4D97-AF65-F5344CB8AC3E}">
        <p14:creationId xmlns:p14="http://schemas.microsoft.com/office/powerpoint/2010/main" val="2281992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5" y="541244"/>
            <a:ext cx="10921910" cy="1133010"/>
          </a:xfrm>
        </p:spPr>
        <p:txBody>
          <a:bodyPr>
            <a:normAutofit/>
          </a:bodyPr>
          <a:lstStyle/>
          <a:p>
            <a:r>
              <a:rPr lang="ru-RU" sz="3200" dirty="0"/>
              <a:t>Знаки препинания при обобщающем слове: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13773" y="1365162"/>
            <a:ext cx="10921911" cy="5177306"/>
          </a:xfrm>
        </p:spPr>
        <p:txBody>
          <a:bodyPr>
            <a:normAutofit lnSpcReduction="10000"/>
          </a:bodyPr>
          <a:lstStyle/>
          <a:p>
            <a:r>
              <a:rPr lang="ru-RU" cap="none" dirty="0" smtClean="0"/>
              <a:t>Двоеточие ставится после обобщающего слова перед рядом однородных членов. </a:t>
            </a:r>
          </a:p>
          <a:p>
            <a:pPr marL="0" indent="0" algn="ctr">
              <a:buNone/>
            </a:pPr>
            <a:r>
              <a:rPr lang="ru-RU" i="1" cap="none" dirty="0" smtClean="0"/>
              <a:t>На столе лежали фрукты: апельсины, бананы, яблоки. </a:t>
            </a:r>
            <a:endParaRPr lang="ru-RU" i="1" cap="none" dirty="0"/>
          </a:p>
          <a:p>
            <a:pPr marL="0" indent="0">
              <a:buNone/>
            </a:pPr>
            <a:r>
              <a:rPr lang="ru-RU" cap="none" dirty="0" smtClean="0">
                <a:solidFill>
                  <a:srgbClr val="FF0000"/>
                </a:solidFill>
              </a:rPr>
              <a:t>Двоеточие</a:t>
            </a:r>
            <a:r>
              <a:rPr lang="ru-RU" cap="none" dirty="0" smtClean="0"/>
              <a:t> ставится если </a:t>
            </a:r>
            <a:r>
              <a:rPr lang="ru-RU" cap="none" dirty="0" smtClean="0">
                <a:solidFill>
                  <a:schemeClr val="bg2">
                    <a:lumMod val="75000"/>
                  </a:schemeClr>
                </a:solidFill>
              </a:rPr>
              <a:t>после</a:t>
            </a:r>
            <a:r>
              <a:rPr lang="ru-RU" cap="none" dirty="0" smtClean="0"/>
              <a:t> обобщающего слова есть слова: «как то», «а именно», «то есть», «например», «как например». </a:t>
            </a:r>
            <a:r>
              <a:rPr lang="ru-RU" cap="none" dirty="0" smtClean="0">
                <a:solidFill>
                  <a:schemeClr val="bg2">
                    <a:lumMod val="75000"/>
                  </a:schemeClr>
                </a:solidFill>
              </a:rPr>
              <a:t>Перед</a:t>
            </a:r>
            <a:r>
              <a:rPr lang="ru-RU" cap="none" dirty="0" smtClean="0"/>
              <a:t> этими словами ставится </a:t>
            </a:r>
            <a:r>
              <a:rPr lang="ru-RU" cap="none" dirty="0" smtClean="0">
                <a:solidFill>
                  <a:srgbClr val="FF0000"/>
                </a:solidFill>
              </a:rPr>
              <a:t>запятая</a:t>
            </a:r>
            <a:r>
              <a:rPr lang="ru-RU" cap="none" dirty="0" smtClean="0"/>
              <a:t>. </a:t>
            </a:r>
          </a:p>
          <a:p>
            <a:pPr marL="0" indent="0" algn="ctr">
              <a:buNone/>
            </a:pPr>
            <a:r>
              <a:rPr lang="ru-RU" i="1" cap="none" dirty="0" smtClean="0"/>
              <a:t>Во дворе росли цветы, а именно: ромашки, васильки, одуванчики. </a:t>
            </a:r>
            <a:br>
              <a:rPr lang="ru-RU" i="1" cap="none" dirty="0" smtClean="0"/>
            </a:br>
            <a:r>
              <a:rPr lang="ru-RU" cap="none" dirty="0" smtClean="0"/>
              <a:t/>
            </a:r>
            <a:br>
              <a:rPr lang="ru-RU" cap="none" dirty="0" smtClean="0"/>
            </a:br>
            <a:r>
              <a:rPr lang="ru-RU" b="1" cap="none" dirty="0" smtClean="0"/>
              <a:t>!!!</a:t>
            </a:r>
            <a:r>
              <a:rPr lang="ru-RU" cap="none" dirty="0" smtClean="0"/>
              <a:t>После уточняющих слов </a:t>
            </a:r>
            <a:r>
              <a:rPr lang="ru-RU" b="1" cap="none" dirty="0" smtClean="0"/>
              <a:t>такие как</a:t>
            </a:r>
            <a:r>
              <a:rPr lang="ru-RU" cap="none" dirty="0" smtClean="0"/>
              <a:t> (со сравнительным оттенком значения) </a:t>
            </a:r>
            <a:r>
              <a:rPr lang="ru-RU" u="sng" cap="none" dirty="0" smtClean="0"/>
              <a:t>двоеточие не ставится</a:t>
            </a:r>
            <a:r>
              <a:rPr lang="ru-RU" cap="none" dirty="0" smtClean="0"/>
              <a:t>:</a:t>
            </a:r>
          </a:p>
          <a:p>
            <a:pPr marL="0" indent="0" algn="ctr">
              <a:buNone/>
            </a:pPr>
            <a:r>
              <a:rPr lang="ru-RU" cap="none" dirty="0" smtClean="0"/>
              <a:t> </a:t>
            </a:r>
            <a:r>
              <a:rPr lang="ru-RU" i="1" cap="none" dirty="0" smtClean="0"/>
              <a:t>Первыми после зимы расцветают цветы, такие как крокусы, тюльпаны</a:t>
            </a:r>
          </a:p>
          <a:p>
            <a:pPr marL="0" indent="0">
              <a:buNone/>
            </a:pPr>
            <a:r>
              <a:rPr lang="ru-RU" cap="none" dirty="0" smtClean="0"/>
              <a:t>!!!! Тире ставится, если обобщающее слово стоит после ряда однородных членов. </a:t>
            </a:r>
          </a:p>
          <a:p>
            <a:pPr marL="0" indent="0" algn="ctr">
              <a:buNone/>
            </a:pPr>
            <a:r>
              <a:rPr lang="ru-RU" i="1" cap="none" dirty="0" smtClean="0"/>
              <a:t>Яблоки, груши, сливы – все фрукты лежали на столе.</a:t>
            </a:r>
            <a:r>
              <a:rPr lang="ru-RU" cap="none" dirty="0" smtClean="0"/>
              <a:t> </a:t>
            </a:r>
            <a:br>
              <a:rPr lang="ru-RU" cap="none" dirty="0" smtClean="0"/>
            </a:br>
            <a:endParaRPr lang="ru-RU" cap="none" dirty="0"/>
          </a:p>
        </p:txBody>
      </p:sp>
    </p:spTree>
    <p:extLst>
      <p:ext uri="{BB962C8B-B14F-4D97-AF65-F5344CB8AC3E}">
        <p14:creationId xmlns:p14="http://schemas.microsoft.com/office/powerpoint/2010/main" val="28119886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6900" y="2400300"/>
            <a:ext cx="8458200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28784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Чтобы решить 21 задание ЕГЭ по русскому необходимо знать следующие темы: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190005" y="1894684"/>
            <a:ext cx="3298976" cy="396209"/>
          </a:xfrm>
        </p:spPr>
        <p:txBody>
          <a:bodyPr/>
          <a:lstStyle/>
          <a:p>
            <a:r>
              <a:rPr lang="ru-RU" dirty="0" smtClean="0"/>
              <a:t>Запятая </a:t>
            </a:r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half" idx="15"/>
          </p:nvPr>
        </p:nvSpPr>
        <p:spPr>
          <a:xfrm>
            <a:off x="190005" y="2214695"/>
            <a:ext cx="4348113" cy="4386260"/>
          </a:xfrm>
        </p:spPr>
        <p:txBody>
          <a:bodyPr>
            <a:normAutofit/>
          </a:bodyPr>
          <a:lstStyle/>
          <a:p>
            <a:pPr marL="342900" indent="-342900" algn="just">
              <a:spcBef>
                <a:spcPts val="0"/>
              </a:spcBef>
              <a:buAutoNum type="arabicPeriod"/>
            </a:pPr>
            <a:r>
              <a:rPr lang="ru-RU" dirty="0" smtClean="0"/>
              <a:t>Однородные члены предложения</a:t>
            </a:r>
          </a:p>
          <a:p>
            <a:pPr marL="342900" indent="-342900" algn="just">
              <a:spcBef>
                <a:spcPts val="0"/>
              </a:spcBef>
              <a:buAutoNum type="arabicPeriod"/>
            </a:pPr>
            <a:r>
              <a:rPr lang="ru-RU" dirty="0" smtClean="0"/>
              <a:t>Вводные слова или вводные конструкции</a:t>
            </a:r>
          </a:p>
          <a:p>
            <a:pPr marL="342900" indent="-342900" algn="just">
              <a:spcBef>
                <a:spcPts val="0"/>
              </a:spcBef>
              <a:buAutoNum type="arabicPeriod"/>
            </a:pPr>
            <a:r>
              <a:rPr lang="ru-RU" dirty="0" smtClean="0"/>
              <a:t>Обособленное определение, выраженное причастным оборотом/прилагательным с зависимым словом</a:t>
            </a:r>
          </a:p>
          <a:p>
            <a:pPr marL="342900" indent="-342900" algn="just">
              <a:spcBef>
                <a:spcPts val="0"/>
              </a:spcBef>
              <a:buAutoNum type="arabicPeriod"/>
            </a:pPr>
            <a:r>
              <a:rPr lang="ru-RU" dirty="0" smtClean="0"/>
              <a:t>Обособленное обстоятельство, выраженное деепричастным оборотом или одиночным деепричастием</a:t>
            </a:r>
          </a:p>
          <a:p>
            <a:pPr marL="342900" indent="-342900" algn="just">
              <a:spcBef>
                <a:spcPts val="0"/>
              </a:spcBef>
              <a:buAutoNum type="arabicPeriod"/>
            </a:pPr>
            <a:r>
              <a:rPr lang="ru-RU" dirty="0" smtClean="0"/>
              <a:t>Обособленное  приложение</a:t>
            </a:r>
          </a:p>
          <a:p>
            <a:pPr marL="342900" indent="-342900" algn="just">
              <a:spcBef>
                <a:spcPts val="0"/>
              </a:spcBef>
              <a:buAutoNum type="arabicPeriod"/>
            </a:pPr>
            <a:r>
              <a:rPr lang="ru-RU" dirty="0" smtClean="0"/>
              <a:t>Уточняющие члены предложения</a:t>
            </a:r>
          </a:p>
          <a:p>
            <a:pPr marL="342900" indent="-342900" algn="just">
              <a:spcBef>
                <a:spcPts val="0"/>
              </a:spcBef>
              <a:buAutoNum type="arabicPeriod"/>
            </a:pPr>
            <a:r>
              <a:rPr lang="ru-RU" dirty="0" smtClean="0"/>
              <a:t>Прямая речь</a:t>
            </a:r>
          </a:p>
          <a:p>
            <a:pPr marL="342900" indent="-342900" algn="just">
              <a:spcBef>
                <a:spcPts val="0"/>
              </a:spcBef>
              <a:buAutoNum type="arabicPeriod"/>
            </a:pPr>
            <a:r>
              <a:rPr lang="ru-RU" dirty="0" smtClean="0"/>
              <a:t>ССП</a:t>
            </a:r>
          </a:p>
          <a:p>
            <a:pPr marL="342900" indent="-342900" algn="just">
              <a:spcBef>
                <a:spcPts val="0"/>
              </a:spcBef>
              <a:buAutoNum type="arabicPeriod"/>
            </a:pPr>
            <a:r>
              <a:rPr lang="ru-RU" dirty="0" err="1" smtClean="0"/>
              <a:t>Спп</a:t>
            </a:r>
            <a:endParaRPr lang="ru-RU" dirty="0" smtClean="0"/>
          </a:p>
          <a:p>
            <a:pPr marL="342900" indent="-342900" algn="just">
              <a:spcBef>
                <a:spcPts val="0"/>
              </a:spcBef>
              <a:buAutoNum type="arabicPeriod"/>
            </a:pPr>
            <a:r>
              <a:rPr lang="ru-RU" dirty="0" smtClean="0"/>
              <a:t>БСП</a:t>
            </a:r>
          </a:p>
          <a:p>
            <a:pPr marL="342900" indent="-342900" algn="just">
              <a:spcBef>
                <a:spcPts val="0"/>
              </a:spcBef>
              <a:buAutoNum type="arabicPeriod"/>
            </a:pPr>
            <a:r>
              <a:rPr lang="ru-RU" dirty="0" smtClean="0"/>
              <a:t>Обращения</a:t>
            </a:r>
          </a:p>
          <a:p>
            <a:pPr marL="342900" indent="-342900" algn="just">
              <a:spcBef>
                <a:spcPts val="0"/>
              </a:spcBef>
              <a:buAutoNum type="arabicPeriod"/>
            </a:pPr>
            <a:r>
              <a:rPr lang="ru-RU" dirty="0" smtClean="0"/>
              <a:t>Сравнительный оборот</a:t>
            </a:r>
          </a:p>
          <a:p>
            <a:pPr marL="342900" indent="-342900" algn="just">
              <a:spcBef>
                <a:spcPts val="0"/>
              </a:spcBef>
              <a:buAutoNum type="arabicPeriod"/>
            </a:pP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>
            <a:off x="4874664" y="1714631"/>
            <a:ext cx="3291521" cy="576262"/>
          </a:xfrm>
        </p:spPr>
        <p:txBody>
          <a:bodyPr/>
          <a:lstStyle/>
          <a:p>
            <a:r>
              <a:rPr lang="ru-RU" dirty="0" smtClean="0"/>
              <a:t>тире</a:t>
            </a:r>
            <a:endParaRPr lang="ru-RU" dirty="0"/>
          </a:p>
        </p:txBody>
      </p:sp>
      <p:sp>
        <p:nvSpPr>
          <p:cNvPr id="9" name="Текст 8"/>
          <p:cNvSpPr>
            <a:spLocks noGrp="1"/>
          </p:cNvSpPr>
          <p:nvPr>
            <p:ph type="body" sz="half" idx="16"/>
          </p:nvPr>
        </p:nvSpPr>
        <p:spPr>
          <a:xfrm>
            <a:off x="4936519" y="2214694"/>
            <a:ext cx="3303351" cy="4386261"/>
          </a:xfrm>
        </p:spPr>
        <p:txBody>
          <a:bodyPr>
            <a:normAutofit/>
          </a:bodyPr>
          <a:lstStyle/>
          <a:p>
            <a:pPr marL="342900" indent="-342900" algn="l">
              <a:buAutoNum type="arabicPeriod"/>
            </a:pPr>
            <a:r>
              <a:rPr lang="ru-RU" dirty="0" smtClean="0"/>
              <a:t>Тире между подлежащим и сказуемым</a:t>
            </a:r>
            <a:r>
              <a:rPr lang="en-US" dirty="0" smtClean="0"/>
              <a:t> </a:t>
            </a:r>
            <a:r>
              <a:rPr lang="ru-RU" dirty="0" smtClean="0"/>
              <a:t>Обособленное приложение</a:t>
            </a:r>
          </a:p>
          <a:p>
            <a:pPr marL="342900" indent="-342900" algn="l">
              <a:buAutoNum type="arabicPeriod"/>
            </a:pPr>
            <a:r>
              <a:rPr lang="ru-RU" dirty="0" smtClean="0"/>
              <a:t>Прямая речь</a:t>
            </a:r>
          </a:p>
          <a:p>
            <a:pPr marL="342900" indent="-342900" algn="l">
              <a:buAutoNum type="arabicPeriod"/>
            </a:pPr>
            <a:r>
              <a:rPr lang="ru-RU" dirty="0" smtClean="0"/>
              <a:t>БСП</a:t>
            </a:r>
            <a:endParaRPr lang="en-US" dirty="0" smtClean="0"/>
          </a:p>
          <a:p>
            <a:pPr marL="342900" indent="-342900" algn="l">
              <a:buFont typeface="Arial" panose="020B0604020202020204" pitchFamily="34" charset="0"/>
              <a:buAutoNum type="arabicPeriod"/>
            </a:pPr>
            <a:r>
              <a:rPr lang="ru-RU" dirty="0"/>
              <a:t>Неполное предложение</a:t>
            </a:r>
            <a:r>
              <a:rPr lang="en-US" dirty="0"/>
              <a:t> </a:t>
            </a:r>
            <a:endParaRPr lang="ru-RU" dirty="0"/>
          </a:p>
          <a:p>
            <a:pPr marL="342900" indent="-342900" algn="l">
              <a:buFont typeface="Arial" panose="020B0604020202020204" pitchFamily="34" charset="0"/>
              <a:buAutoNum type="arabicPeriod"/>
            </a:pPr>
            <a:r>
              <a:rPr lang="ru-RU" dirty="0" smtClean="0"/>
              <a:t>Обобщающее </a:t>
            </a:r>
            <a:r>
              <a:rPr lang="ru-RU" dirty="0"/>
              <a:t>слово при ОЧП</a:t>
            </a:r>
          </a:p>
          <a:p>
            <a:pPr marL="342900" indent="-342900" algn="l">
              <a:buAutoNum type="arabicPeriod"/>
            </a:pP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3"/>
          </p:nvPr>
        </p:nvSpPr>
        <p:spPr>
          <a:xfrm>
            <a:off x="8626441" y="1894684"/>
            <a:ext cx="3304928" cy="396209"/>
          </a:xfrm>
        </p:spPr>
        <p:txBody>
          <a:bodyPr/>
          <a:lstStyle/>
          <a:p>
            <a:r>
              <a:rPr lang="ru-RU" dirty="0" smtClean="0"/>
              <a:t>двоеточие</a:t>
            </a:r>
            <a:endParaRPr lang="ru-RU" dirty="0"/>
          </a:p>
        </p:txBody>
      </p:sp>
      <p:sp>
        <p:nvSpPr>
          <p:cNvPr id="10" name="Текст 9"/>
          <p:cNvSpPr>
            <a:spLocks noGrp="1"/>
          </p:cNvSpPr>
          <p:nvPr>
            <p:ph type="body" sz="half" idx="17"/>
          </p:nvPr>
        </p:nvSpPr>
        <p:spPr>
          <a:xfrm>
            <a:off x="8502732" y="2290893"/>
            <a:ext cx="3428637" cy="4310062"/>
          </a:xfrm>
        </p:spPr>
        <p:txBody>
          <a:bodyPr/>
          <a:lstStyle/>
          <a:p>
            <a:pPr marL="342900" indent="-342900" algn="l">
              <a:buAutoNum type="arabicPeriod"/>
            </a:pPr>
            <a:r>
              <a:rPr lang="ru-RU" dirty="0" smtClean="0"/>
              <a:t>Обобщающее слово при ОЧП</a:t>
            </a:r>
          </a:p>
          <a:p>
            <a:pPr marL="342900" indent="-342900" algn="l">
              <a:buAutoNum type="arabicPeriod"/>
            </a:pPr>
            <a:r>
              <a:rPr lang="ru-RU" dirty="0" smtClean="0"/>
              <a:t>БСП</a:t>
            </a:r>
          </a:p>
          <a:p>
            <a:pPr marL="342900" indent="-342900" algn="l">
              <a:buAutoNum type="arabicPeriod"/>
            </a:pPr>
            <a:r>
              <a:rPr lang="ru-RU" dirty="0" smtClean="0"/>
              <a:t>Прямая речь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64241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Формулировка задания 21 ЕГЭ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13774" y="1545466"/>
            <a:ext cx="10363826" cy="5151548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/>
              <a:t>Найдите предложения, в которых тире ставится в соответствии с одним и тем же правилом пунктуации. Запишите номера этих предложений.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cap="none" dirty="0" smtClean="0"/>
              <a:t>(1)Юрий Александрович Бычков – спецкор газеты «Советская культура», общественный деятель в области сохранения культурного наследия. (2)В 1967 году он оказался в Суздале. (3)Цель командировки – подготовить материал о том, как живут старинные российские города. (4)Когда материал был собран, Юрий Александрович решил вернуться в Москву не той дорогой, по которой ехал в Суздаль, а окружным путём – по ярославской трассе. (5)Владимир, Суздаль, Ярославль, Переславль-Залесский, Ростов Великий, Сергиев Посад, Кострому и Иваново – эти города посетил во время поездки Бычков. (6)По итогам командировки в газете «Советская культура» журналист Ю.А. Бычков опубликовал не единственную статью о Суздале, как планировалось изначально, а серию очерков под общим названием «Золотое кольцо», где каждому из городов посвятил отдельный материал. (7)В Москве он увидел, как блестят на солнце купола в Кремле, вспомнил очертания маршрута, по которому проехал, и о том, как блестела рожь вдоль дорог, – так и родилось сочетание «Золотое кольцо».</a:t>
            </a:r>
            <a:endParaRPr lang="ru-RU" cap="none" dirty="0"/>
          </a:p>
        </p:txBody>
      </p:sp>
    </p:spTree>
    <p:extLst>
      <p:ext uri="{BB962C8B-B14F-4D97-AF65-F5344CB8AC3E}">
        <p14:creationId xmlns:p14="http://schemas.microsoft.com/office/powerpoint/2010/main" val="19891460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Алгоритм выполнения 21 задания: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13774" y="1828800"/>
            <a:ext cx="10363826" cy="3962399"/>
          </a:xfrm>
        </p:spPr>
        <p:txBody>
          <a:bodyPr>
            <a:normAutofit/>
          </a:bodyPr>
          <a:lstStyle/>
          <a:p>
            <a:r>
              <a:rPr lang="ru-RU" cap="none" dirty="0" smtClean="0"/>
              <a:t>1. Внимательно прочитайте задание, вам будет необходимо найти предложения, в которых один из знаков препинания (ТИРЕ, или ДВОЕТОЧИЕ, или ЗАПЯТАЯ) ставится в соответствии с одним и тем же правилом.</a:t>
            </a:r>
            <a:br>
              <a:rPr lang="ru-RU" cap="none" dirty="0" smtClean="0"/>
            </a:br>
            <a:r>
              <a:rPr lang="ru-RU" cap="none" dirty="0" smtClean="0"/>
              <a:t>2. Выпишите номера предложений, в которых есть искомый знак препинания.</a:t>
            </a:r>
            <a:br>
              <a:rPr lang="ru-RU" cap="none" dirty="0" smtClean="0"/>
            </a:br>
            <a:r>
              <a:rPr lang="ru-RU" cap="none" dirty="0" smtClean="0"/>
              <a:t>3. Напротив каждого предложения напишите в черновике, каким правилом объясняется этот знак.</a:t>
            </a:r>
            <a:br>
              <a:rPr lang="ru-RU" cap="none" dirty="0" smtClean="0"/>
            </a:br>
            <a:r>
              <a:rPr lang="ru-RU" cap="none" dirty="0" smtClean="0"/>
              <a:t>Например, 1-между </a:t>
            </a:r>
            <a:r>
              <a:rPr lang="ru-RU" cap="none" dirty="0" err="1" smtClean="0"/>
              <a:t>подлеж</a:t>
            </a:r>
            <a:r>
              <a:rPr lang="ru-RU" cap="none" dirty="0" smtClean="0"/>
              <a:t>. И сказ. 2 - приложение и </a:t>
            </a:r>
            <a:r>
              <a:rPr lang="ru-RU" cap="none" dirty="0" err="1" smtClean="0"/>
              <a:t>т.Д.</a:t>
            </a:r>
            <a:r>
              <a:rPr lang="ru-RU" cap="none" dirty="0" smtClean="0"/>
              <a:t/>
            </a:r>
            <a:br>
              <a:rPr lang="ru-RU" cap="none" dirty="0" smtClean="0"/>
            </a:br>
            <a:r>
              <a:rPr lang="ru-RU" cap="none" dirty="0" smtClean="0"/>
              <a:t>4. Запишите номера предложений, в которых пунктуационное правило одинаковое.</a:t>
            </a:r>
            <a:br>
              <a:rPr lang="ru-RU" cap="none" dirty="0" smtClean="0"/>
            </a:br>
            <a:r>
              <a:rPr lang="ru-RU" cap="none" dirty="0" smtClean="0"/>
              <a:t>Будьте внимательны! Могут быть разные вариации ответов.</a:t>
            </a:r>
            <a:endParaRPr lang="ru-RU" cap="none" dirty="0"/>
          </a:p>
        </p:txBody>
      </p:sp>
    </p:spTree>
    <p:extLst>
      <p:ext uri="{BB962C8B-B14F-4D97-AF65-F5344CB8AC3E}">
        <p14:creationId xmlns:p14="http://schemas.microsoft.com/office/powerpoint/2010/main" val="9568073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Найдите предложения, в которых </a:t>
            </a:r>
            <a:r>
              <a:rPr lang="ru-RU" b="1" dirty="0"/>
              <a:t>ТИРЕ</a:t>
            </a:r>
            <a:r>
              <a:rPr lang="ru-RU" dirty="0"/>
              <a:t> ставится в соответствии с одним и тем же правилом пунктуации. Запишите номера этих предложений. 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66670" y="2367092"/>
            <a:ext cx="11236108" cy="357650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cap="none" dirty="0" smtClean="0"/>
              <a:t>(1) </a:t>
            </a:r>
            <a:r>
              <a:rPr lang="ru-RU" cap="none" dirty="0" err="1" smtClean="0"/>
              <a:t>Хатангский</a:t>
            </a:r>
            <a:r>
              <a:rPr lang="ru-RU" cap="none" dirty="0" smtClean="0"/>
              <a:t> тракт — торговый путь на северо-западе полуострова Таймыр, проложенный русскими купцами в XVII веке. (2)В XIX столетии здесь сформировался отдельный этнос — долганы, самый молодой из малочисленных народов Таймыра, впитавший традиции эвенков, якутов и других северных народностей. (3) На картах XIX века </a:t>
            </a:r>
            <a:r>
              <a:rPr lang="ru-RU" cap="none" dirty="0" err="1" smtClean="0"/>
              <a:t>Хатангский</a:t>
            </a:r>
            <a:r>
              <a:rPr lang="ru-RU" cap="none" dirty="0" smtClean="0"/>
              <a:t> тракт выглядит как пунктирная линия, вытянутая от современной Дудинки в сторону моря Лаптевых. (4)К северу от тракта простирается тундра, к югу — неприступное плато </a:t>
            </a:r>
            <a:r>
              <a:rPr lang="ru-RU" cap="none" dirty="0" err="1" smtClean="0"/>
              <a:t>Путорана</a:t>
            </a:r>
            <a:r>
              <a:rPr lang="ru-RU" cap="none" dirty="0" smtClean="0"/>
              <a:t>. (5) Каждая точка линии — обустроенное жилище (зимовье), где можно было переждать непогоду и холода. (6) Большинство зимовий закладывалось русскими первопроходцами, поэтому </a:t>
            </a:r>
            <a:r>
              <a:rPr lang="ru-RU" cap="none" dirty="0" err="1" smtClean="0"/>
              <a:t>Хатангский</a:t>
            </a:r>
            <a:r>
              <a:rPr lang="ru-RU" cap="none" dirty="0" smtClean="0"/>
              <a:t> тракт часто называли «большой русской дорогой». (7) По </a:t>
            </a:r>
            <a:r>
              <a:rPr lang="ru-RU" cap="none" dirty="0" err="1" smtClean="0"/>
              <a:t>Хатангскому</a:t>
            </a:r>
            <a:r>
              <a:rPr lang="ru-RU" cap="none" dirty="0" smtClean="0"/>
              <a:t> тракту ездили купцы, ученые и проповедники. (8) Путешественникам доставались пушнина и надежные проводники по тундре. (9) Коренным жителям — медная посуда, соль, порох, язык и религия. </a:t>
            </a:r>
            <a:endParaRPr lang="ru-RU" cap="none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04721" y="5943597"/>
            <a:ext cx="1139805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600" b="1" i="1" dirty="0">
                <a:solidFill>
                  <a:srgbClr val="FF0000"/>
                </a:solidFill>
              </a:rPr>
              <a:t>В качестве ответа можно указать 15 ИЛИ 49. Не нужно записывать все цифры, только те, </a:t>
            </a:r>
            <a:r>
              <a:rPr lang="ru-RU" sz="1600" b="1" i="1" dirty="0" smtClean="0">
                <a:solidFill>
                  <a:srgbClr val="FF0000"/>
                </a:solidFill>
              </a:rPr>
              <a:t>предложения,</a:t>
            </a:r>
          </a:p>
          <a:p>
            <a:pPr algn="ctr"/>
            <a:r>
              <a:rPr lang="ru-RU" sz="1600" b="1" i="1" dirty="0" smtClean="0">
                <a:solidFill>
                  <a:srgbClr val="FF0000"/>
                </a:solidFill>
              </a:rPr>
              <a:t> </a:t>
            </a:r>
            <a:r>
              <a:rPr lang="ru-RU" sz="1600" b="1" i="1" dirty="0">
                <a:solidFill>
                  <a:srgbClr val="FF0000"/>
                </a:solidFill>
              </a:rPr>
              <a:t>в которых постановка объясняется одним и тем же правилом.</a:t>
            </a:r>
            <a:endParaRPr lang="ru-RU" sz="1600" b="1" i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2945144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ТИРЕ 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13774" y="1532586"/>
            <a:ext cx="10973426" cy="425861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b="1" cap="none" dirty="0" smtClean="0"/>
              <a:t>!!!!не путать с дефисом!!!!</a:t>
            </a:r>
          </a:p>
          <a:p>
            <a:pPr marL="0" indent="0">
              <a:buNone/>
            </a:pPr>
            <a:r>
              <a:rPr lang="ru-RU" sz="2400" cap="none" dirty="0" smtClean="0">
                <a:solidFill>
                  <a:srgbClr val="FF0000"/>
                </a:solidFill>
              </a:rPr>
              <a:t>Дефис</a:t>
            </a:r>
            <a:r>
              <a:rPr lang="ru-RU" sz="2400" cap="none" dirty="0" smtClean="0"/>
              <a:t> (графически короче тире) разделяет части слова, а тире ставится между словами в предложении, поэтому дефис – орфографический знак, а тире – пунктуационный. </a:t>
            </a:r>
            <a:br>
              <a:rPr lang="ru-RU" sz="2400" cap="none" dirty="0" smtClean="0"/>
            </a:br>
            <a:r>
              <a:rPr lang="ru-RU" sz="2400" cap="none" dirty="0" smtClean="0">
                <a:solidFill>
                  <a:srgbClr val="FF0000"/>
                </a:solidFill>
              </a:rPr>
              <a:t>Дефис</a:t>
            </a:r>
            <a:r>
              <a:rPr lang="ru-RU" sz="2400" cap="none" dirty="0" smtClean="0"/>
              <a:t> делит части составных слов (шкаф-купе, жар-птица, юго-запад), используется при присоединении некоторых приставок или частиц (скажи-ка, по-английски, кто-то), используется при переносе слова и при сокращении (д-р доктор, о-во общество). </a:t>
            </a:r>
            <a:endParaRPr lang="ru-RU" sz="2400" cap="none" dirty="0"/>
          </a:p>
        </p:txBody>
      </p:sp>
    </p:spTree>
    <p:extLst>
      <p:ext uri="{BB962C8B-B14F-4D97-AF65-F5344CB8AC3E}">
        <p14:creationId xmlns:p14="http://schemas.microsoft.com/office/powerpoint/2010/main" val="33811783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2412" y="528033"/>
            <a:ext cx="10364451" cy="837128"/>
          </a:xfrm>
        </p:spPr>
        <p:txBody>
          <a:bodyPr/>
          <a:lstStyle/>
          <a:p>
            <a:r>
              <a:rPr lang="ru-RU" b="1" dirty="0"/>
              <a:t>ТИРЕ В ПРОСТОМ ПРЕДЛОЖЕНИИ </a:t>
            </a:r>
          </a:p>
        </p:txBody>
      </p:sp>
      <p:sp>
        <p:nvSpPr>
          <p:cNvPr id="10" name="Объект 9"/>
          <p:cNvSpPr>
            <a:spLocks noGrp="1"/>
          </p:cNvSpPr>
          <p:nvPr>
            <p:ph sz="quarter" idx="13"/>
          </p:nvPr>
        </p:nvSpPr>
        <p:spPr>
          <a:xfrm>
            <a:off x="437882" y="1287887"/>
            <a:ext cx="11320529" cy="5215943"/>
          </a:xfrm>
        </p:spPr>
        <p:txBody>
          <a:bodyPr>
            <a:noAutofit/>
          </a:bodyPr>
          <a:lstStyle/>
          <a:p>
            <a:pPr>
              <a:lnSpc>
                <a:spcPct val="13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ru-RU" cap="none" dirty="0" smtClean="0"/>
              <a:t>Между подлежащим и сказуемым, если:	</a:t>
            </a:r>
            <a:r>
              <a:rPr lang="ru-RU" cap="none" dirty="0" err="1" smtClean="0"/>
              <a:t>Сущ</a:t>
            </a:r>
            <a:r>
              <a:rPr lang="ru-RU" cap="none" dirty="0" smtClean="0"/>
              <a:t> Им. – </a:t>
            </a:r>
            <a:r>
              <a:rPr lang="ru-RU" cap="none" dirty="0" err="1" smtClean="0"/>
              <a:t>Сущ.Им</a:t>
            </a:r>
            <a:r>
              <a:rPr lang="ru-RU" cap="none" dirty="0" smtClean="0"/>
              <a:t>. </a:t>
            </a:r>
            <a:br>
              <a:rPr lang="ru-RU" cap="none" dirty="0" smtClean="0"/>
            </a:br>
            <a:r>
              <a:rPr lang="ru-RU" cap="none" dirty="0" smtClean="0"/>
              <a:t>Если подлежащее и сказуемое выражены существительным в именительном падеже </a:t>
            </a:r>
            <a:r>
              <a:rPr lang="ru-RU" cap="none" dirty="0" smtClean="0">
                <a:solidFill>
                  <a:srgbClr val="FF0000"/>
                </a:solidFill>
              </a:rPr>
              <a:t>БЕЗ связки. </a:t>
            </a:r>
          </a:p>
          <a:p>
            <a:pPr marL="0" indent="0" algn="ctr">
              <a:lnSpc>
                <a:spcPct val="130000"/>
              </a:lnSpc>
              <a:spcBef>
                <a:spcPts val="0"/>
              </a:spcBef>
              <a:buNone/>
            </a:pPr>
            <a:r>
              <a:rPr lang="ru-RU" b="1" i="1" cap="none" dirty="0" smtClean="0"/>
              <a:t> Биология – система </a:t>
            </a:r>
            <a:r>
              <a:rPr lang="ru-RU" i="1" cap="none" dirty="0" smtClean="0"/>
              <a:t>наук, объектами изучения которой являются живые существа и их взаимодействие с окружающей средой</a:t>
            </a:r>
            <a:endParaRPr lang="ru-RU" cap="none" dirty="0" smtClean="0"/>
          </a:p>
          <a:p>
            <a:pPr>
              <a:lnSpc>
                <a:spcPct val="13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ru-RU" cap="none" dirty="0" smtClean="0"/>
              <a:t>– это Перед словами «вот», «это», «значит», «это значит», «это есть». </a:t>
            </a:r>
          </a:p>
          <a:p>
            <a:pPr marL="0" indent="0" algn="ctr">
              <a:lnSpc>
                <a:spcPct val="130000"/>
              </a:lnSpc>
              <a:spcBef>
                <a:spcPts val="0"/>
              </a:spcBef>
              <a:buNone/>
            </a:pPr>
            <a:r>
              <a:rPr lang="ru-RU" i="1" cap="none" dirty="0" smtClean="0"/>
              <a:t>Все прошедшее, настоящее и будущее – это мы, а не слепая сила стихии.</a:t>
            </a:r>
          </a:p>
          <a:p>
            <a:pPr>
              <a:lnSpc>
                <a:spcPct val="13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ru-RU" cap="none" dirty="0" smtClean="0"/>
              <a:t>Инф. – инф.</a:t>
            </a:r>
            <a:r>
              <a:rPr lang="ru-RU" cap="none" dirty="0"/>
              <a:t> </a:t>
            </a:r>
            <a:endParaRPr lang="ru-RU" cap="none" dirty="0" smtClean="0"/>
          </a:p>
          <a:p>
            <a:pPr>
              <a:lnSpc>
                <a:spcPct val="13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ru-RU" cap="none" dirty="0" smtClean="0"/>
              <a:t>Инф</a:t>
            </a:r>
            <a:r>
              <a:rPr lang="ru-RU" cap="none" dirty="0"/>
              <a:t>. – сущ. Им. </a:t>
            </a:r>
            <a:r>
              <a:rPr lang="ru-RU" i="1" cap="none" dirty="0"/>
              <a:t>Курить – здоровью вредить. Ждать – большое искусство.</a:t>
            </a:r>
            <a:endParaRPr lang="ru-RU" i="1" cap="none" dirty="0" smtClean="0"/>
          </a:p>
          <a:p>
            <a:pPr>
              <a:lnSpc>
                <a:spcPct val="13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ru-RU" cap="none" dirty="0" smtClean="0"/>
              <a:t>Сущ. Им. – инф.</a:t>
            </a:r>
            <a:r>
              <a:rPr lang="ru-RU" cap="none" dirty="0"/>
              <a:t>  </a:t>
            </a:r>
            <a:r>
              <a:rPr lang="ru-RU" i="1" cap="none" dirty="0"/>
              <a:t>Наш долг – защищать крепость до последнего издыхания</a:t>
            </a:r>
            <a:r>
              <a:rPr lang="ru-RU" i="1" cap="none" dirty="0" smtClean="0"/>
              <a:t>.</a:t>
            </a:r>
          </a:p>
          <a:p>
            <a:pPr marL="0" indent="0">
              <a:lnSpc>
                <a:spcPct val="130000"/>
              </a:lnSpc>
              <a:spcBef>
                <a:spcPts val="0"/>
              </a:spcBef>
              <a:buNone/>
            </a:pPr>
            <a:r>
              <a:rPr lang="ru-RU" cap="none" dirty="0" err="1"/>
              <a:t>Числ</a:t>
            </a:r>
            <a:r>
              <a:rPr lang="ru-RU" cap="none" dirty="0"/>
              <a:t>. Им. – </a:t>
            </a:r>
            <a:r>
              <a:rPr lang="ru-RU" cap="none" dirty="0" err="1"/>
              <a:t>числ</a:t>
            </a:r>
            <a:r>
              <a:rPr lang="ru-RU" cap="none" dirty="0"/>
              <a:t> Им. </a:t>
            </a:r>
            <a:r>
              <a:rPr lang="ru-RU" i="1" cap="none" dirty="0"/>
              <a:t>Семью семь – сорок девять</a:t>
            </a:r>
            <a:r>
              <a:rPr lang="ru-RU" cap="none" dirty="0"/>
              <a:t/>
            </a:r>
            <a:br>
              <a:rPr lang="ru-RU" cap="none" dirty="0"/>
            </a:br>
            <a:r>
              <a:rPr lang="ru-RU" cap="none" dirty="0"/>
              <a:t>Сущ. Им. - </a:t>
            </a:r>
            <a:r>
              <a:rPr lang="ru-RU" cap="none" dirty="0" err="1"/>
              <a:t>числ</a:t>
            </a:r>
            <a:r>
              <a:rPr lang="ru-RU" cap="none" dirty="0"/>
              <a:t>. Им. </a:t>
            </a:r>
            <a:r>
              <a:rPr lang="ru-RU" i="1" cap="none" dirty="0"/>
              <a:t>Большая медведица – семь ярких звезд. </a:t>
            </a:r>
          </a:p>
          <a:p>
            <a:pPr marL="0" indent="0">
              <a:lnSpc>
                <a:spcPct val="130000"/>
              </a:lnSpc>
              <a:spcBef>
                <a:spcPts val="0"/>
              </a:spcBef>
              <a:buNone/>
            </a:pPr>
            <a:r>
              <a:rPr lang="ru-RU" cap="none" dirty="0"/>
              <a:t>Перед сказуемым, выраженным фразеологизмом. </a:t>
            </a:r>
            <a:r>
              <a:rPr lang="ru-RU" i="1" cap="none" dirty="0"/>
              <a:t>Мой друг – семи пядей во лбу. </a:t>
            </a:r>
            <a:endParaRPr lang="ru-RU" cap="none" dirty="0"/>
          </a:p>
          <a:p>
            <a:pPr>
              <a:lnSpc>
                <a:spcPct val="130000"/>
              </a:lnSpc>
              <a:spcBef>
                <a:spcPts val="0"/>
              </a:spcBef>
              <a:buFont typeface="Wingdings" pitchFamily="2" charset="2"/>
              <a:buChar char="ü"/>
            </a:pPr>
            <a:endParaRPr lang="ru-RU" i="1" cap="none" dirty="0"/>
          </a:p>
        </p:txBody>
      </p:sp>
    </p:spTree>
    <p:extLst>
      <p:ext uri="{BB962C8B-B14F-4D97-AF65-F5344CB8AC3E}">
        <p14:creationId xmlns:p14="http://schemas.microsoft.com/office/powerpoint/2010/main" val="2256570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888311"/>
          </a:xfrm>
        </p:spPr>
        <p:txBody>
          <a:bodyPr/>
          <a:lstStyle/>
          <a:p>
            <a:r>
              <a:rPr lang="ru-RU" dirty="0" smtClean="0"/>
              <a:t>Тире в простом предложении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13774" y="1416676"/>
            <a:ext cx="10363826" cy="495836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ru-RU" cap="none" dirty="0" smtClean="0"/>
              <a:t>Если подлежащее выражено личным местоимением, а сказуемое - существительным в </a:t>
            </a:r>
            <a:r>
              <a:rPr lang="ru-RU" cap="none" dirty="0" err="1" smtClean="0"/>
              <a:t>Им.п</a:t>
            </a:r>
            <a:r>
              <a:rPr lang="ru-RU" cap="none" dirty="0" smtClean="0"/>
              <a:t>. ТОЛЬКО при: </a:t>
            </a:r>
            <a:br>
              <a:rPr lang="ru-RU" cap="none" dirty="0" smtClean="0"/>
            </a:br>
            <a:r>
              <a:rPr lang="ru-RU" cap="none" dirty="0" smtClean="0"/>
              <a:t>- противопоставлении</a:t>
            </a:r>
          </a:p>
          <a:p>
            <a:pPr marL="0" indent="0" algn="ctr">
              <a:buNone/>
            </a:pPr>
            <a:r>
              <a:rPr lang="ru-RU" i="1" cap="none" dirty="0" smtClean="0"/>
              <a:t>Ты – старый ребенок, теоретик, а я – молодой старик и практик…</a:t>
            </a:r>
            <a:endParaRPr lang="ru-RU" cap="none" dirty="0"/>
          </a:p>
          <a:p>
            <a:pPr marL="0" indent="0">
              <a:buNone/>
            </a:pPr>
            <a:r>
              <a:rPr lang="ru-RU" cap="none" dirty="0" smtClean="0"/>
              <a:t>- логическом подчеркивании сказуемого:</a:t>
            </a:r>
          </a:p>
          <a:p>
            <a:pPr marL="0" indent="0" algn="ctr">
              <a:buNone/>
            </a:pPr>
            <a:r>
              <a:rPr lang="ru-RU" i="1" cap="none" dirty="0" smtClean="0"/>
              <a:t>Я – страница твоему перу.</a:t>
            </a:r>
            <a:r>
              <a:rPr lang="ru-RU" cap="none" dirty="0" smtClean="0"/>
              <a:t/>
            </a:r>
            <a:br>
              <a:rPr lang="ru-RU" cap="none" dirty="0" smtClean="0"/>
            </a:br>
            <a:r>
              <a:rPr lang="ru-RU" b="1" cap="none" dirty="0" smtClean="0"/>
              <a:t>В остальных случаях тире НЕ ставится. </a:t>
            </a:r>
          </a:p>
          <a:p>
            <a:pPr>
              <a:buFont typeface="Wingdings" pitchFamily="2" charset="2"/>
              <a:buChar char="ü"/>
            </a:pPr>
            <a:r>
              <a:rPr lang="ru-RU" cap="none" dirty="0" smtClean="0"/>
              <a:t>Инф. – предикативное наречие на –О, если между главными членами предложения содержится ярко выраженная ПАУЗА.</a:t>
            </a:r>
          </a:p>
          <a:p>
            <a:pPr marL="0" indent="0" algn="ctr">
              <a:buNone/>
            </a:pPr>
            <a:r>
              <a:rPr lang="ru-RU" i="1" cap="none" dirty="0" smtClean="0"/>
              <a:t> Уступить – позорно. Готовиться к экзаменам – не так просто.</a:t>
            </a:r>
          </a:p>
          <a:p>
            <a:endParaRPr lang="ru-RU" cap="none" dirty="0"/>
          </a:p>
        </p:txBody>
      </p:sp>
    </p:spTree>
    <p:extLst>
      <p:ext uri="{BB962C8B-B14F-4D97-AF65-F5344CB8AC3E}">
        <p14:creationId xmlns:p14="http://schemas.microsoft.com/office/powerpoint/2010/main" val="4153645133"/>
      </p:ext>
    </p:extLst>
  </p:cSld>
  <p:clrMapOvr>
    <a:masterClrMapping/>
  </p:clrMapOvr>
</p:sld>
</file>

<file path=ppt/theme/theme1.xml><?xml version="1.0" encoding="utf-8"?>
<a:theme xmlns:a="http://schemas.openxmlformats.org/drawingml/2006/main" name="Капля">
  <a:themeElements>
    <a:clrScheme name="Droplet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roplet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TM04033925[[fn=Капля]]</Template>
  <TotalTime>87</TotalTime>
  <Words>499</Words>
  <Application>Microsoft Office PowerPoint</Application>
  <PresentationFormat>Широкоэкранный</PresentationFormat>
  <Paragraphs>92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0" baseType="lpstr">
      <vt:lpstr>Arial</vt:lpstr>
      <vt:lpstr>Tw Cen MT</vt:lpstr>
      <vt:lpstr>Wingdings</vt:lpstr>
      <vt:lpstr>Капля</vt:lpstr>
      <vt:lpstr>Алгоритм работы над заданием ЕГЭ № 21</vt:lpstr>
      <vt:lpstr>Презентация PowerPoint</vt:lpstr>
      <vt:lpstr>Чтобы решить 21 задание ЕГЭ по русскому необходимо знать следующие темы:</vt:lpstr>
      <vt:lpstr>Формулировка задания 21 ЕГЭ </vt:lpstr>
      <vt:lpstr>Алгоритм выполнения 21 задания:</vt:lpstr>
      <vt:lpstr>Найдите предложения, в которых ТИРЕ ставится в соответствии с одним и тем же правилом пунктуации. Запишите номера этих предложений. </vt:lpstr>
      <vt:lpstr>ТИРЕ  </vt:lpstr>
      <vt:lpstr>ТИРЕ В ПРОСТОМ ПРЕДЛОЖЕНИИ </vt:lpstr>
      <vt:lpstr>Тире в простом предложении</vt:lpstr>
      <vt:lpstr>ТИРЕ В НЕПОЛНОМ ПРЕДЛОЖЕНИИ</vt:lpstr>
      <vt:lpstr>ТИРЕ В НЕПОЛНОМ ПРЕДЛОЖЕНИИ</vt:lpstr>
      <vt:lpstr>Знаки препинания в БСП (бессоюзном сложном предложении) </vt:lpstr>
      <vt:lpstr>Знаки препинания в БСП (бессоюзном сложном предложении) </vt:lpstr>
      <vt:lpstr> Знаки препинания при прямой речи </vt:lpstr>
      <vt:lpstr>Знаки препинания при цитировании </vt:lpstr>
      <vt:lpstr>Знаки препинания при обобщающем слове: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Алгоритм работы над заданием ЕГЭ № 21</dc:title>
  <dc:creator>Учетная запись Майкрософт</dc:creator>
  <cp:lastModifiedBy>10</cp:lastModifiedBy>
  <cp:revision>11</cp:revision>
  <dcterms:created xsi:type="dcterms:W3CDTF">2022-04-04T22:08:02Z</dcterms:created>
  <dcterms:modified xsi:type="dcterms:W3CDTF">2024-03-25T14:59:38Z</dcterms:modified>
</cp:coreProperties>
</file>