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94" r:id="rId4"/>
    <p:sldId id="367" r:id="rId5"/>
    <p:sldId id="328" r:id="rId6"/>
    <p:sldId id="335" r:id="rId7"/>
    <p:sldId id="363" r:id="rId8"/>
    <p:sldId id="364" r:id="rId9"/>
    <p:sldId id="317" r:id="rId10"/>
    <p:sldId id="320" r:id="rId11"/>
    <p:sldId id="319" r:id="rId12"/>
    <p:sldId id="300" r:id="rId13"/>
    <p:sldId id="366" r:id="rId14"/>
    <p:sldId id="336" r:id="rId15"/>
    <p:sldId id="315" r:id="rId16"/>
    <p:sldId id="351" r:id="rId17"/>
    <p:sldId id="350" r:id="rId18"/>
    <p:sldId id="357" r:id="rId19"/>
    <p:sldId id="361" r:id="rId20"/>
    <p:sldId id="356" r:id="rId21"/>
    <p:sldId id="349" r:id="rId22"/>
    <p:sldId id="352" r:id="rId23"/>
    <p:sldId id="359" r:id="rId24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64"/>
    <a:srgbClr val="0F99B9"/>
    <a:srgbClr val="66FFFF"/>
    <a:srgbClr val="0B69DB"/>
    <a:srgbClr val="CC00CC"/>
    <a:srgbClr val="5FB2DE"/>
    <a:srgbClr val="66FF66"/>
    <a:srgbClr val="FED500"/>
    <a:srgbClr val="FFFF00"/>
    <a:srgbClr val="E9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3" autoAdjust="0"/>
  </p:normalViewPr>
  <p:slideViewPr>
    <p:cSldViewPr>
      <p:cViewPr>
        <p:scale>
          <a:sx n="100" d="100"/>
          <a:sy n="100" d="100"/>
        </p:scale>
        <p:origin x="-1860" y="-7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6;&#1080;&#1074;&#1072;&#1103;%20&#1080;&#1089;&#1090;&#1086;&#1088;&#1080;&#1103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lang="ru-RU" sz="14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ЧИСЛЕННОСТЬ ПЕДАГОГОВ</a:t>
            </a:r>
          </a:p>
        </c:rich>
      </c:tx>
      <c:layout>
        <c:manualLayout>
          <c:xMode val="edge"/>
          <c:yMode val="edge"/>
          <c:x val="1.7381631628095789E-2"/>
          <c:y val="2.56729548560293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565013493499882E-2"/>
          <c:y val="0.16524825275664215"/>
          <c:w val="0.30808820034860918"/>
          <c:h val="0.646483411632476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8F00"/>
              </a:solidFill>
              <a:ln w="254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5FB2DE"/>
              </a:solidFill>
              <a:ln w="254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CD0064"/>
              </a:solidFill>
              <a:ln w="25400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ED500"/>
              </a:solidFill>
              <a:ln w="254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.24265500184323391"/>
                  <c:y val="-0.1526114538663966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dirty="0" smtClean="0"/>
                      <a:t>438</a:t>
                    </a:r>
                    <a:endParaRPr lang="en-US" dirty="0"/>
                  </a:p>
                </c:rich>
              </c:tx>
              <c:spPr>
                <a:solidFill>
                  <a:srgbClr val="E98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6296294393357698"/>
                  <c:y val="0.3722578454124249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934</a:t>
                    </a:r>
                    <a:endParaRPr lang="en-US" dirty="0"/>
                  </a:p>
                </c:rich>
              </c:tx>
              <c:spPr>
                <a:solidFill>
                  <a:srgbClr val="5FB2DE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4877235483087856"/>
                  <c:y val="-9.1281617265881951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111</a:t>
                    </a:r>
                    <a:endParaRPr lang="en-US" dirty="0"/>
                  </a:p>
                </c:rich>
              </c:tx>
              <c:spPr>
                <a:solidFill>
                  <a:srgbClr val="CD0064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1410735456755942"/>
                  <c:y val="-6.703538690018952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ru-RU" dirty="0" smtClean="0"/>
                      <a:t>47</a:t>
                    </a:r>
                    <a:endParaRPr lang="en-US" dirty="0"/>
                  </a:p>
                </c:rich>
              </c:tx>
              <c:spPr>
                <a:solidFill>
                  <a:srgbClr val="FF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477735404092124"/>
                  <c:y val="8.5576516186764411E-3"/>
                </c:manualLayout>
              </c:layout>
              <c:spPr>
                <a:solidFill>
                  <a:srgbClr val="61438A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Детские сады</c:v>
                </c:pt>
                <c:pt idx="1">
                  <c:v>Школы</c:v>
                </c:pt>
                <c:pt idx="2">
                  <c:v>Учреждения допобразования</c:v>
                </c:pt>
                <c:pt idx="3">
                  <c:v>Техникумы, колледжи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15060</c:v>
                </c:pt>
                <c:pt idx="1">
                  <c:v>19743</c:v>
                </c:pt>
                <c:pt idx="2">
                  <c:v>6504</c:v>
                </c:pt>
                <c:pt idx="3">
                  <c:v>3685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0"/>
      </c:doughnut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lang="ru-RU" sz="14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ЧИСЛЕННОСТЬ УЧАЩИХСЯ </a:t>
            </a:r>
            <a:endParaRPr lang="en-US" sz="14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algn="l">
              <a:defRPr lang="ru-RU" sz="14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 ВОСПИТАННИКОВ</a:t>
            </a:r>
          </a:p>
        </c:rich>
      </c:tx>
      <c:layout>
        <c:manualLayout>
          <c:xMode val="edge"/>
          <c:yMode val="edge"/>
          <c:x val="1.5091036060928299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564979071589442E-2"/>
          <c:y val="0.19092120761267126"/>
          <c:w val="0.35596549878296374"/>
          <c:h val="0.664967265297981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8F00"/>
              </a:solidFill>
              <a:ln w="254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5FB2DE"/>
              </a:solidFill>
              <a:ln w="254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CD0064"/>
              </a:solidFill>
              <a:ln w="25400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ED500"/>
              </a:solidFill>
              <a:ln w="254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.25173303254905277"/>
                  <c:y val="-6.846121294941151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dirty="0" smtClean="0"/>
                      <a:t>3762</a:t>
                    </a:r>
                    <a:endParaRPr lang="en-US" dirty="0"/>
                  </a:p>
                </c:rich>
              </c:tx>
              <c:spPr>
                <a:solidFill>
                  <a:srgbClr val="E98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0547713313239381"/>
                  <c:y val="7.701796612697313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8873</a:t>
                    </a:r>
                    <a:endParaRPr lang="en-US" dirty="0"/>
                  </a:p>
                </c:rich>
              </c:tx>
              <c:spPr>
                <a:solidFill>
                  <a:srgbClr val="5FB2DE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5192933108442526"/>
                  <c:y val="-3.2805229646041177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11636</a:t>
                    </a:r>
                    <a:endParaRPr lang="en-US" dirty="0"/>
                  </a:p>
                </c:rich>
              </c:tx>
              <c:spPr>
                <a:solidFill>
                  <a:srgbClr val="CD0064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4787830212227518"/>
                  <c:y val="-4.2788595008800209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ru-RU" dirty="0" smtClean="0"/>
                      <a:t>729</a:t>
                    </a:r>
                    <a:endParaRPr lang="en-US" dirty="0"/>
                  </a:p>
                </c:rich>
              </c:tx>
              <c:spPr>
                <a:solidFill>
                  <a:srgbClr val="FF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477735404092124"/>
                  <c:y val="8.5576516186764411E-3"/>
                </c:manualLayout>
              </c:layout>
              <c:spPr>
                <a:solidFill>
                  <a:srgbClr val="61438A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Детские сады</c:v>
                </c:pt>
                <c:pt idx="1">
                  <c:v>Школы</c:v>
                </c:pt>
                <c:pt idx="2">
                  <c:v>Учреждения допобразования</c:v>
                </c:pt>
                <c:pt idx="3">
                  <c:v>Техникумы, колледжи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157993</c:v>
                </c:pt>
                <c:pt idx="1">
                  <c:v>338714</c:v>
                </c:pt>
                <c:pt idx="2">
                  <c:v>331775</c:v>
                </c:pt>
                <c:pt idx="3">
                  <c:v>73546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0"/>
      </c:doughnut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lang="ru-RU" sz="16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КОЛИЧЕСТВО ОБРАЗОВАТЕЛЬНЫХ </a:t>
            </a:r>
            <a:endParaRPr lang="en-US" sz="14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algn="l">
              <a:defRPr lang="ru-RU" sz="16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УЧРЕЖДЕНИЙ</a:t>
            </a:r>
            <a:endParaRPr lang="ru-RU" sz="1400" b="1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4.8254343894854899E-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0677393815201211E-2"/>
          <c:y val="0.16864436017066795"/>
          <c:w val="0.32847937697409108"/>
          <c:h val="0.689271669725858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8F00"/>
              </a:solidFill>
              <a:ln w="254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5FB2DE"/>
              </a:solidFill>
              <a:ln w="254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CD0064"/>
              </a:solidFill>
              <a:ln w="25400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ED500"/>
              </a:solidFill>
              <a:ln w="254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0.20970628430843702"/>
                  <c:y val="-7.131376348897028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dirty="0" smtClean="0"/>
                      <a:t>75</a:t>
                    </a:r>
                    <a:endParaRPr lang="en-US" dirty="0"/>
                  </a:p>
                </c:rich>
              </c:tx>
              <c:spPr>
                <a:solidFill>
                  <a:srgbClr val="E98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7511176803648338"/>
                  <c:y val="0.3251907615097048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72</a:t>
                    </a:r>
                    <a:endParaRPr lang="en-US" dirty="0"/>
                  </a:p>
                </c:rich>
              </c:tx>
              <c:spPr>
                <a:solidFill>
                  <a:srgbClr val="5FB2DE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42925618706356"/>
                  <c:y val="-4.564080863294094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pPr>
                <a:solidFill>
                  <a:srgbClr val="CD0064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497944672814146"/>
                  <c:y val="-3.565733096504257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ru-RU" dirty="0" smtClean="0"/>
                      <a:t>2</a:t>
                    </a:r>
                  </a:p>
                </c:rich>
              </c:tx>
              <c:spPr>
                <a:solidFill>
                  <a:srgbClr val="FF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477735404092124"/>
                  <c:y val="8.5576516186764411E-3"/>
                </c:manualLayout>
              </c:layout>
              <c:spPr>
                <a:solidFill>
                  <a:srgbClr val="61438A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Детские сады</c:v>
                </c:pt>
                <c:pt idx="1">
                  <c:v>Школы</c:v>
                </c:pt>
                <c:pt idx="2">
                  <c:v>Учреждения допобразования</c:v>
                </c:pt>
                <c:pt idx="3">
                  <c:v>Техникумы, колледжи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336</c:v>
                </c:pt>
                <c:pt idx="1">
                  <c:v>707</c:v>
                </c:pt>
                <c:pt idx="2">
                  <c:v>205</c:v>
                </c:pt>
                <c:pt idx="3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0"/>
      </c:doughnut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3EBC-9C45-41D5-BBB9-7C17254E2D88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C18CC-1193-40B7-BA4A-1D655DBFF5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9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EAD8-7DEC-44C5-BD98-674D361B88A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2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00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00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71"/>
            <a:ext cx="6000750" cy="222885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22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43" y="68681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80" y="24231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85" y="457223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0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2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74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74" y="514372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15" y="514350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74" y="952896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14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1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72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74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2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3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2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4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22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39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72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74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74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44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74" y="3575071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9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9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0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8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FE55E-A33E-454E-9709-6F10889141A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8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8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FF46A-7B92-494F-AAA9-C727A2A6A4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8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22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521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72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72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  <a:pPr defTabSz="457200"/>
              <a:t>10/12/2021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72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78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15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0F66AD"/>
            </a:gs>
            <a:gs pos="5000">
              <a:srgbClr val="0C64AC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5368" y="1071552"/>
            <a:ext cx="5055458" cy="550179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</a:rPr>
              <a:t>Северо-Восточный образовательный округ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5" y="2139702"/>
            <a:ext cx="4464496" cy="19442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</a:rPr>
              <a:t>Реализация национального проекта </a:t>
            </a:r>
            <a:r>
              <a:rPr lang="ru-RU" sz="2800" b="1" dirty="0">
                <a:solidFill>
                  <a:prstClr val="white"/>
                </a:solidFill>
              </a:rPr>
              <a:t>«Образование» </a:t>
            </a:r>
            <a:endParaRPr lang="ru-RU" sz="2800" b="1" dirty="0" smtClean="0">
              <a:solidFill>
                <a:prstClr val="white"/>
              </a:solidFill>
            </a:endParaRPr>
          </a:p>
        </p:txBody>
      </p:sp>
      <p:pic>
        <p:nvPicPr>
          <p:cNvPr id="8" name="Рисунок 7" descr="Изображение выглядит как человек, в позе, группа, танцор&#10;&#10;Автоматически созданное описание">
            <a:extLst>
              <a:ext uri="{FF2B5EF4-FFF2-40B4-BE49-F238E27FC236}">
                <a16:creationId xmlns="" xmlns:a16="http://schemas.microsoft.com/office/drawing/2014/main" id="{809C9244-CC44-4831-BFD5-8DA9240E5D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03598"/>
            <a:ext cx="4441547" cy="40144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1" y="0"/>
            <a:ext cx="1143963" cy="1235021"/>
          </a:xfrm>
          <a:prstGeom prst="rect">
            <a:avLst/>
          </a:prstGeom>
        </p:spPr>
      </p:pic>
      <p:pic>
        <p:nvPicPr>
          <p:cNvPr id="7" name="Picture 7" descr="Описание: Герб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648072" cy="91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435"/>
            <a:ext cx="648072" cy="89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435"/>
            <a:ext cx="720080" cy="89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5" descr="Описание: gerb Klyavlino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648072" cy="91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 descr="Описание: сканирование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0"/>
            <a:ext cx="611560" cy="915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4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107504" y="684076"/>
            <a:ext cx="8856984" cy="116759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/>
              <a:t>РЕАЛИЗАЦИЯ </a:t>
            </a:r>
            <a:br>
              <a:rPr lang="ru-RU" sz="3200" b="1" dirty="0" smtClean="0"/>
            </a:br>
            <a:r>
              <a:rPr lang="ru-RU" sz="3200" b="1" dirty="0" smtClean="0"/>
              <a:t>НАЦИОНАЛЬНОГО ПРОЕКТА «ОБРАЗОВАНИЕ»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«Цифровая образовательная среда»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855707"/>
              </p:ext>
            </p:extLst>
          </p:nvPr>
        </p:nvGraphicFramePr>
        <p:xfrm>
          <a:off x="179512" y="1995686"/>
          <a:ext cx="8784975" cy="3014472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3672408"/>
                <a:gridCol w="5112567"/>
              </a:tblGrid>
              <a:tr h="360040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</a:rPr>
                        <a:t/>
                      </a:r>
                      <a:br>
                        <a:rPr lang="ru-RU" sz="1000" dirty="0" smtClean="0">
                          <a:effectLst/>
                        </a:rPr>
                      </a:b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Оснащение ОО для внедрения целевой модели цифровой образовательной среды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Объекты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</a:tr>
              <a:tr h="129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</a:tr>
              <a:tr h="513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lain" startAt="2"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Школы:</a:t>
                      </a:r>
                    </a:p>
                    <a:p>
                      <a:pPr marL="228600"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lain" startAt="2"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 ООШ №4 города Похвистнево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СОШ с. Староганькино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0F99B9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ADF8F-745C-478C-B057-91BBA1E43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6" y="208936"/>
            <a:ext cx="1096437" cy="10966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177482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77555"/>
            <a:ext cx="2408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2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5486"/>
            <a:ext cx="5832648" cy="7659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ДОСТИЖЕНИЯ ДЕТЕЙ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2844" y="1214428"/>
            <a:ext cx="88936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white"/>
                </a:solidFill>
              </a:rPr>
              <a:t>Победители олимпиад </a:t>
            </a:r>
            <a:r>
              <a:rPr lang="ru-RU" b="1" dirty="0" smtClean="0"/>
              <a:t>регионального  уровня</a:t>
            </a:r>
            <a:r>
              <a:rPr lang="ru-RU" b="1" dirty="0" smtClean="0">
                <a:solidFill>
                  <a:prstClr val="white"/>
                </a:solidFill>
              </a:rPr>
              <a:t>: </a:t>
            </a:r>
          </a:p>
          <a:p>
            <a:pPr marL="285750" lvl="0" indent="-285750" defTabSz="457200"/>
            <a:r>
              <a:rPr lang="ru-RU" b="1" dirty="0" smtClean="0"/>
              <a:t>1</a:t>
            </a:r>
            <a:r>
              <a:rPr lang="ru-RU" sz="1600" b="1" dirty="0" smtClean="0"/>
              <a:t>. Соловьева Арина Алексеевна – ГБОУ СОШ №1 города Похвистнево</a:t>
            </a:r>
          </a:p>
          <a:p>
            <a:pPr marL="285750" lvl="0" indent="-285750" defTabSz="457200"/>
            <a:r>
              <a:rPr lang="ru-RU" sz="1600" b="1" dirty="0" smtClean="0"/>
              <a:t>2. Алешина Татьяна Александровна – ГБОУ СОШ </a:t>
            </a:r>
            <a:r>
              <a:rPr lang="ru-RU" sz="1600" b="1" dirty="0" err="1" smtClean="0"/>
              <a:t>им.Н.Т.Кукушкина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с.Савруха</a:t>
            </a:r>
            <a:endParaRPr lang="ru-RU" sz="1600" b="1" dirty="0" smtClean="0"/>
          </a:p>
          <a:p>
            <a:pPr marL="285750" lvl="0" indent="-285750" defTabSz="457200"/>
            <a:r>
              <a:rPr lang="ru-RU" sz="1600" b="1" dirty="0" smtClean="0"/>
              <a:t>3. Кудряшов Алексей Игоревич </a:t>
            </a:r>
            <a:r>
              <a:rPr lang="ru-RU" sz="1600" b="1" dirty="0"/>
              <a:t>- ГБОУ СОШ </a:t>
            </a:r>
            <a:r>
              <a:rPr lang="ru-RU" sz="1600" b="1" dirty="0" err="1"/>
              <a:t>им.П.В.Кравцова</a:t>
            </a:r>
            <a:r>
              <a:rPr lang="ru-RU" sz="1600" b="1" dirty="0"/>
              <a:t> </a:t>
            </a:r>
            <a:r>
              <a:rPr lang="ru-RU" sz="1600" b="1" dirty="0" err="1" smtClean="0"/>
              <a:t>с.Старопохвистнево</a:t>
            </a:r>
            <a:endParaRPr lang="ru-RU" sz="1600" b="1" dirty="0" smtClean="0"/>
          </a:p>
          <a:p>
            <a:pPr marL="285750" lvl="0" indent="-285750" defTabSz="457200"/>
            <a:r>
              <a:rPr lang="ru-RU" sz="1600" b="1" dirty="0" smtClean="0"/>
              <a:t>4. </a:t>
            </a:r>
            <a:r>
              <a:rPr lang="ru-RU" sz="1600" b="1" dirty="0" err="1" smtClean="0"/>
              <a:t>Лапневский</a:t>
            </a:r>
            <a:r>
              <a:rPr lang="ru-RU" sz="1600" b="1" dirty="0" smtClean="0"/>
              <a:t> Илья Анатольевич – ГБОУ СОШ </a:t>
            </a:r>
            <a:r>
              <a:rPr lang="ru-RU" sz="1600" b="1" dirty="0" err="1" smtClean="0"/>
              <a:t>им.А.М.Шулайкина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с.Старый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Аманак</a:t>
            </a:r>
            <a:endParaRPr lang="ru-RU" sz="1600" b="1" dirty="0" smtClean="0"/>
          </a:p>
          <a:p>
            <a:pPr marL="285750" lvl="0" indent="-285750" defTabSz="457200"/>
            <a:r>
              <a:rPr lang="ru-RU" sz="1600" b="1" dirty="0" smtClean="0"/>
              <a:t>5. Горбатенко Сергей Валерьевич-ГБОУ </a:t>
            </a:r>
            <a:r>
              <a:rPr lang="ru-RU" sz="1600" b="1" dirty="0"/>
              <a:t>СОШ </a:t>
            </a:r>
            <a:r>
              <a:rPr lang="ru-RU" sz="1600" b="1" dirty="0" err="1"/>
              <a:t>им.А.М.Шулайкина</a:t>
            </a:r>
            <a:r>
              <a:rPr lang="ru-RU" sz="1600" b="1" dirty="0"/>
              <a:t> </a:t>
            </a:r>
            <a:r>
              <a:rPr lang="ru-RU" sz="1600" b="1" dirty="0" err="1"/>
              <a:t>с.Старый</a:t>
            </a:r>
            <a:r>
              <a:rPr lang="ru-RU" sz="1600" b="1" dirty="0"/>
              <a:t> </a:t>
            </a:r>
            <a:r>
              <a:rPr lang="ru-RU" sz="1600" b="1" dirty="0" err="1"/>
              <a:t>Аманак</a:t>
            </a:r>
            <a:endParaRPr lang="ru-RU" sz="1600" b="1" dirty="0" smtClean="0"/>
          </a:p>
          <a:p>
            <a:pPr marL="285750" lvl="0" indent="-285750" defTabSz="4572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prstClr val="white"/>
              </a:solidFill>
            </a:endParaRPr>
          </a:p>
          <a:p>
            <a:pPr marL="285750" indent="-285750" defTabSz="4572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prstClr val="white"/>
              </a:solidFill>
            </a:endParaRPr>
          </a:p>
          <a:p>
            <a:pPr marL="285750" indent="-285750" defTabSz="4572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2050" name="Picture 2" descr="G:\Живая история\Attachments_petrovavi60@mail.ru_2021-08-25_12-03-05\Горбатенко Сергей Валерьевич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94" y="3135080"/>
            <a:ext cx="1571637" cy="2008420"/>
          </a:xfrm>
          <a:prstGeom prst="rect">
            <a:avLst/>
          </a:prstGeom>
          <a:noFill/>
        </p:spPr>
      </p:pic>
      <p:pic>
        <p:nvPicPr>
          <p:cNvPr id="2051" name="Picture 3" descr="G:\Живая история\Attachments_petrovavi60@mail.ru_2021-08-25_12-03-05\Кудряшов Алексей - призер рег о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061771"/>
            <a:ext cx="1381123" cy="2071684"/>
          </a:xfrm>
          <a:prstGeom prst="rect">
            <a:avLst/>
          </a:prstGeom>
          <a:noFill/>
        </p:spPr>
      </p:pic>
      <p:pic>
        <p:nvPicPr>
          <p:cNvPr id="2052" name="Picture 4" descr="G:\Живая история\Attachments_petrovavi60@mail.ru_2021-08-25_12-03-05\Лапнеский Илья Анатольевич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8029" y="3074903"/>
            <a:ext cx="1434460" cy="2068597"/>
          </a:xfrm>
          <a:prstGeom prst="rect">
            <a:avLst/>
          </a:prstGeom>
          <a:noFill/>
        </p:spPr>
      </p:pic>
      <p:pic>
        <p:nvPicPr>
          <p:cNvPr id="17" name="Рисунок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88402" y="3135080"/>
            <a:ext cx="1543046" cy="2000246"/>
          </a:xfrm>
          <a:prstGeom prst="rect">
            <a:avLst/>
          </a:prstGeom>
        </p:spPr>
      </p:pic>
      <p:pic>
        <p:nvPicPr>
          <p:cNvPr id="21" name="Рисунок 20" descr="F:\1 РЦ\августовка\2021\брошюра\изображение_viber_2021-08-11_15-26-13-72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6597"/>
            <a:ext cx="1428760" cy="20002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63888" y="91556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2021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803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23478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Выпускники </a:t>
            </a:r>
            <a:r>
              <a:rPr lang="ru-RU" sz="2000" b="1" dirty="0"/>
              <a:t>получили 100 баллов на ЕГЭ </a:t>
            </a:r>
            <a:r>
              <a:rPr lang="ru-RU" sz="2000" b="1" dirty="0" smtClean="0"/>
              <a:t> в 2021 году</a:t>
            </a:r>
            <a:endParaRPr lang="ru-RU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7534"/>
            <a:ext cx="148113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876203"/>
            <a:ext cx="2232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химия</a:t>
            </a:r>
            <a:endParaRPr lang="ru-RU" sz="1400" b="1" dirty="0"/>
          </a:p>
          <a:p>
            <a:pPr algn="ctr"/>
            <a:endParaRPr lang="ru-RU" sz="1400" b="1" dirty="0"/>
          </a:p>
          <a:p>
            <a:pPr algn="ctr"/>
            <a:r>
              <a:rPr lang="ru-RU" sz="1400" b="1" dirty="0"/>
              <a:t>Исаев Даниил Владимирович,</a:t>
            </a:r>
          </a:p>
          <a:p>
            <a:pPr algn="ctr"/>
            <a:r>
              <a:rPr lang="ru-RU" sz="1400" b="1" dirty="0"/>
              <a:t>выпускник </a:t>
            </a:r>
          </a:p>
          <a:p>
            <a:pPr algn="ctr"/>
            <a:r>
              <a:rPr lang="ru-RU" sz="1400" b="1" dirty="0"/>
              <a:t>ГБОУ СОШ</a:t>
            </a:r>
          </a:p>
          <a:p>
            <a:pPr algn="ctr"/>
            <a:r>
              <a:rPr lang="ru-RU" sz="1400" b="1" dirty="0"/>
              <a:t>им. Ф.Н. </a:t>
            </a:r>
            <a:r>
              <a:rPr lang="ru-RU" sz="1400" b="1" dirty="0" err="1"/>
              <a:t>Ижедерова</a:t>
            </a:r>
            <a:endParaRPr lang="ru-RU" sz="1400" b="1" dirty="0"/>
          </a:p>
          <a:p>
            <a:pPr algn="ctr"/>
            <a:r>
              <a:rPr lang="ru-RU" sz="1400" b="1" dirty="0"/>
              <a:t>с. </a:t>
            </a:r>
            <a:r>
              <a:rPr lang="ru-RU" sz="1400" b="1" dirty="0" err="1"/>
              <a:t>Рысайкино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937759"/>
            <a:ext cx="20162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обществознание</a:t>
            </a:r>
            <a:endParaRPr lang="ru-RU" sz="1400" b="1" dirty="0"/>
          </a:p>
          <a:p>
            <a:endParaRPr lang="ru-RU" sz="1400" b="1" dirty="0"/>
          </a:p>
          <a:p>
            <a:pPr algn="ctr"/>
            <a:r>
              <a:rPr lang="ru-RU" sz="1400" b="1" dirty="0" err="1"/>
              <a:t>Шматенко</a:t>
            </a:r>
            <a:r>
              <a:rPr lang="ru-RU" sz="1400" b="1" dirty="0"/>
              <a:t> Марина Алексеевна, </a:t>
            </a:r>
          </a:p>
          <a:p>
            <a:pPr algn="ctr"/>
            <a:r>
              <a:rPr lang="ru-RU" sz="1400" b="1" dirty="0"/>
              <a:t>выпускница ГБОУ лицей (экономический)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с</a:t>
            </a:r>
            <a:r>
              <a:rPr lang="ru-RU" sz="1400" b="1" dirty="0"/>
              <a:t>. </a:t>
            </a:r>
            <a:r>
              <a:rPr lang="ru-RU" sz="1400" b="1" dirty="0" err="1"/>
              <a:t>Исаклы</a:t>
            </a:r>
            <a:endParaRPr lang="ru-RU" sz="1400" b="1" dirty="0"/>
          </a:p>
          <a:p>
            <a:endParaRPr lang="ru-RU" sz="1400" b="1" dirty="0"/>
          </a:p>
        </p:txBody>
      </p:sp>
      <p:pic>
        <p:nvPicPr>
          <p:cNvPr id="8" name="Рисунок 7" descr="F:\1 РЦ\августовка\2021\брошюра\Шматенк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19" y="597660"/>
            <a:ext cx="162306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38" y="612452"/>
            <a:ext cx="1595562" cy="239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12452"/>
            <a:ext cx="1689100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7921" y="3435846"/>
            <a:ext cx="1911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Безрукова Арина Александровна,</a:t>
            </a:r>
          </a:p>
          <a:p>
            <a:pPr algn="ctr"/>
            <a:r>
              <a:rPr lang="ru-RU" sz="1400" b="1" dirty="0"/>
              <a:t>выпускница</a:t>
            </a:r>
          </a:p>
          <a:p>
            <a:pPr algn="ctr"/>
            <a:r>
              <a:rPr lang="ru-RU" sz="1400" b="1" dirty="0"/>
              <a:t>ГБОУ СОШ </a:t>
            </a:r>
          </a:p>
          <a:p>
            <a:pPr algn="ctr"/>
            <a:r>
              <a:rPr lang="ru-RU" sz="1400" b="1" dirty="0"/>
              <a:t>им. Н.Т. Кукушкина</a:t>
            </a:r>
          </a:p>
          <a:p>
            <a:pPr algn="ctr"/>
            <a:r>
              <a:rPr lang="ru-RU" sz="1400" b="1" dirty="0"/>
              <a:t>с. </a:t>
            </a:r>
            <a:r>
              <a:rPr lang="ru-RU" sz="1400" b="1" dirty="0" err="1"/>
              <a:t>Савруха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76255" y="3435846"/>
            <a:ext cx="19187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Соловьева Арина Алексеевна,</a:t>
            </a:r>
          </a:p>
          <a:p>
            <a:pPr algn="ctr"/>
            <a:r>
              <a:rPr lang="ru-RU" sz="1400" b="1" dirty="0"/>
              <a:t>выпускница</a:t>
            </a:r>
          </a:p>
          <a:p>
            <a:pPr algn="ctr"/>
            <a:r>
              <a:rPr lang="ru-RU" sz="1400" b="1" dirty="0"/>
              <a:t>ГБОУ СОШ № 1 города Похвистнево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1263" y="3066514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литература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54658" y="3009491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литература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534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39744" y="16430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white"/>
                </a:solidFill>
              </a:rPr>
              <a:t>109 чел.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7686" y="164305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white"/>
                </a:solidFill>
              </a:rPr>
              <a:t>Работали в течение 2020г.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1547664" y="396044"/>
            <a:ext cx="5832648" cy="116759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/>
              <a:t>РЕАЛИЗАЦИЯ </a:t>
            </a:r>
            <a:br>
              <a:rPr lang="ru-RU" sz="3200" b="1" dirty="0" smtClean="0"/>
            </a:br>
            <a:r>
              <a:rPr lang="ru-RU" sz="3200" b="1" dirty="0" smtClean="0"/>
              <a:t>НАЦИОНАЛЬНОГО ПРОЕКТА «ОБРАЗОВАНИЕ»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5716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 smtClean="0"/>
              <a:t>Похвистневский штаб Всероссийского общественного движения добровольцев в сфере здравоохранения «Волонтеры-медики» ГБПОУ «ГКП»</a:t>
            </a:r>
            <a:endParaRPr lang="ru-RU" b="1" dirty="0"/>
          </a:p>
        </p:txBody>
      </p:sp>
      <p:pic>
        <p:nvPicPr>
          <p:cNvPr id="1026" name="Picture 2" descr="C:\Users\Сыгурова\Desktop\iTEvTm0fc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928940"/>
            <a:ext cx="3176711" cy="1964545"/>
          </a:xfrm>
          <a:prstGeom prst="rect">
            <a:avLst/>
          </a:prstGeom>
          <a:noFill/>
        </p:spPr>
      </p:pic>
      <p:pic>
        <p:nvPicPr>
          <p:cNvPr id="1027" name="Picture 3" descr="C:\Users\Сыгурова\Desktop\o8X20hALW5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00378"/>
            <a:ext cx="2214578" cy="1952532"/>
          </a:xfrm>
          <a:prstGeom prst="rect">
            <a:avLst/>
          </a:prstGeom>
          <a:noFill/>
        </p:spPr>
      </p:pic>
      <p:pic>
        <p:nvPicPr>
          <p:cNvPr id="1029" name="Picture 5" descr="C:\Users\Сыгурова\Desktop\7F1R0RV-3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071684"/>
            <a:ext cx="2143140" cy="2857520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1ADF8F-745C-478C-B057-91BBA1E432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1096437" cy="10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5486"/>
            <a:ext cx="5832648" cy="7659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ДОСТИЖЕНИЯ ДЕТЕЙ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221" y="103854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90000"/>
              </a:lnSpc>
              <a:spcAft>
                <a:spcPts val="60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В 2021 году:</a:t>
            </a: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white"/>
                </a:solidFill>
              </a:rPr>
              <a:t>Число </a:t>
            </a:r>
            <a:r>
              <a:rPr lang="ru-RU" b="1" dirty="0">
                <a:solidFill>
                  <a:prstClr val="white"/>
                </a:solidFill>
              </a:rPr>
              <a:t>детей, принявших участие в профильных сменах </a:t>
            </a:r>
            <a:r>
              <a:rPr lang="ru-RU" b="1" dirty="0" smtClean="0">
                <a:solidFill>
                  <a:prstClr val="white"/>
                </a:solidFill>
              </a:rPr>
              <a:t>Центра для одаренных детей – 152 </a:t>
            </a: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Число </a:t>
            </a:r>
            <a:r>
              <a:rPr lang="ru-RU" b="1" dirty="0"/>
              <a:t>детей, </a:t>
            </a:r>
            <a:r>
              <a:rPr lang="ru-RU" b="1" dirty="0" smtClean="0"/>
              <a:t>получивших премии </a:t>
            </a:r>
            <a:r>
              <a:rPr lang="ru-RU" b="1" dirty="0"/>
              <a:t>Губернатора Самарской </a:t>
            </a:r>
            <a:r>
              <a:rPr lang="ru-RU" b="1" dirty="0" smtClean="0"/>
              <a:t>области – 5 </a:t>
            </a: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white"/>
                </a:solidFill>
              </a:rPr>
              <a:t>Число </a:t>
            </a:r>
            <a:r>
              <a:rPr lang="ru-RU" b="1" dirty="0">
                <a:solidFill>
                  <a:prstClr val="white"/>
                </a:solidFill>
              </a:rPr>
              <a:t>детей, поощренных путевками в </a:t>
            </a:r>
            <a:r>
              <a:rPr lang="ru-RU" b="1" dirty="0" smtClean="0">
                <a:solidFill>
                  <a:prstClr val="white"/>
                </a:solidFill>
              </a:rPr>
              <a:t>МДЦ «Артек» - 1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857502"/>
            <a:ext cx="2432253" cy="210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4830"/>
            <a:ext cx="1246936" cy="222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857502"/>
            <a:ext cx="2216316" cy="205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03" y="2857502"/>
            <a:ext cx="1519326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632073"/>
              </p:ext>
            </p:extLst>
          </p:nvPr>
        </p:nvGraphicFramePr>
        <p:xfrm>
          <a:off x="251520" y="1177971"/>
          <a:ext cx="3534662" cy="377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515"/>
                <a:gridCol w="1431147"/>
              </a:tblGrid>
              <a:tr h="52049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 dirty="0" smtClean="0"/>
                        <a:t>ПЕДАГОГИ ─ </a:t>
                      </a:r>
                      <a:br>
                        <a:rPr lang="ru-RU" sz="1400" b="1" dirty="0" smtClean="0"/>
                      </a:br>
                      <a:r>
                        <a:rPr lang="ru-RU" sz="1400" b="1" dirty="0" smtClean="0"/>
                        <a:t>КЛЮЧЕВОЙ РЕСУРС ОБРАЗОВАНИЯ</a:t>
                      </a:r>
                    </a:p>
                  </a:txBody>
                  <a:tcPr marT="34290" marB="34290">
                    <a:solidFill>
                      <a:srgbClr val="0B69DB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400" dirty="0"/>
                    </a:p>
                  </a:txBody>
                  <a:tcPr>
                    <a:solidFill>
                      <a:srgbClr val="61438A"/>
                    </a:solidFill>
                  </a:tcPr>
                </a:tc>
              </a:tr>
              <a:tr h="44124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Заслуженные учителя Российской Федерации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7 чел.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</a:tr>
              <a:tr h="1980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Заслуженные учителя Самарской области</a:t>
                      </a: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 чел.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9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Почетные работники образования Российской Федерации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76 чел.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5162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Лучшие учителя 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(2019-2021 гг.)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чел.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</a:tr>
              <a:tr h="47564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Лауреаты конкурса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</a:rPr>
                        <a:t>профмастерства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чел.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</a:tr>
              <a:tr h="95931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Педагоги,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имеющие высшую или первую квалификационную категорию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65 %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от общего числа педагогических работников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55576" y="254985"/>
            <a:ext cx="5832648" cy="7659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ДОСТИЖЕНИЯ ПЕДАГОГОВ</a:t>
            </a:r>
            <a:endParaRPr lang="ru-RU" b="1" dirty="0"/>
          </a:p>
        </p:txBody>
      </p:sp>
      <p:pic>
        <p:nvPicPr>
          <p:cNvPr id="12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219822"/>
            <a:ext cx="1363588" cy="181087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0500" y="1212692"/>
            <a:ext cx="1291580" cy="187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840" y="1179580"/>
            <a:ext cx="15841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/>
              <a:t>Котрухов</a:t>
            </a:r>
            <a:r>
              <a:rPr lang="ru-RU" sz="1000" b="1" dirty="0" smtClean="0"/>
              <a:t> Юрий Александрович,</a:t>
            </a:r>
          </a:p>
          <a:p>
            <a:pPr algn="ctr"/>
            <a:r>
              <a:rPr lang="ru-RU" sz="1000" b="1" dirty="0" smtClean="0"/>
              <a:t>учитель истории и обществознания ГБОУ ООШ </a:t>
            </a:r>
          </a:p>
          <a:p>
            <a:pPr algn="ctr"/>
            <a:r>
              <a:rPr lang="ru-RU" sz="1000" b="1" dirty="0" smtClean="0"/>
              <a:t>с. Малое </a:t>
            </a:r>
            <a:r>
              <a:rPr lang="ru-RU" sz="1000" b="1" dirty="0" err="1" smtClean="0"/>
              <a:t>Ибряйкино</a:t>
            </a:r>
            <a:r>
              <a:rPr lang="ru-RU" sz="1000" b="1" dirty="0" smtClean="0"/>
              <a:t>,</a:t>
            </a:r>
          </a:p>
          <a:p>
            <a:pPr algn="ctr"/>
            <a:r>
              <a:rPr lang="ru-RU" sz="1000" b="1" dirty="0" smtClean="0"/>
              <a:t>лауреат </a:t>
            </a:r>
            <a:r>
              <a:rPr lang="ru-RU" sz="1000" b="1" dirty="0"/>
              <a:t>конкурса «Учитель года Самарской области – 2019</a:t>
            </a:r>
            <a:r>
              <a:rPr lang="ru-RU" sz="1000" b="1" dirty="0" smtClean="0"/>
              <a:t>»</a:t>
            </a:r>
            <a:endParaRPr lang="ru-RU" sz="1000" b="1" dirty="0"/>
          </a:p>
          <a:p>
            <a:endParaRPr lang="ru-RU" sz="1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6" y="3343438"/>
            <a:ext cx="2172022" cy="18000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92080" y="3258130"/>
            <a:ext cx="16561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Мартьянова Надежда Владимировна</a:t>
            </a:r>
            <a:r>
              <a:rPr lang="ru-RU" sz="1000" b="1" dirty="0"/>
              <a:t>, учитель русского языка и литературы ГБОУ СОШ </a:t>
            </a:r>
          </a:p>
          <a:p>
            <a:pPr algn="ctr"/>
            <a:r>
              <a:rPr lang="ru-RU" sz="1000" b="1" dirty="0"/>
              <a:t>им. П.В. Кравцова </a:t>
            </a:r>
          </a:p>
          <a:p>
            <a:pPr algn="ctr"/>
            <a:r>
              <a:rPr lang="ru-RU" sz="1000" b="1" dirty="0"/>
              <a:t>с. </a:t>
            </a:r>
            <a:r>
              <a:rPr lang="ru-RU" sz="1000" b="1" dirty="0" err="1" smtClean="0"/>
              <a:t>Старопохвистнево</a:t>
            </a:r>
            <a:r>
              <a:rPr lang="ru-RU" sz="1000" b="1" dirty="0" smtClean="0"/>
              <a:t>,</a:t>
            </a:r>
            <a:endParaRPr lang="ru-RU" sz="1000" b="1" dirty="0"/>
          </a:p>
          <a:p>
            <a:pPr algn="ctr"/>
            <a:r>
              <a:rPr lang="ru-RU" sz="1000" b="1" dirty="0" smtClean="0"/>
              <a:t>лауреат конкурса «Учитель года Самарской области – 2021»</a:t>
            </a:r>
          </a:p>
        </p:txBody>
      </p:sp>
      <p:pic>
        <p:nvPicPr>
          <p:cNvPr id="4098" name="Picture 2" descr="C:\Users\Admin\Downloads\3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6224" y="1214428"/>
            <a:ext cx="2367776" cy="1676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2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907704" y="1167594"/>
            <a:ext cx="7056784" cy="1620000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Антонова Марина Вячеславовна</a:t>
            </a:r>
            <a:r>
              <a:rPr lang="ru-RU" sz="1400" b="1" dirty="0" smtClean="0"/>
              <a:t>, педагог-психолог </a:t>
            </a:r>
            <a:r>
              <a:rPr lang="ru-RU" sz="1400" b="1" dirty="0"/>
              <a:t>СП «Детский </a:t>
            </a:r>
            <a:r>
              <a:rPr lang="ru-RU" sz="1400" b="1" dirty="0" smtClean="0"/>
              <a:t>сад Ручеек</a:t>
            </a:r>
            <a:r>
              <a:rPr lang="ru-RU" sz="1400" b="1" dirty="0"/>
              <a:t>» </a:t>
            </a:r>
            <a:r>
              <a:rPr lang="ru-RU" sz="1400" b="1" dirty="0" smtClean="0"/>
              <a:t> ГБОУ </a:t>
            </a:r>
            <a:r>
              <a:rPr lang="ru-RU" sz="1400" b="1" dirty="0"/>
              <a:t>СОШ №1 города </a:t>
            </a:r>
            <a:r>
              <a:rPr lang="ru-RU" sz="1400" b="1" dirty="0" smtClean="0"/>
              <a:t>Похвистнево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/>
              <a:t>2</a:t>
            </a:r>
            <a:r>
              <a:rPr lang="ru-RU" sz="1400" b="1" dirty="0" smtClean="0"/>
              <a:t>019 - призер </a:t>
            </a:r>
            <a:r>
              <a:rPr lang="ru-RU" sz="1400" b="1" dirty="0"/>
              <a:t>о</a:t>
            </a:r>
            <a:r>
              <a:rPr lang="ru-RU" sz="1400" b="1" dirty="0" smtClean="0"/>
              <a:t>бластного конкурса профессионального мастерства педагогических </a:t>
            </a:r>
            <a:r>
              <a:rPr lang="ru-RU" sz="1400" b="1" dirty="0"/>
              <a:t>работников</a:t>
            </a:r>
            <a:r>
              <a:rPr lang="ru-RU" sz="1400" b="1" dirty="0" smtClean="0"/>
              <a:t>, осуществляющих психолого-педагогическое сопровождение </a:t>
            </a:r>
            <a:r>
              <a:rPr lang="ru-RU" sz="1400" b="1" dirty="0"/>
              <a:t>детей раннего возраста </a:t>
            </a:r>
            <a:r>
              <a:rPr lang="ru-RU" sz="1400" b="1" dirty="0" smtClean="0"/>
              <a:t>с ограниченными </a:t>
            </a:r>
            <a:r>
              <a:rPr lang="ru-RU" sz="1400" b="1" dirty="0"/>
              <a:t>возможностями здоровья</a:t>
            </a:r>
            <a:r>
              <a:rPr lang="ru-RU" sz="1400" b="1" dirty="0" smtClean="0"/>
              <a:t>, в </a:t>
            </a:r>
            <a:r>
              <a:rPr lang="ru-RU" sz="1400" b="1" dirty="0"/>
              <a:t>номинации «Психолог» </a:t>
            </a:r>
            <a:endParaRPr lang="ru-RU" sz="1400" b="1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55576" y="254985"/>
            <a:ext cx="5832648" cy="7659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ДОСТИЖЕНИЯ ПЕДАГОГОВ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0183"/>
            <a:ext cx="1512168" cy="18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9046"/>
            <a:ext cx="6979574" cy="167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869424"/>
            <a:ext cx="1431146" cy="226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3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428728" y="285734"/>
            <a:ext cx="5832648" cy="7659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ДОСТИЖЕНИЯ ПЕДАГОГОВ</a:t>
            </a:r>
            <a:endParaRPr kumimoji="0" lang="ru-RU" sz="36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62595" y="1407035"/>
            <a:ext cx="6352664" cy="1404156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err="1" smtClean="0"/>
              <a:t>Жирякова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Альфия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Абузяровна</a:t>
            </a:r>
            <a:r>
              <a:rPr lang="ru-RU" sz="1400" b="1" dirty="0" smtClean="0"/>
              <a:t>, учитель русского языка и литературы  ГБОУ СОШ с. Камышла</a:t>
            </a:r>
          </a:p>
          <a:p>
            <a:pPr algn="ctr"/>
            <a:r>
              <a:rPr lang="ru-RU" sz="1400" b="1" dirty="0" smtClean="0"/>
              <a:t> 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 smtClean="0"/>
              <a:t>2019 год – победитель </a:t>
            </a:r>
            <a:r>
              <a:rPr lang="ru-RU" sz="1400" b="1" dirty="0"/>
              <a:t>регионального конкурса долгосрочных </a:t>
            </a:r>
            <a:r>
              <a:rPr lang="ru-RU" sz="1400" b="1" dirty="0" smtClean="0"/>
              <a:t>воспитательных проектов </a:t>
            </a:r>
            <a:r>
              <a:rPr lang="ru-RU" sz="1400" b="1" dirty="0"/>
              <a:t>особой педагогической и общественной </a:t>
            </a:r>
            <a:r>
              <a:rPr lang="ru-RU" sz="1400" b="1" dirty="0" smtClean="0"/>
              <a:t>значимости</a:t>
            </a:r>
            <a:endParaRPr lang="ru-RU" sz="1400" b="1" dirty="0"/>
          </a:p>
          <a:p>
            <a:endParaRPr lang="ru-RU" sz="1400" b="1" dirty="0"/>
          </a:p>
        </p:txBody>
      </p:sp>
      <p:pic>
        <p:nvPicPr>
          <p:cNvPr id="5122" name="Picture 2" descr="C:\Users\Admin\Desktop\для Акимовой Р.Р\Жирякова.jpg"/>
          <p:cNvPicPr>
            <a:picLocks noChangeAspect="1" noChangeArrowheads="1"/>
          </p:cNvPicPr>
          <p:nvPr/>
        </p:nvPicPr>
        <p:blipFill>
          <a:blip r:embed="rId4" cstate="print"/>
          <a:srcRect t="5263" b="13157"/>
          <a:stretch>
            <a:fillRect/>
          </a:stretch>
        </p:blipFill>
        <p:spPr bwMode="auto">
          <a:xfrm>
            <a:off x="449797" y="1285866"/>
            <a:ext cx="1345513" cy="164649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321051"/>
            <a:ext cx="607218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05163"/>
            <a:ext cx="3131840" cy="169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3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10" name="Picture 2" descr="C:\Users\user\Desktop\Иванова Е.В.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2525" b="12241"/>
          <a:stretch>
            <a:fillRect/>
          </a:stretch>
        </p:blipFill>
        <p:spPr bwMode="auto">
          <a:xfrm>
            <a:off x="7452320" y="1143690"/>
            <a:ext cx="1519038" cy="20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428728" y="285734"/>
            <a:ext cx="5832648" cy="7659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ДОСТИЖЕНИЯ ПЕДАГОГОВ</a:t>
            </a:r>
            <a:endParaRPr kumimoji="0" lang="ru-RU" sz="36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348" y="1214428"/>
            <a:ext cx="6048672" cy="1547032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Иванова Елена Владимировна, педагог дополнительного образования СП «Прометей» ГБОУ СОШ №2 им. В. </a:t>
            </a:r>
            <a:r>
              <a:rPr lang="ru-RU" sz="1400" b="1" dirty="0" err="1" smtClean="0"/>
              <a:t>Маскина</a:t>
            </a:r>
            <a:r>
              <a:rPr lang="ru-RU" sz="1400" b="1" dirty="0" smtClean="0"/>
              <a:t> </a:t>
            </a:r>
          </a:p>
          <a:p>
            <a:pPr algn="ctr"/>
            <a:r>
              <a:rPr lang="ru-RU" sz="1400" b="1" dirty="0" smtClean="0"/>
              <a:t>ж.-д. ст. Клявлино</a:t>
            </a:r>
          </a:p>
          <a:p>
            <a:pPr algn="ctr"/>
            <a:r>
              <a:rPr lang="ru-RU" sz="1400" b="1" dirty="0" smtClean="0"/>
              <a:t> 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 smtClean="0"/>
              <a:t>2019 год – победитель </a:t>
            </a:r>
            <a:r>
              <a:rPr lang="ru-RU" sz="1400" b="1" dirty="0"/>
              <a:t>регионального конкурса долгосрочных </a:t>
            </a:r>
            <a:r>
              <a:rPr lang="ru-RU" sz="1400" b="1" dirty="0" smtClean="0"/>
              <a:t>воспитательных проектов </a:t>
            </a:r>
            <a:r>
              <a:rPr lang="ru-RU" sz="1400" b="1" dirty="0"/>
              <a:t>особой педагогической и общественной </a:t>
            </a:r>
            <a:r>
              <a:rPr lang="ru-RU" sz="1400" b="1" dirty="0" smtClean="0"/>
              <a:t>значимости</a:t>
            </a:r>
            <a:endParaRPr lang="ru-RU" sz="1400" b="1" dirty="0"/>
          </a:p>
          <a:p>
            <a:endParaRPr lang="ru-RU" sz="1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90888"/>
            <a:ext cx="6156176" cy="17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6" y="3089275"/>
            <a:ext cx="2871787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3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000232" y="214296"/>
            <a:ext cx="5357850" cy="76597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/>
              <a:t>2020 - победители </a:t>
            </a:r>
            <a:r>
              <a:rPr lang="ru-RU" sz="1400" b="1" dirty="0"/>
              <a:t>регионального конкурса долгосрочных </a:t>
            </a:r>
            <a:r>
              <a:rPr lang="ru-RU" sz="1400" b="1" dirty="0" smtClean="0"/>
              <a:t>ВОСПИТАТЕЛЬНЫХ проектов </a:t>
            </a:r>
            <a:r>
              <a:rPr lang="ru-RU" sz="1400" b="1" dirty="0"/>
              <a:t>особой педагогической и общественной </a:t>
            </a:r>
            <a:r>
              <a:rPr lang="ru-RU" sz="1400" b="1" dirty="0" smtClean="0"/>
              <a:t>значимости</a:t>
            </a:r>
            <a:endParaRPr lang="ru-RU" sz="1400" b="1" dirty="0"/>
          </a:p>
        </p:txBody>
      </p:sp>
      <p:pic>
        <p:nvPicPr>
          <p:cNvPr id="5122" name="Picture 2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1657"/>
          <a:stretch>
            <a:fillRect/>
          </a:stretch>
        </p:blipFill>
        <p:spPr bwMode="auto">
          <a:xfrm>
            <a:off x="7186312" y="1357304"/>
            <a:ext cx="175260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3" name="Picture 3" descr="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0" y="1059582"/>
            <a:ext cx="1704975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4" name="Picture 4" descr="IMG_477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/>
          <a:stretch>
            <a:fillRect/>
          </a:stretch>
        </p:blipFill>
        <p:spPr bwMode="auto">
          <a:xfrm>
            <a:off x="251520" y="555526"/>
            <a:ext cx="1724813" cy="203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3495" y="3121563"/>
            <a:ext cx="2459274" cy="1754444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200" b="1" dirty="0" smtClean="0"/>
              <a:t>Гаранина Людмила  Анатольевна,</a:t>
            </a:r>
          </a:p>
          <a:p>
            <a:pPr algn="ctr"/>
            <a:r>
              <a:rPr lang="ru-RU" sz="1200" b="1" dirty="0" smtClean="0"/>
              <a:t>педагог дополнительного образования СП «Прометей»  </a:t>
            </a:r>
          </a:p>
          <a:p>
            <a:pPr algn="ctr"/>
            <a:r>
              <a:rPr lang="ru-RU" sz="1200" b="1" dirty="0" smtClean="0"/>
              <a:t>ГБОУ СОШ №2 </a:t>
            </a:r>
          </a:p>
          <a:p>
            <a:pPr algn="ctr"/>
            <a:r>
              <a:rPr lang="ru-RU" sz="1200" b="1" dirty="0" smtClean="0"/>
              <a:t>им. В. </a:t>
            </a:r>
            <a:r>
              <a:rPr lang="ru-RU" sz="1200" b="1" dirty="0" err="1" smtClean="0"/>
              <a:t>Маскина</a:t>
            </a:r>
            <a:r>
              <a:rPr lang="ru-RU" sz="1200" b="1" dirty="0" smtClean="0"/>
              <a:t> </a:t>
            </a:r>
          </a:p>
          <a:p>
            <a:pPr algn="ctr"/>
            <a:r>
              <a:rPr lang="ru-RU" sz="1200" b="1" dirty="0" smtClean="0"/>
              <a:t>ж.-д. ст. Клявлино</a:t>
            </a:r>
          </a:p>
          <a:p>
            <a:pPr algn="ctr"/>
            <a:r>
              <a:rPr lang="ru-RU" sz="1400" dirty="0" smtClean="0"/>
              <a:t> </a:t>
            </a:r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48264" y="3571882"/>
            <a:ext cx="2052892" cy="1304124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200" b="1" dirty="0" smtClean="0"/>
              <a:t>Виктор Викторович Кошкин, </a:t>
            </a:r>
          </a:p>
          <a:p>
            <a:pPr algn="ctr"/>
            <a:r>
              <a:rPr lang="ru-RU" sz="1200" b="1" dirty="0" smtClean="0"/>
              <a:t>учитель  музыки ГБОУ СОШ №2 </a:t>
            </a:r>
          </a:p>
          <a:p>
            <a:pPr algn="ctr"/>
            <a:r>
              <a:rPr lang="ru-RU" sz="1200" b="1" dirty="0" smtClean="0"/>
              <a:t>им. В. </a:t>
            </a:r>
            <a:r>
              <a:rPr lang="ru-RU" sz="1200" b="1" dirty="0" err="1" smtClean="0"/>
              <a:t>Маскина</a:t>
            </a:r>
            <a:r>
              <a:rPr lang="ru-RU" sz="1200" b="1" dirty="0" smtClean="0"/>
              <a:t> </a:t>
            </a:r>
          </a:p>
          <a:p>
            <a:pPr algn="ctr"/>
            <a:r>
              <a:rPr lang="ru-RU" sz="1200" b="1" dirty="0" smtClean="0"/>
              <a:t>ж.-д. ст. Клявлино</a:t>
            </a:r>
          </a:p>
          <a:p>
            <a:pPr algn="ctr"/>
            <a:r>
              <a:rPr lang="ru-RU" sz="1400" dirty="0" smtClean="0"/>
              <a:t> </a:t>
            </a:r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4664" y="2715766"/>
            <a:ext cx="2052892" cy="1368152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200" b="1" dirty="0" smtClean="0"/>
              <a:t>Сафин </a:t>
            </a:r>
            <a:r>
              <a:rPr lang="ru-RU" sz="1200" b="1" dirty="0" err="1" smtClean="0"/>
              <a:t>Ильнар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Талгатович</a:t>
            </a:r>
            <a:r>
              <a:rPr lang="ru-RU" sz="1200" b="1" dirty="0" smtClean="0"/>
              <a:t>,</a:t>
            </a:r>
          </a:p>
          <a:p>
            <a:pPr algn="ctr"/>
            <a:r>
              <a:rPr lang="ru-RU" sz="1200" b="1" dirty="0" smtClean="0"/>
              <a:t> педагог дополнительного образования </a:t>
            </a:r>
          </a:p>
          <a:p>
            <a:pPr algn="ctr"/>
            <a:r>
              <a:rPr lang="ru-RU" sz="1200" b="1" dirty="0" smtClean="0"/>
              <a:t> СП «Созвездие» </a:t>
            </a:r>
          </a:p>
          <a:p>
            <a:pPr algn="ctr"/>
            <a:r>
              <a:rPr lang="ru-RU" sz="1200" b="1" dirty="0" smtClean="0"/>
              <a:t>ГБОУ СОШ с. Камышла</a:t>
            </a:r>
          </a:p>
          <a:p>
            <a:pPr algn="ctr"/>
            <a:r>
              <a:rPr lang="ru-RU" sz="1400" dirty="0" smtClean="0"/>
              <a:t> </a:t>
            </a:r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9582"/>
            <a:ext cx="15176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16016" y="3121563"/>
            <a:ext cx="2141984" cy="1754443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Кузьмина </a:t>
            </a:r>
            <a:r>
              <a:rPr lang="ru-RU" sz="1400" b="1" dirty="0"/>
              <a:t>Светлана Владимировна, учитель русского языка и литературы  ГБОУ СОШ № 2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им</a:t>
            </a:r>
            <a:r>
              <a:rPr lang="ru-RU" sz="1400" b="1" dirty="0"/>
              <a:t>. В. </a:t>
            </a:r>
            <a:r>
              <a:rPr lang="ru-RU" sz="1400" b="1" dirty="0" err="1"/>
              <a:t>Маскина</a:t>
            </a:r>
            <a:r>
              <a:rPr lang="ru-RU" sz="1400" b="1" dirty="0"/>
              <a:t>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ж</a:t>
            </a:r>
            <a:r>
              <a:rPr lang="ru-RU" sz="1400" b="1" dirty="0"/>
              <a:t>.-д. ст. Клявлино</a:t>
            </a:r>
          </a:p>
          <a:p>
            <a:pPr algn="ctr"/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453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524490186"/>
              </p:ext>
            </p:extLst>
          </p:nvPr>
        </p:nvGraphicFramePr>
        <p:xfrm>
          <a:off x="154690" y="3186843"/>
          <a:ext cx="6228184" cy="222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964501967"/>
              </p:ext>
            </p:extLst>
          </p:nvPr>
        </p:nvGraphicFramePr>
        <p:xfrm>
          <a:off x="4716016" y="1113588"/>
          <a:ext cx="5544616" cy="222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Полилиния 36"/>
          <p:cNvSpPr>
            <a:spLocks noChangeAspect="1"/>
          </p:cNvSpPr>
          <p:nvPr/>
        </p:nvSpPr>
        <p:spPr>
          <a:xfrm flipH="1">
            <a:off x="5796136" y="2733768"/>
            <a:ext cx="1296144" cy="324036"/>
          </a:xfrm>
          <a:custGeom>
            <a:avLst/>
            <a:gdLst>
              <a:gd name="connsiteX0" fmla="*/ 0 w 3733800"/>
              <a:gd name="connsiteY0" fmla="*/ 0 h 1066800"/>
              <a:gd name="connsiteX1" fmla="*/ 876300 w 3733800"/>
              <a:gd name="connsiteY1" fmla="*/ 0 h 1066800"/>
              <a:gd name="connsiteX2" fmla="*/ 876300 w 3733800"/>
              <a:gd name="connsiteY2" fmla="*/ 1066800 h 1066800"/>
              <a:gd name="connsiteX3" fmla="*/ 3733800 w 3733800"/>
              <a:gd name="connsiteY3" fmla="*/ 1066800 h 1066800"/>
              <a:gd name="connsiteX4" fmla="*/ 3733800 w 3733800"/>
              <a:gd name="connsiteY4" fmla="*/ 752475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800" h="1066800">
                <a:moveTo>
                  <a:pt x="0" y="0"/>
                </a:moveTo>
                <a:lnTo>
                  <a:pt x="876300" y="0"/>
                </a:lnTo>
                <a:lnTo>
                  <a:pt x="876300" y="1066800"/>
                </a:lnTo>
                <a:lnTo>
                  <a:pt x="3733800" y="1066800"/>
                </a:lnTo>
                <a:lnTo>
                  <a:pt x="3733800" y="752475"/>
                </a:lnTo>
              </a:path>
            </a:pathLst>
          </a:custGeom>
          <a:noFill/>
          <a:ln w="19050">
            <a:solidFill>
              <a:srgbClr val="0062A7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41749560"/>
              </p:ext>
            </p:extLst>
          </p:nvPr>
        </p:nvGraphicFramePr>
        <p:xfrm>
          <a:off x="395536" y="1131590"/>
          <a:ext cx="5976664" cy="222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491" y="97970"/>
            <a:ext cx="5832648" cy="7659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Система образования </a:t>
            </a:r>
            <a:r>
              <a:rPr lang="ru-RU" sz="2000" b="1" cap="none" dirty="0" smtClean="0"/>
              <a:t>Северо-Восточного образовательного округа</a:t>
            </a:r>
            <a:endParaRPr lang="ru-RU" sz="2000" b="1" cap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21" name="Полилиния 20"/>
          <p:cNvSpPr>
            <a:spLocks noChangeAspect="1"/>
          </p:cNvSpPr>
          <p:nvPr/>
        </p:nvSpPr>
        <p:spPr>
          <a:xfrm>
            <a:off x="1907704" y="1653648"/>
            <a:ext cx="864096" cy="104147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CD0064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>
            <a:spLocks noChangeAspect="1"/>
          </p:cNvSpPr>
          <p:nvPr/>
        </p:nvSpPr>
        <p:spPr>
          <a:xfrm>
            <a:off x="2339752" y="2040370"/>
            <a:ext cx="499802" cy="60239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>
            <a:spLocks noChangeAspect="1"/>
          </p:cNvSpPr>
          <p:nvPr/>
        </p:nvSpPr>
        <p:spPr>
          <a:xfrm flipV="1">
            <a:off x="2267744" y="2463736"/>
            <a:ext cx="576000" cy="69424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C87C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>
            <a:spLocks noChangeAspect="1"/>
          </p:cNvSpPr>
          <p:nvPr/>
        </p:nvSpPr>
        <p:spPr>
          <a:xfrm flipH="1">
            <a:off x="1259632" y="2733767"/>
            <a:ext cx="1584000" cy="349663"/>
          </a:xfrm>
          <a:custGeom>
            <a:avLst/>
            <a:gdLst>
              <a:gd name="connsiteX0" fmla="*/ 0 w 3733800"/>
              <a:gd name="connsiteY0" fmla="*/ 0 h 1066800"/>
              <a:gd name="connsiteX1" fmla="*/ 876300 w 3733800"/>
              <a:gd name="connsiteY1" fmla="*/ 0 h 1066800"/>
              <a:gd name="connsiteX2" fmla="*/ 876300 w 3733800"/>
              <a:gd name="connsiteY2" fmla="*/ 1066800 h 1066800"/>
              <a:gd name="connsiteX3" fmla="*/ 3733800 w 3733800"/>
              <a:gd name="connsiteY3" fmla="*/ 1066800 h 1066800"/>
              <a:gd name="connsiteX4" fmla="*/ 3733800 w 3733800"/>
              <a:gd name="connsiteY4" fmla="*/ 752475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800" h="1066800">
                <a:moveTo>
                  <a:pt x="0" y="0"/>
                </a:moveTo>
                <a:lnTo>
                  <a:pt x="876300" y="0"/>
                </a:lnTo>
                <a:lnTo>
                  <a:pt x="876300" y="1066800"/>
                </a:lnTo>
                <a:lnTo>
                  <a:pt x="3733800" y="1066800"/>
                </a:lnTo>
                <a:lnTo>
                  <a:pt x="3733800" y="752475"/>
                </a:lnTo>
              </a:path>
            </a:pathLst>
          </a:custGeom>
          <a:noFill/>
          <a:ln w="19050">
            <a:solidFill>
              <a:srgbClr val="0062A7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>
            <a:spLocks noChangeAspect="1"/>
          </p:cNvSpPr>
          <p:nvPr/>
        </p:nvSpPr>
        <p:spPr>
          <a:xfrm>
            <a:off x="6228184" y="1653648"/>
            <a:ext cx="864096" cy="104147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CD0064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>
            <a:spLocks noChangeAspect="1"/>
          </p:cNvSpPr>
          <p:nvPr/>
        </p:nvSpPr>
        <p:spPr>
          <a:xfrm>
            <a:off x="6588224" y="2031690"/>
            <a:ext cx="468000" cy="56407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>
            <a:spLocks noChangeAspect="1"/>
          </p:cNvSpPr>
          <p:nvPr/>
        </p:nvSpPr>
        <p:spPr>
          <a:xfrm flipV="1">
            <a:off x="6552280" y="2452659"/>
            <a:ext cx="540000" cy="65086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C87C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>
            <a:spLocks noChangeAspect="1"/>
          </p:cNvSpPr>
          <p:nvPr/>
        </p:nvSpPr>
        <p:spPr>
          <a:xfrm flipV="1">
            <a:off x="1980296" y="3623435"/>
            <a:ext cx="612000" cy="73764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CD0064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>
            <a:spLocks noChangeAspect="1"/>
          </p:cNvSpPr>
          <p:nvPr/>
        </p:nvSpPr>
        <p:spPr>
          <a:xfrm flipV="1">
            <a:off x="2160240" y="3975906"/>
            <a:ext cx="432000" cy="52068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>
            <a:spLocks noChangeAspect="1"/>
          </p:cNvSpPr>
          <p:nvPr/>
        </p:nvSpPr>
        <p:spPr>
          <a:xfrm flipV="1">
            <a:off x="2088232" y="4407955"/>
            <a:ext cx="468000" cy="56408"/>
          </a:xfrm>
          <a:custGeom>
            <a:avLst/>
            <a:gdLst>
              <a:gd name="connsiteX0" fmla="*/ 0 w 853440"/>
              <a:gd name="connsiteY0" fmla="*/ 0 h 137160"/>
              <a:gd name="connsiteX1" fmla="*/ 447040 w 853440"/>
              <a:gd name="connsiteY1" fmla="*/ 0 h 137160"/>
              <a:gd name="connsiteX2" fmla="*/ 447040 w 853440"/>
              <a:gd name="connsiteY2" fmla="*/ 137160 h 137160"/>
              <a:gd name="connsiteX3" fmla="*/ 853440 w 853440"/>
              <a:gd name="connsiteY3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37160">
                <a:moveTo>
                  <a:pt x="0" y="0"/>
                </a:moveTo>
                <a:lnTo>
                  <a:pt x="447040" y="0"/>
                </a:lnTo>
                <a:lnTo>
                  <a:pt x="447040" y="137160"/>
                </a:lnTo>
                <a:lnTo>
                  <a:pt x="853440" y="137160"/>
                </a:lnTo>
              </a:path>
            </a:pathLst>
          </a:custGeom>
          <a:noFill/>
          <a:ln w="19050">
            <a:solidFill>
              <a:srgbClr val="C87C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>
            <a:spLocks noChangeAspect="1"/>
          </p:cNvSpPr>
          <p:nvPr/>
        </p:nvSpPr>
        <p:spPr>
          <a:xfrm flipH="1" flipV="1">
            <a:off x="936102" y="4731990"/>
            <a:ext cx="1620000" cy="264131"/>
          </a:xfrm>
          <a:custGeom>
            <a:avLst/>
            <a:gdLst>
              <a:gd name="connsiteX0" fmla="*/ 0 w 3429000"/>
              <a:gd name="connsiteY0" fmla="*/ 0 h 571500"/>
              <a:gd name="connsiteX1" fmla="*/ 3429000 w 3429000"/>
              <a:gd name="connsiteY1" fmla="*/ 0 h 571500"/>
              <a:gd name="connsiteX2" fmla="*/ 3429000 w 3429000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571500">
                <a:moveTo>
                  <a:pt x="0" y="0"/>
                </a:moveTo>
                <a:lnTo>
                  <a:pt x="3429000" y="0"/>
                </a:lnTo>
                <a:lnTo>
                  <a:pt x="3429000" y="571500"/>
                </a:lnTo>
              </a:path>
            </a:pathLst>
          </a:custGeom>
          <a:noFill/>
          <a:ln w="19050">
            <a:solidFill>
              <a:srgbClr val="56A6D9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400000" y="3543858"/>
            <a:ext cx="3744000" cy="600164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Учреждения дополнительного образования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824000" y="3570858"/>
            <a:ext cx="504056" cy="216024"/>
          </a:xfrm>
          <a:prstGeom prst="rect">
            <a:avLst/>
          </a:prstGeom>
          <a:solidFill>
            <a:srgbClr val="CD006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824000" y="4083858"/>
            <a:ext cx="504056" cy="21602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824000" y="4461858"/>
            <a:ext cx="504056" cy="216024"/>
          </a:xfrm>
          <a:prstGeom prst="rect">
            <a:avLst/>
          </a:prstGeom>
          <a:solidFill>
            <a:srgbClr val="E98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824000" y="4826742"/>
            <a:ext cx="504056" cy="216024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5400000" y="4380858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200"/>
              </a:spcAft>
            </a:pPr>
            <a:r>
              <a:rPr lang="ru-RU" dirty="0">
                <a:solidFill>
                  <a:prstClr val="white"/>
                </a:solidFill>
              </a:rPr>
              <a:t>Детские сады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400001" y="4738746"/>
            <a:ext cx="269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200"/>
              </a:spcAft>
            </a:pPr>
            <a:r>
              <a:rPr lang="ru-RU" dirty="0" smtClean="0">
                <a:solidFill>
                  <a:prstClr val="white"/>
                </a:solidFill>
              </a:rPr>
              <a:t>Школы с филиалами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400000" y="4002858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ru-RU" dirty="0">
                <a:solidFill>
                  <a:prstClr val="white"/>
                </a:solidFill>
              </a:rPr>
              <a:t>Техникумы, колледжи</a:t>
            </a:r>
          </a:p>
        </p:txBody>
      </p:sp>
    </p:spTree>
    <p:extLst>
      <p:ext uri="{BB962C8B-B14F-4D97-AF65-F5344CB8AC3E}">
        <p14:creationId xmlns:p14="http://schemas.microsoft.com/office/powerpoint/2010/main" val="33075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013162" y="1193890"/>
            <a:ext cx="3207593" cy="1525370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200" b="1" dirty="0" err="1" smtClean="0"/>
              <a:t>Очкова</a:t>
            </a:r>
            <a:r>
              <a:rPr lang="ru-RU" sz="1200" b="1" dirty="0" smtClean="0"/>
              <a:t> Светлана Алексеевна, </a:t>
            </a:r>
            <a:r>
              <a:rPr lang="ru-RU" sz="1200" b="1" i="1" dirty="0"/>
              <a:t>учитель </a:t>
            </a:r>
            <a:r>
              <a:rPr lang="ru-RU" sz="1200" b="1" i="1" dirty="0" smtClean="0"/>
              <a:t>изобразительного искусства </a:t>
            </a:r>
            <a:r>
              <a:rPr lang="ru-RU" sz="1200" b="1" dirty="0"/>
              <a:t>ГБОУ СОШ № </a:t>
            </a:r>
            <a:r>
              <a:rPr lang="ru-RU" sz="1200" b="1" dirty="0" smtClean="0"/>
              <a:t>2 им</a:t>
            </a:r>
            <a:r>
              <a:rPr lang="ru-RU" sz="1200" b="1" dirty="0"/>
              <a:t>. В. </a:t>
            </a:r>
            <a:r>
              <a:rPr lang="ru-RU" sz="1200" b="1" dirty="0" err="1"/>
              <a:t>Маскина</a:t>
            </a:r>
            <a:r>
              <a:rPr lang="ru-RU" sz="1200" b="1" dirty="0"/>
              <a:t>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ж</a:t>
            </a:r>
            <a:r>
              <a:rPr lang="ru-RU" sz="1200" b="1" dirty="0"/>
              <a:t>.-д</a:t>
            </a:r>
            <a:r>
              <a:rPr lang="ru-RU" sz="1200" b="1" dirty="0" smtClean="0"/>
              <a:t>. ст</a:t>
            </a:r>
            <a:r>
              <a:rPr lang="ru-RU" sz="1200" b="1" dirty="0"/>
              <a:t>. </a:t>
            </a:r>
            <a:r>
              <a:rPr lang="ru-RU" sz="1200" b="1" dirty="0" smtClean="0"/>
              <a:t>Клявлино</a:t>
            </a:r>
          </a:p>
          <a:p>
            <a:pPr algn="ctr"/>
            <a:endParaRPr lang="ru-RU" sz="1200" b="1" dirty="0"/>
          </a:p>
          <a:p>
            <a:r>
              <a:rPr lang="ru-RU" sz="1200" b="1" dirty="0" smtClean="0"/>
              <a:t>2019 </a:t>
            </a:r>
            <a:r>
              <a:rPr lang="ru-RU" sz="1200" b="1" dirty="0"/>
              <a:t>год - победитель конкурса </a:t>
            </a:r>
            <a:r>
              <a:rPr lang="ru-RU" sz="1200" b="1" dirty="0" smtClean="0"/>
              <a:t>ПНПО.</a:t>
            </a:r>
            <a:endParaRPr lang="ru-RU" sz="12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96838" y="14511"/>
            <a:ext cx="5832648" cy="7659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Лучшие учителя РФ </a:t>
            </a:r>
            <a:endParaRPr lang="ru-RU" b="1" dirty="0"/>
          </a:p>
        </p:txBody>
      </p:sp>
      <p:pic>
        <p:nvPicPr>
          <p:cNvPr id="10" name="Рисунок 9" descr="C:\Users\user\Desktop\Очкова С.А.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6857" y="1052124"/>
            <a:ext cx="1658014" cy="177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55" y="3169698"/>
            <a:ext cx="1515969" cy="185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55976" y="3333105"/>
            <a:ext cx="2996579" cy="1525370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200" b="1" dirty="0" smtClean="0"/>
              <a:t>Сомова Елена Александровна, </a:t>
            </a:r>
            <a:r>
              <a:rPr lang="ru-RU" sz="1200" b="1" i="1" dirty="0"/>
              <a:t>учитель </a:t>
            </a:r>
            <a:r>
              <a:rPr lang="ru-RU" sz="1200" b="1" i="1" dirty="0" smtClean="0"/>
              <a:t>изобразительного искусства </a:t>
            </a:r>
            <a:r>
              <a:rPr lang="ru-RU" sz="1200" b="1" dirty="0"/>
              <a:t>ГБОУ СОШ № </a:t>
            </a:r>
            <a:r>
              <a:rPr lang="ru-RU" sz="1200" b="1" dirty="0" smtClean="0"/>
              <a:t>2 им</a:t>
            </a:r>
            <a:r>
              <a:rPr lang="ru-RU" sz="1200" b="1" dirty="0"/>
              <a:t>. В. </a:t>
            </a:r>
            <a:r>
              <a:rPr lang="ru-RU" sz="1200" b="1" dirty="0" err="1"/>
              <a:t>Маскина</a:t>
            </a:r>
            <a:r>
              <a:rPr lang="ru-RU" sz="1200" b="1" dirty="0"/>
              <a:t>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ж</a:t>
            </a:r>
            <a:r>
              <a:rPr lang="ru-RU" sz="1200" b="1" dirty="0"/>
              <a:t>.-д</a:t>
            </a:r>
            <a:r>
              <a:rPr lang="ru-RU" sz="1200" b="1" dirty="0" smtClean="0"/>
              <a:t>. ст</a:t>
            </a:r>
            <a:r>
              <a:rPr lang="ru-RU" sz="1200" b="1" dirty="0"/>
              <a:t>. </a:t>
            </a:r>
            <a:r>
              <a:rPr lang="ru-RU" sz="1200" b="1" dirty="0" smtClean="0"/>
              <a:t>Клявлино</a:t>
            </a:r>
          </a:p>
          <a:p>
            <a:pPr algn="ctr"/>
            <a:endParaRPr lang="ru-RU" sz="1200" b="1" dirty="0"/>
          </a:p>
          <a:p>
            <a:r>
              <a:rPr lang="ru-RU" sz="1200" b="1" dirty="0" smtClean="0"/>
              <a:t>2020 </a:t>
            </a:r>
            <a:r>
              <a:rPr lang="ru-RU" sz="1200" b="1" dirty="0"/>
              <a:t>год - победитель конкурса </a:t>
            </a:r>
            <a:r>
              <a:rPr lang="ru-RU" sz="1200" b="1" dirty="0" smtClean="0"/>
              <a:t>ПНПО.</a:t>
            </a:r>
            <a:endParaRPr lang="ru-RU" sz="12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0610"/>
            <a:ext cx="1684617" cy="186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33427"/>
            <a:ext cx="4221773" cy="208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3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5072098" cy="7659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Лучшие </a:t>
            </a:r>
            <a:r>
              <a:rPr lang="ru-RU" b="1" dirty="0" smtClean="0"/>
              <a:t>учителя РФ </a:t>
            </a:r>
            <a:endParaRPr lang="ru-RU" b="1" dirty="0"/>
          </a:p>
        </p:txBody>
      </p:sp>
      <p:pic>
        <p:nvPicPr>
          <p:cNvPr id="2050" name="Picture 2" descr="Прохорова 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9582"/>
            <a:ext cx="1643074" cy="180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075806"/>
            <a:ext cx="3071834" cy="1357322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r>
              <a:rPr lang="ru-RU" sz="1200" b="1" dirty="0" smtClean="0"/>
              <a:t>Прохорова Екатерина Михайловна, </a:t>
            </a:r>
          </a:p>
          <a:p>
            <a:r>
              <a:rPr lang="ru-RU" sz="1200" b="1" dirty="0" smtClean="0"/>
              <a:t>учитель английского языка </a:t>
            </a:r>
          </a:p>
          <a:p>
            <a:r>
              <a:rPr lang="ru-RU" sz="1200" b="1" dirty="0" smtClean="0"/>
              <a:t>ГБОУ СОШ им. Н.Т. Кукушкина </a:t>
            </a:r>
          </a:p>
          <a:p>
            <a:r>
              <a:rPr lang="ru-RU" sz="1200" b="1" dirty="0" smtClean="0"/>
              <a:t>с. </a:t>
            </a:r>
            <a:r>
              <a:rPr lang="ru-RU" sz="1200" b="1" dirty="0" err="1" smtClean="0"/>
              <a:t>Савруха</a:t>
            </a:r>
            <a:endParaRPr lang="ru-RU" sz="1200" b="1" dirty="0" smtClean="0"/>
          </a:p>
          <a:p>
            <a:pPr algn="ctr"/>
            <a:endParaRPr lang="ru-RU" sz="12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/>
              <a:t>2020 год </a:t>
            </a:r>
            <a:r>
              <a:rPr lang="ru-RU" sz="1200" b="1" dirty="0"/>
              <a:t>- победитель конкурса </a:t>
            </a:r>
            <a:r>
              <a:rPr lang="ru-RU" sz="1200" b="1" dirty="0" smtClean="0"/>
              <a:t>ПНПО.</a:t>
            </a:r>
            <a:endParaRPr lang="ru-RU" sz="12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b="1" dirty="0"/>
          </a:p>
        </p:txBody>
      </p:sp>
      <p:pic>
        <p:nvPicPr>
          <p:cNvPr id="10" name="Picture 5" descr="Ятманкина 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81" y="1220825"/>
            <a:ext cx="1497356" cy="192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205178" y="3174795"/>
            <a:ext cx="3000428" cy="1357322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r>
              <a:rPr lang="ru-RU" sz="1200" b="1" dirty="0" smtClean="0"/>
              <a:t>Галина Михайловна </a:t>
            </a:r>
            <a:r>
              <a:rPr lang="ru-RU" sz="1200" b="1" dirty="0" err="1" smtClean="0"/>
              <a:t>Ятманкина</a:t>
            </a:r>
            <a:r>
              <a:rPr lang="ru-RU" sz="1200" b="1" dirty="0" smtClean="0"/>
              <a:t>, </a:t>
            </a:r>
          </a:p>
          <a:p>
            <a:r>
              <a:rPr lang="ru-RU" sz="1200" b="1" dirty="0" smtClean="0"/>
              <a:t>учитель математики </a:t>
            </a:r>
          </a:p>
          <a:p>
            <a:r>
              <a:rPr lang="ru-RU" sz="1200" b="1" dirty="0" smtClean="0"/>
              <a:t>ГБОУ СОШ им. Н.Т. Кукушкина</a:t>
            </a:r>
          </a:p>
          <a:p>
            <a:r>
              <a:rPr lang="ru-RU" sz="1200" b="1" dirty="0" smtClean="0"/>
              <a:t> с. </a:t>
            </a:r>
            <a:r>
              <a:rPr lang="ru-RU" sz="1200" b="1" dirty="0" err="1" smtClean="0"/>
              <a:t>Савруха</a:t>
            </a:r>
            <a:endParaRPr lang="ru-RU" sz="1200" b="1" dirty="0" smtClean="0"/>
          </a:p>
          <a:p>
            <a:pPr algn="ctr"/>
            <a:endParaRPr lang="ru-RU" sz="12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/>
              <a:t>2020 год </a:t>
            </a:r>
            <a:r>
              <a:rPr lang="ru-RU" sz="1200" b="1" dirty="0"/>
              <a:t>- победитель конкурса </a:t>
            </a:r>
            <a:r>
              <a:rPr lang="ru-RU" sz="1200" b="1" dirty="0" smtClean="0"/>
              <a:t>ПНПО.</a:t>
            </a:r>
            <a:endParaRPr lang="ru-RU" sz="12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22987"/>
            <a:ext cx="4334619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62874"/>
            <a:ext cx="187166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31640" y="254985"/>
            <a:ext cx="5832648" cy="7659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Лучшие </a:t>
            </a:r>
            <a:r>
              <a:rPr lang="ru-RU" b="1" dirty="0" smtClean="0"/>
              <a:t>учителя РФ</a:t>
            </a:r>
            <a:endParaRPr lang="ru-RU" b="1" dirty="0"/>
          </a:p>
        </p:txBody>
      </p:sp>
      <p:pic>
        <p:nvPicPr>
          <p:cNvPr id="1027" name="Picture 3" descr="C:\Users\Admin\Downloads\Гладкова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44310"/>
            <a:ext cx="1500198" cy="208259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39752" y="1072141"/>
            <a:ext cx="6048672" cy="1620000"/>
          </a:xfrm>
          <a:prstGeom prst="rect">
            <a:avLst/>
          </a:prstGeom>
          <a:solidFill>
            <a:srgbClr val="5FB2DE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Гладкова Ирина Владимировна</a:t>
            </a:r>
            <a:r>
              <a:rPr lang="ru-RU" sz="1400" dirty="0" smtClean="0"/>
              <a:t>, </a:t>
            </a:r>
            <a:r>
              <a:rPr lang="ru-RU" sz="1400" b="1" dirty="0" smtClean="0"/>
              <a:t>учитель истории и обществознания ГБОУ СОШ им. Н.С. </a:t>
            </a:r>
            <a:r>
              <a:rPr lang="ru-RU" sz="1400" b="1" dirty="0" err="1" smtClean="0"/>
              <a:t>Доровского</a:t>
            </a:r>
            <a:r>
              <a:rPr lang="ru-RU" sz="1400" b="1" dirty="0" smtClean="0"/>
              <a:t>  с. </a:t>
            </a:r>
            <a:r>
              <a:rPr lang="ru-RU" sz="1400" b="1" dirty="0" err="1" smtClean="0"/>
              <a:t>Подбельск</a:t>
            </a:r>
            <a:endParaRPr lang="ru-RU" sz="1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2019 </a:t>
            </a:r>
            <a:r>
              <a:rPr lang="ru-RU" sz="1400" b="1" dirty="0"/>
              <a:t>год - </a:t>
            </a:r>
            <a:r>
              <a:rPr lang="ru-RU" sz="1400" b="1" dirty="0" smtClean="0"/>
              <a:t>победитель регионального конкурса </a:t>
            </a:r>
            <a:r>
              <a:rPr lang="ru-RU" sz="1400" b="1" dirty="0"/>
              <a:t>долгосрочных </a:t>
            </a:r>
            <a:r>
              <a:rPr lang="ru-RU" sz="1400" b="1" dirty="0" smtClean="0"/>
              <a:t>воспитательных проектов особой педагогической </a:t>
            </a:r>
            <a:r>
              <a:rPr lang="ru-RU" sz="1400" b="1" dirty="0"/>
              <a:t>и </a:t>
            </a:r>
            <a:r>
              <a:rPr lang="ru-RU" sz="1400" b="1" dirty="0" smtClean="0"/>
              <a:t>общественной значимости;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/>
              <a:t>2021 </a:t>
            </a:r>
            <a:r>
              <a:rPr lang="ru-RU" sz="1400" b="1" dirty="0"/>
              <a:t>год - </a:t>
            </a:r>
            <a:r>
              <a:rPr lang="ru-RU" sz="1400" b="1" dirty="0" smtClean="0"/>
              <a:t>победитель </a:t>
            </a:r>
            <a:r>
              <a:rPr lang="ru-RU" sz="1400" b="1" dirty="0"/>
              <a:t>конкурса </a:t>
            </a:r>
            <a:r>
              <a:rPr lang="ru-RU" sz="1400" b="1" dirty="0" smtClean="0"/>
              <a:t>ПНПО.</a:t>
            </a:r>
            <a:endParaRPr lang="ru-RU" sz="1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2929901"/>
            <a:ext cx="1802704" cy="200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63838"/>
            <a:ext cx="60785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6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908798"/>
            <a:ext cx="6021187" cy="11588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обеспечение </a:t>
            </a:r>
            <a:r>
              <a:rPr lang="ru-RU" sz="2000" b="1" dirty="0">
                <a:solidFill>
                  <a:schemeClr val="tx1"/>
                </a:solidFill>
              </a:rPr>
              <a:t>глобальной конкурентоспособности российского образования,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вхождение </a:t>
            </a:r>
            <a:r>
              <a:rPr lang="ru-RU" sz="2000" b="1" dirty="0">
                <a:solidFill>
                  <a:schemeClr val="tx1"/>
                </a:solidFill>
              </a:rPr>
              <a:t>Российской Федерации в число 10 ведущих стран мира по качеству общего образования, </a:t>
            </a:r>
          </a:p>
          <a:p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2393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Ключевые цели нацпроекта </a:t>
            </a:r>
            <a:r>
              <a:rPr lang="ru-RU" sz="2800" b="1" dirty="0" smtClean="0"/>
              <a:t>«Образование»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8617"/>
            <a:ext cx="2054242" cy="21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93563"/>
            <a:ext cx="3960440" cy="182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2872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06" y="659184"/>
            <a:ext cx="1272083" cy="127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4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641" y="254985"/>
            <a:ext cx="6124656" cy="3829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ДОСТУПНОСТЬ БРАЗОВАНИЯ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53344" y="80863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СТРОИТЕЛЬСТВО ОБРАЗОВАТЕЛЬНЫХ </a:t>
            </a:r>
            <a:r>
              <a:rPr lang="ru-RU" b="1" dirty="0">
                <a:solidFill>
                  <a:srgbClr val="FF0000"/>
                </a:solidFill>
              </a:rPr>
              <a:t>УЧРЕЖДЕНИЙ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19402" y="1249603"/>
            <a:ext cx="325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/>
            <a:r>
              <a:rPr lang="ru-RU" sz="1400" b="1" dirty="0" smtClean="0">
                <a:solidFill>
                  <a:prstClr val="white"/>
                </a:solidFill>
              </a:rPr>
              <a:t>     СП «Детский сад «Улыбка» ГБОУ СОШ </a:t>
            </a:r>
            <a:r>
              <a:rPr lang="ru-RU" sz="1400" b="1" dirty="0" err="1" smtClean="0">
                <a:solidFill>
                  <a:prstClr val="white"/>
                </a:solidFill>
              </a:rPr>
              <a:t>с.Алькино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1571"/>
            <a:ext cx="2532903" cy="170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09" y="1833853"/>
            <a:ext cx="341471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61856" y="1308351"/>
            <a:ext cx="40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СП </a:t>
            </a:r>
            <a:r>
              <a:rPr lang="ru-RU" sz="1400" b="1" dirty="0"/>
              <a:t>«Детский сад </a:t>
            </a:r>
            <a:r>
              <a:rPr lang="ru-RU" sz="1400" b="1" dirty="0" smtClean="0"/>
              <a:t>Ручеек»</a:t>
            </a:r>
          </a:p>
          <a:p>
            <a:r>
              <a:rPr lang="ru-RU" sz="1400" b="1" dirty="0" smtClean="0"/>
              <a:t>ГБОУ </a:t>
            </a:r>
            <a:r>
              <a:rPr lang="ru-RU" sz="1400" b="1" dirty="0"/>
              <a:t>СОШ №1 города </a:t>
            </a:r>
            <a:r>
              <a:rPr lang="ru-RU" sz="1400" b="1" dirty="0" smtClean="0"/>
              <a:t>Похвистнево 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712771"/>
            <a:ext cx="26460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структурное подразделение «Детский сад Радуга» </a:t>
            </a:r>
            <a:r>
              <a:rPr lang="ru-RU" sz="1400" b="1" dirty="0" err="1"/>
              <a:t>Маломикушкинского</a:t>
            </a:r>
            <a:r>
              <a:rPr lang="ru-RU" sz="1400" b="1" dirty="0"/>
              <a:t> филиала ГБОУ СОШ </a:t>
            </a:r>
            <a:r>
              <a:rPr lang="ru-RU" sz="1400" b="1" dirty="0" err="1"/>
              <a:t>им.В.С.Чекмасова</a:t>
            </a:r>
            <a:r>
              <a:rPr lang="ru-RU" sz="1400" b="1" dirty="0"/>
              <a:t> </a:t>
            </a:r>
            <a:r>
              <a:rPr lang="ru-RU" sz="1400" b="1" dirty="0" err="1"/>
              <a:t>с.Большое</a:t>
            </a:r>
            <a:r>
              <a:rPr lang="ru-RU" sz="1400" b="1" dirty="0"/>
              <a:t> </a:t>
            </a:r>
            <a:r>
              <a:rPr lang="ru-RU" sz="1400" b="1" dirty="0" err="1"/>
              <a:t>Микушкино</a:t>
            </a:r>
            <a:endParaRPr lang="ru-RU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02" y="3297720"/>
            <a:ext cx="2446978" cy="184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8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47814"/>
            <a:ext cx="25971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41" y="97970"/>
            <a:ext cx="7200800" cy="6015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ДОСТУПНОСТЬ ОБРАЗОВАНИЯ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690250"/>
            <a:ext cx="4533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КАПИТАЛЬНЫЙ РЕМОНТ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534" y="1076928"/>
            <a:ext cx="331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dirty="0">
                <a:solidFill>
                  <a:prstClr val="white"/>
                </a:solidFill>
              </a:rPr>
              <a:t>Детский сад «Крепыш» ГБОУ СОШ №3 города Похвистнево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22" name="Picture 4" descr="C:\Users\Олег Викторович\Pictures\Мои рисунки\СВУ. Детский сад Крепыш_современный детский сад\IMG-ffcd15e21ce3929a674e4f070e8ef7af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4" y="1707654"/>
            <a:ext cx="3138233" cy="196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77215" y="1177970"/>
            <a:ext cx="3091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Спортивный зал </a:t>
            </a:r>
            <a:endParaRPr lang="ru-RU" sz="1400" b="1" dirty="0" smtClean="0"/>
          </a:p>
          <a:p>
            <a:r>
              <a:rPr lang="ru-RU" sz="1400" b="1" dirty="0" smtClean="0"/>
              <a:t>Первомайского </a:t>
            </a:r>
            <a:r>
              <a:rPr lang="ru-RU" sz="1400" b="1" dirty="0"/>
              <a:t>филиала </a:t>
            </a:r>
            <a:endParaRPr lang="ru-RU" sz="1400" b="1" dirty="0" smtClean="0"/>
          </a:p>
          <a:p>
            <a:r>
              <a:rPr lang="ru-RU" sz="1400" b="1" dirty="0"/>
              <a:t>Г</a:t>
            </a:r>
            <a:r>
              <a:rPr lang="ru-RU" sz="1400" b="1" dirty="0" smtClean="0"/>
              <a:t>БОУ </a:t>
            </a:r>
            <a:r>
              <a:rPr lang="ru-RU" sz="1400" b="1" dirty="0"/>
              <a:t>СОШ им. </a:t>
            </a:r>
            <a:r>
              <a:rPr lang="ru-RU" sz="1400" b="1" dirty="0" err="1"/>
              <a:t>Н.С.Доровского</a:t>
            </a:r>
            <a:r>
              <a:rPr lang="ru-RU" sz="1400" b="1" dirty="0"/>
              <a:t> </a:t>
            </a:r>
            <a:r>
              <a:rPr lang="ru-RU" sz="1400" b="1" dirty="0" err="1"/>
              <a:t>с.Подбельск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3421" y="4506714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Резяпкинского</a:t>
            </a:r>
            <a:r>
              <a:rPr lang="ru-RU" sz="1400" b="1" dirty="0"/>
              <a:t> </a:t>
            </a:r>
            <a:r>
              <a:rPr lang="ru-RU" sz="1400" b="1" dirty="0" smtClean="0"/>
              <a:t>филиала ГБОУ </a:t>
            </a:r>
            <a:r>
              <a:rPr lang="ru-RU" sz="1400" b="1" dirty="0"/>
              <a:t>СОШ № 2 им. В. </a:t>
            </a:r>
            <a:r>
              <a:rPr lang="ru-RU" sz="1400" b="1" dirty="0" err="1"/>
              <a:t>Маскина</a:t>
            </a:r>
            <a:r>
              <a:rPr lang="ru-RU" sz="1400" b="1" dirty="0"/>
              <a:t> ж.-д. ст. Клявлино</a:t>
            </a:r>
          </a:p>
          <a:p>
            <a:r>
              <a:rPr lang="ru-RU" sz="1400" b="1" dirty="0" err="1"/>
              <a:t>Старосеменкинского</a:t>
            </a:r>
            <a:r>
              <a:rPr lang="ru-RU" sz="1400" b="1" dirty="0"/>
              <a:t> филиала ГБОУ СОШ с. Старый </a:t>
            </a:r>
            <a:r>
              <a:rPr lang="ru-RU" sz="1400" b="1" dirty="0" err="1"/>
              <a:t>Маклауш</a:t>
            </a:r>
            <a:endParaRPr lang="ru-RU" sz="1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50" y="3219822"/>
            <a:ext cx="2458907" cy="134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72424"/>
            <a:ext cx="25781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7970"/>
            <a:ext cx="7488832" cy="7659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СОЗДАНИЕ СОВРЕМЕННЫХ СЛОВИЙ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08520" y="97894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ОСНАЩЕНИЕ ОБРАЗОВАТЕЛЬНЫХ ОРГАНИЗАЦИЙ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840612"/>
            <a:ext cx="34563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 smtClean="0"/>
              <a:t>В рамках государственной программы </a:t>
            </a:r>
            <a:r>
              <a:rPr lang="ru-RU" sz="1400" b="1" dirty="0" err="1" smtClean="0"/>
              <a:t>Cамарской</a:t>
            </a:r>
            <a:r>
              <a:rPr lang="ru-RU" sz="1400" b="1" dirty="0" smtClean="0"/>
              <a:t> </a:t>
            </a:r>
            <a:r>
              <a:rPr lang="ru-RU" sz="1400" b="1" dirty="0"/>
              <a:t>области "Развитие образования и повышение эффективности реализации молодёжной политики в Самарской области" </a:t>
            </a:r>
            <a:endParaRPr lang="ru-RU" sz="1400" b="1" dirty="0" smtClean="0"/>
          </a:p>
          <a:p>
            <a:pPr algn="ctr" defTabSz="457200"/>
            <a:r>
              <a:rPr lang="ru-RU" sz="1400" b="1" dirty="0" smtClean="0"/>
              <a:t>на </a:t>
            </a:r>
            <a:r>
              <a:rPr lang="ru-RU" sz="1400" b="1" dirty="0"/>
              <a:t>2015-2024 </a:t>
            </a:r>
            <a:r>
              <a:rPr lang="ru-RU" sz="1400" b="1" dirty="0" smtClean="0"/>
              <a:t>годы </a:t>
            </a:r>
          </a:p>
          <a:p>
            <a:pPr algn="ctr" defTabSz="457200"/>
            <a:r>
              <a:rPr lang="ru-RU" sz="1400" b="1" dirty="0" smtClean="0"/>
              <a:t>в образовательные учреждения округа  поступило 24 школьных автобуса</a:t>
            </a:r>
            <a:endParaRPr lang="ru-RU" sz="1400" dirty="0"/>
          </a:p>
          <a:p>
            <a:pPr marL="285750" indent="-285750" defTabSz="457200">
              <a:buFontTx/>
              <a:buChar char="-"/>
            </a:pP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11" name="Рисунок 10" descr="\\Sekretar\сетевые\Петрова В.И\автобус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0348"/>
            <a:ext cx="2736304" cy="156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\\Sekretar\сетевые\Петрова В.И\автобус 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02496"/>
            <a:ext cx="2689845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0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41" y="97970"/>
            <a:ext cx="7920880" cy="7659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СОЗДАНИЕ СОВРЕМЕННЫХ УСЛОВИЙ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8237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ОСНАЩЕНИЕ ОБРАЗОВАТЕЛЬНЫХ ОРГАНИЗАЦИЙ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3" y="1193039"/>
            <a:ext cx="51845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400" b="1" dirty="0" smtClean="0"/>
              <a:t>По программе  «Развитие технического творчества обучающихся» Самарской области до 2024 года»  в образовательные  учреждения  округа: </a:t>
            </a:r>
          </a:p>
          <a:p>
            <a:pPr algn="just" defTabSz="457200"/>
            <a:endParaRPr lang="ru-RU" sz="1400" b="1" dirty="0" smtClean="0"/>
          </a:p>
          <a:p>
            <a:pPr marL="285750" indent="-285750" defTabSz="457200">
              <a:buFont typeface="Wingdings" pitchFamily="2" charset="2"/>
              <a:buChar char="ü"/>
            </a:pPr>
            <a:r>
              <a:rPr lang="ru-RU" sz="1400" b="1" dirty="0" smtClean="0"/>
              <a:t>ГБОУ </a:t>
            </a:r>
            <a:r>
              <a:rPr lang="ru-RU" sz="1400" b="1" dirty="0"/>
              <a:t>СОШ №1 города </a:t>
            </a:r>
            <a:r>
              <a:rPr lang="ru-RU" sz="1400" b="1" dirty="0" smtClean="0"/>
              <a:t>Похвистнево </a:t>
            </a:r>
          </a:p>
          <a:p>
            <a:pPr marL="285750" indent="-285750" defTabSz="457200">
              <a:buFont typeface="Wingdings" pitchFamily="2" charset="2"/>
              <a:buChar char="ü"/>
            </a:pPr>
            <a:r>
              <a:rPr lang="ru-RU" sz="1400" b="1" dirty="0" smtClean="0"/>
              <a:t>ГБОУ </a:t>
            </a:r>
            <a:r>
              <a:rPr lang="ru-RU" sz="1400" b="1" dirty="0"/>
              <a:t>СОШ  им. </a:t>
            </a:r>
            <a:r>
              <a:rPr lang="ru-RU" sz="1400" b="1" dirty="0" err="1"/>
              <a:t>А.М.Шулайкина</a:t>
            </a:r>
            <a:r>
              <a:rPr lang="ru-RU" sz="1400" b="1" dirty="0"/>
              <a:t> </a:t>
            </a:r>
            <a:r>
              <a:rPr lang="ru-RU" sz="1400" b="1" dirty="0" err="1"/>
              <a:t>с.Старый</a:t>
            </a:r>
            <a:r>
              <a:rPr lang="ru-RU" sz="1400" b="1" dirty="0"/>
              <a:t> </a:t>
            </a:r>
            <a:r>
              <a:rPr lang="ru-RU" sz="1400" b="1" dirty="0" err="1" smtClean="0"/>
              <a:t>Аманак</a:t>
            </a:r>
            <a:endParaRPr lang="ru-RU" sz="1400" b="1" dirty="0" smtClean="0"/>
          </a:p>
          <a:p>
            <a:pPr marL="285750" indent="-285750" defTabSz="457200">
              <a:buFont typeface="Wingdings" pitchFamily="2" charset="2"/>
              <a:buChar char="ü"/>
            </a:pPr>
            <a:r>
              <a:rPr lang="ru-RU" sz="1400" b="1" dirty="0" smtClean="0"/>
              <a:t>ГБОУ </a:t>
            </a:r>
            <a:r>
              <a:rPr lang="ru-RU" sz="1400" b="1" dirty="0"/>
              <a:t>СОШ </a:t>
            </a:r>
            <a:r>
              <a:rPr lang="ru-RU" sz="1400" b="1" dirty="0" err="1"/>
              <a:t>с.Новое</a:t>
            </a:r>
            <a:r>
              <a:rPr lang="ru-RU" sz="1400" b="1" dirty="0"/>
              <a:t> </a:t>
            </a:r>
            <a:r>
              <a:rPr lang="ru-RU" sz="1400" b="1" dirty="0" err="1"/>
              <a:t>Усманово</a:t>
            </a:r>
            <a:r>
              <a:rPr lang="ru-RU" sz="1400" b="1" dirty="0"/>
              <a:t> </a:t>
            </a:r>
            <a:endParaRPr lang="ru-RU" sz="1400" b="1" dirty="0" smtClean="0"/>
          </a:p>
          <a:p>
            <a:pPr marL="285750" indent="-285750" defTabSz="457200">
              <a:buFont typeface="Wingdings" pitchFamily="2" charset="2"/>
              <a:buChar char="ü"/>
            </a:pPr>
            <a:r>
              <a:rPr lang="ru-RU" sz="1400" b="1" dirty="0" smtClean="0"/>
              <a:t>ГБОУ СОШ с. Большой Толкай</a:t>
            </a:r>
          </a:p>
          <a:p>
            <a:pPr defTabSz="457200"/>
            <a:endParaRPr lang="ru-RU" b="1" dirty="0" smtClean="0">
              <a:solidFill>
                <a:prstClr val="white"/>
              </a:solidFill>
            </a:endParaRPr>
          </a:p>
          <a:p>
            <a:pPr defTabSz="457200"/>
            <a:r>
              <a:rPr lang="ru-RU" sz="1400" b="1" dirty="0" smtClean="0">
                <a:solidFill>
                  <a:prstClr val="white"/>
                </a:solidFill>
              </a:rPr>
              <a:t>По программе «Цифровая образовательная среда</a:t>
            </a:r>
            <a:r>
              <a:rPr lang="ru-RU" sz="1400" b="1" dirty="0">
                <a:solidFill>
                  <a:prstClr val="white"/>
                </a:solidFill>
              </a:rPr>
              <a:t>» в 2019-2021 годах поставлено </a:t>
            </a:r>
          </a:p>
          <a:p>
            <a:pPr defTabSz="457200"/>
            <a:r>
              <a:rPr lang="ru-RU" sz="1400" b="1" dirty="0">
                <a:solidFill>
                  <a:prstClr val="white"/>
                </a:solidFill>
              </a:rPr>
              <a:t>10 мобильных </a:t>
            </a:r>
            <a:r>
              <a:rPr lang="ru-RU" sz="1400" b="1" dirty="0" smtClean="0">
                <a:solidFill>
                  <a:prstClr val="white"/>
                </a:solidFill>
              </a:rPr>
              <a:t>классов</a:t>
            </a:r>
          </a:p>
          <a:p>
            <a:pPr defTabSz="457200"/>
            <a:endParaRPr lang="ru-RU" sz="1400" b="1" dirty="0" smtClean="0">
              <a:solidFill>
                <a:prstClr val="white"/>
              </a:solidFill>
            </a:endParaRPr>
          </a:p>
          <a:p>
            <a:pPr defTabSz="457200"/>
            <a:r>
              <a:rPr lang="ru-RU" sz="1400" b="1" dirty="0">
                <a:solidFill>
                  <a:prstClr val="white"/>
                </a:solidFill>
              </a:rPr>
              <a:t>В 2019-2021 годах </a:t>
            </a:r>
            <a:r>
              <a:rPr lang="ru-RU" sz="1400" b="1" dirty="0" smtClean="0">
                <a:solidFill>
                  <a:prstClr val="white"/>
                </a:solidFill>
              </a:rPr>
              <a:t>15 </a:t>
            </a:r>
            <a:r>
              <a:rPr lang="ru-RU" sz="1400" b="1" dirty="0">
                <a:solidFill>
                  <a:prstClr val="white"/>
                </a:solidFill>
              </a:rPr>
              <a:t>образовательных организаций были оснащены комплектами лабораторного оборудования для кабинетов физики</a:t>
            </a:r>
          </a:p>
          <a:p>
            <a:pPr defTabSz="457200"/>
            <a:endParaRPr lang="ru-RU" sz="1400" b="1" dirty="0">
              <a:solidFill>
                <a:prstClr val="white"/>
              </a:solidFill>
            </a:endParaRPr>
          </a:p>
          <a:p>
            <a:pPr defTabSz="457200"/>
            <a:endParaRPr lang="ru-RU" sz="1400" b="1" dirty="0">
              <a:solidFill>
                <a:prstClr val="white"/>
              </a:solidFill>
            </a:endParaRPr>
          </a:p>
          <a:p>
            <a:pPr defTabSz="457200"/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pic>
        <p:nvPicPr>
          <p:cNvPr id="1026" name="Picture 2" descr="\\Sekretar\сетевые\Петрова В.И\каб технологии девоч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3039"/>
            <a:ext cx="2880320" cy="157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03" y="3147814"/>
            <a:ext cx="27368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84076"/>
            <a:ext cx="9036496" cy="116759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/>
              <a:t>РЕАЛИЗАЦИЯ </a:t>
            </a:r>
            <a:br>
              <a:rPr lang="ru-RU" sz="3200" b="1" dirty="0" smtClean="0"/>
            </a:br>
            <a:r>
              <a:rPr lang="ru-RU" sz="3200" b="1" dirty="0" smtClean="0"/>
              <a:t>НАЦИОНАЛЬНОГО ПРОЕКТА «ОБРАЗОВАНИЕ»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«Современная школа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404200"/>
              </p:ext>
            </p:extLst>
          </p:nvPr>
        </p:nvGraphicFramePr>
        <p:xfrm>
          <a:off x="202567" y="1995686"/>
          <a:ext cx="8858312" cy="2952327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121344"/>
                <a:gridCol w="2298587"/>
                <a:gridCol w="2298587"/>
                <a:gridCol w="2139794"/>
              </a:tblGrid>
              <a:tr h="2606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Создание Центров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«Точка роста»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Объекты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0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</a:tr>
              <a:tr h="2127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5 школ: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им.Н.Т.Кукушкина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с.Савруха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им.П.В.Кравцова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с.Старопохвистнево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им.М.К.Овсянникова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с.Исаклы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№2 </a:t>
                      </a:r>
                      <a:r>
                        <a:rPr lang="ru-RU" sz="1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им.В.Маскина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ж.-д. </a:t>
                      </a:r>
                      <a:r>
                        <a:rPr lang="ru-RU" sz="1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ст.Клявлино</a:t>
                      </a:r>
                      <a:endParaRPr lang="ru-RU" sz="1000" b="1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ГБОУ СОШ с.Камышла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5 школ: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№3 города Похвистнево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им.Н.С.Доровского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с.Подбельск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с.Черный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Ключ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с.Старое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Ермаково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с.Новое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Ганькино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3 школы: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ГБОУ гимназия им.С.В.Байменова города Похвистнево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spc="-2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с.Алькино</a:t>
                      </a:r>
                      <a:endParaRPr lang="ru-RU" sz="1000" b="1" spc="-2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ГБОУ СОШ </a:t>
                      </a:r>
                      <a:r>
                        <a:rPr lang="ru-RU" sz="1000" b="1" spc="-2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с.Новое</a:t>
                      </a:r>
                      <a:r>
                        <a:rPr lang="ru-RU" sz="1000" b="1" spc="-2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b="1" spc="-2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Якушкино</a:t>
                      </a:r>
                      <a:endParaRPr lang="ru-RU" sz="1000" b="1" spc="-2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ADF8F-745C-478C-B057-91BBA1E43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970"/>
            <a:ext cx="1096437" cy="10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84076"/>
            <a:ext cx="8964488" cy="116759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/>
              <a:t>РЕАЛИЗАЦИЯ </a:t>
            </a:r>
            <a:br>
              <a:rPr lang="ru-RU" sz="3200" b="1" dirty="0" smtClean="0"/>
            </a:br>
            <a:r>
              <a:rPr lang="ru-RU" sz="3200" b="1" dirty="0" smtClean="0"/>
              <a:t>НАЦИОНАЛЬНОГО ПРОЕКТА «ОБРАЗОВАНИЕ»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«Успех каждого ребёнка»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7270"/>
          <a:stretch/>
        </p:blipFill>
        <p:spPr>
          <a:xfrm>
            <a:off x="7236297" y="97970"/>
            <a:ext cx="1957924" cy="1080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41084"/>
              </p:ext>
            </p:extLst>
          </p:nvPr>
        </p:nvGraphicFramePr>
        <p:xfrm>
          <a:off x="-1" y="1995686"/>
          <a:ext cx="9144000" cy="286512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189759"/>
                <a:gridCol w="3678386"/>
                <a:gridCol w="3275855"/>
              </a:tblGrid>
              <a:tr h="231032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мини-технопарка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Объекты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03" marR="42103" marT="0" marB="0">
                    <a:solidFill>
                      <a:srgbClr val="0F99B9"/>
                    </a:solidFill>
                  </a:tcPr>
                </a:tc>
              </a:tr>
              <a:tr h="1570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школы: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 СОШ №2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им. </a:t>
                      </a:r>
                      <a:r>
                        <a:rPr lang="ru-RU" sz="14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В.Маскина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ж.-д. ст. Клявлино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 СОШ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им. </a:t>
                      </a:r>
                      <a:r>
                        <a:rPr lang="ru-RU" sz="14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М.К.Овсянникова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14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Исаклы</a:t>
                      </a:r>
                      <a:endParaRPr lang="ru-RU" sz="14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 СОШ №7 города Похвистнево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0F99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школы: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 СОШ с. Камышла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ГБОУ СОШ с. Среднее </a:t>
                      </a: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Аверкино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rgbClr val="0F99B9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1ADF8F-745C-478C-B057-91BBA1E43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6" y="208936"/>
            <a:ext cx="1096437" cy="10966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7" y="3291830"/>
            <a:ext cx="219551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2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6380</TotalTime>
  <Words>1106</Words>
  <Application>Microsoft Office PowerPoint</Application>
  <PresentationFormat>Экран (16:9)</PresentationFormat>
  <Paragraphs>282</Paragraphs>
  <Slides>22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Сектор</vt:lpstr>
      <vt:lpstr>Северо-Восточный образовательный округ</vt:lpstr>
      <vt:lpstr>Система образования Северо-Восточного образовательного округа</vt:lpstr>
      <vt:lpstr>Презентация PowerPoint</vt:lpstr>
      <vt:lpstr>  ДОСТУПНОСТЬ БРАЗОВАНИЯ</vt:lpstr>
      <vt:lpstr>ДОСТУПНОСТЬ ОБРАЗОВАНИЯ</vt:lpstr>
      <vt:lpstr>СОЗДАНИЕ СОВРЕМЕННЫХ СЛОВИЙ</vt:lpstr>
      <vt:lpstr>СОЗДАНИЕ СОВРЕМЕННЫХ УСЛОВИЙ</vt:lpstr>
      <vt:lpstr>Презентация PowerPoint</vt:lpstr>
      <vt:lpstr>Презентация PowerPoint</vt:lpstr>
      <vt:lpstr>Презентация PowerPoint</vt:lpstr>
      <vt:lpstr>ДОСТИЖЕНИЯ ДЕТЕЙ</vt:lpstr>
      <vt:lpstr>Презентация PowerPoint</vt:lpstr>
      <vt:lpstr>Презентация PowerPoint</vt:lpstr>
      <vt:lpstr>ДОСТИЖЕНИЯ ДЕТЕЙ</vt:lpstr>
      <vt:lpstr>ДОСТИЖЕНИЯ ПЕДАГОГОВ</vt:lpstr>
      <vt:lpstr>ДОСТИЖЕНИЯ ПЕДАГОГОВ</vt:lpstr>
      <vt:lpstr>Презентация PowerPoint</vt:lpstr>
      <vt:lpstr>Презентация PowerPoint</vt:lpstr>
      <vt:lpstr>2020 - победители регионального конкурса долгосрочных ВОСПИТАТЕЛЬНЫХ проектов особой педагогической и общественной значимости</vt:lpstr>
      <vt:lpstr>Лучшие учителя РФ </vt:lpstr>
      <vt:lpstr>Лучшие учителя РФ </vt:lpstr>
      <vt:lpstr>Лучшие учителя РФ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Лысикова</dc:creator>
  <cp:lastModifiedBy>Пантелеева Л.М</cp:lastModifiedBy>
  <cp:revision>410</cp:revision>
  <cp:lastPrinted>2021-10-12T11:14:48Z</cp:lastPrinted>
  <dcterms:created xsi:type="dcterms:W3CDTF">2021-05-11T10:11:20Z</dcterms:created>
  <dcterms:modified xsi:type="dcterms:W3CDTF">2021-10-12T11:55:41Z</dcterms:modified>
</cp:coreProperties>
</file>