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70" r:id="rId3"/>
    <p:sldId id="271" r:id="rId4"/>
    <p:sldId id="272" r:id="rId5"/>
    <p:sldId id="281" r:id="rId6"/>
    <p:sldId id="282" r:id="rId7"/>
    <p:sldId id="273" r:id="rId8"/>
    <p:sldId id="257" r:id="rId9"/>
    <p:sldId id="262" r:id="rId10"/>
    <p:sldId id="263" r:id="rId11"/>
    <p:sldId id="259" r:id="rId12"/>
    <p:sldId id="275" r:id="rId13"/>
    <p:sldId id="260" r:id="rId14"/>
    <p:sldId id="261" r:id="rId15"/>
    <p:sldId id="283" r:id="rId16"/>
    <p:sldId id="265" r:id="rId17"/>
    <p:sldId id="266" r:id="rId18"/>
    <p:sldId id="276" r:id="rId19"/>
    <p:sldId id="277" r:id="rId20"/>
    <p:sldId id="279" r:id="rId21"/>
    <p:sldId id="267" r:id="rId22"/>
    <p:sldId id="268" r:id="rId23"/>
    <p:sldId id="28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B9300-A9AF-43A9-AD80-39CC1CCA7CC1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7F640-4174-4FF7-9893-B7FA91A3A0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95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87B79-FE52-4659-8393-8D7F425C7F3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8688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503C8-F658-4AD1-8B17-3E29277E94F5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CFCD3-B55E-46A5-9F80-A473006F68B9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46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5BB22-9D56-4D81-A488-FC288C766D83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E4DDE-327B-4691-BCE7-8E07A4F2BAA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6514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EF1A4-459C-4315-9AFC-A8AAAF38006C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0833C-61A2-4734-A330-309E15918885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3489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17A77-147E-424D-A94C-C4A79408A81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A53B8-77F6-4D1E-8013-A72FFCBF4AA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9097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902E4-A4D5-44EB-AFBD-032E8819F0C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0CC93-3377-499A-AC54-DF790D2B5E5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7677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BD572-DD7A-45A5-8B7B-AA51073B833E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8BF0A-0D15-4204-8C5F-017DAD26DA8F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8080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1BF72-1D0C-4F71-8B40-6FDB29A92DEC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2889B-D90F-42DE-B53A-64C5434240E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248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34BE5-1F65-4D6E-8479-8B3173652201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B9C72-A8DF-4752-9A6F-C1D8EA941A43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996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DF2CC-2F43-40FC-928E-A008EA9E18A4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70428-D6EA-458B-9E99-66730F98A3D1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5982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B503F-F224-473C-8AB4-03CCFB266356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64DCE-70DB-4BE8-B3D1-B34B64AC94C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0156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6D8CC-652B-4F2B-ACEA-186845032FDE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2011A-C22F-4BD5-9E70-9EE0EC938AE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9989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593FEC-261E-4232-A3B4-04113E0DE396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E43A5A-2002-40E1-848A-61C69D1577B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6692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718800" cy="300643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Творческая мастерская:</a:t>
            </a: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4000" dirty="0" smtClean="0">
                <a:solidFill>
                  <a:srgbClr val="002060"/>
                </a:solidFill>
              </a:rPr>
              <a:t>«Практическая значимость авторских дидактических пособий, используемых в процессе познавательного развития дошкольников»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1233053" y="4364181"/>
            <a:ext cx="9996791" cy="2216727"/>
          </a:xfrm>
        </p:spPr>
        <p:txBody>
          <a:bodyPr/>
          <a:lstStyle/>
          <a:p>
            <a:pPr marR="0" algn="ctr" eaLnBrk="1" hangingPunct="1"/>
            <a:r>
              <a:rPr lang="ru-RU" sz="2400" dirty="0" smtClean="0">
                <a:solidFill>
                  <a:srgbClr val="002060"/>
                </a:solidFill>
              </a:rPr>
              <a:t>Воспитатели: </a:t>
            </a:r>
          </a:p>
          <a:p>
            <a:pPr marR="0" algn="ctr" eaLnBrk="1" hangingPunct="1"/>
            <a:r>
              <a:rPr lang="ru-RU" sz="2400" dirty="0" smtClean="0">
                <a:solidFill>
                  <a:srgbClr val="002060"/>
                </a:solidFill>
              </a:rPr>
              <a:t>СП «Детский сад «Солнышко»» ГБОУ СОШ им. Н.С. </a:t>
            </a:r>
            <a:r>
              <a:rPr lang="ru-RU" sz="2400" dirty="0" err="1" smtClean="0">
                <a:solidFill>
                  <a:srgbClr val="002060"/>
                </a:solidFill>
              </a:rPr>
              <a:t>Доровского</a:t>
            </a:r>
            <a:r>
              <a:rPr lang="ru-RU" sz="2400" dirty="0" smtClean="0">
                <a:solidFill>
                  <a:srgbClr val="002060"/>
                </a:solidFill>
              </a:rPr>
              <a:t>  </a:t>
            </a:r>
          </a:p>
          <a:p>
            <a:pPr marR="0" algn="ctr" eaLnBrk="1" hangingPunct="1"/>
            <a:r>
              <a:rPr lang="ru-RU" sz="2400" dirty="0" smtClean="0">
                <a:solidFill>
                  <a:srgbClr val="002060"/>
                </a:solidFill>
              </a:rPr>
              <a:t>с. </a:t>
            </a:r>
            <a:r>
              <a:rPr lang="ru-RU" sz="2400" dirty="0" err="1" smtClean="0">
                <a:solidFill>
                  <a:srgbClr val="002060"/>
                </a:solidFill>
              </a:rPr>
              <a:t>Подбельск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</a:p>
          <a:p>
            <a:pPr marR="0" algn="ctr" eaLnBrk="1" hangingPunct="1"/>
            <a:r>
              <a:rPr lang="ru-RU" sz="2400" dirty="0" err="1" smtClean="0">
                <a:solidFill>
                  <a:srgbClr val="002060"/>
                </a:solidFill>
              </a:rPr>
              <a:t>Панасенко</a:t>
            </a:r>
            <a:r>
              <a:rPr lang="ru-RU" sz="2400" dirty="0" smtClean="0">
                <a:solidFill>
                  <a:srgbClr val="002060"/>
                </a:solidFill>
              </a:rPr>
              <a:t> М.А., </a:t>
            </a:r>
            <a:r>
              <a:rPr lang="ru-RU" sz="2400" dirty="0" err="1" smtClean="0">
                <a:solidFill>
                  <a:srgbClr val="002060"/>
                </a:solidFill>
              </a:rPr>
              <a:t>Лукъянова</a:t>
            </a:r>
            <a:r>
              <a:rPr lang="ru-RU" sz="2400" dirty="0" smtClean="0">
                <a:solidFill>
                  <a:srgbClr val="002060"/>
                </a:solidFill>
              </a:rPr>
              <a:t> М.А.</a:t>
            </a:r>
          </a:p>
          <a:p>
            <a:endParaRPr lang="ru-RU" dirty="0"/>
          </a:p>
        </p:txBody>
      </p:sp>
      <p:pic>
        <p:nvPicPr>
          <p:cNvPr id="4" name="Рисунок 3" descr="Cjkysirj.png"/>
          <p:cNvPicPr>
            <a:picLocks noChangeAspect="1"/>
          </p:cNvPicPr>
          <p:nvPr/>
        </p:nvPicPr>
        <p:blipFill>
          <a:blip r:embed="rId2" cstate="print">
            <a:lum contrast="-10000"/>
          </a:blip>
          <a:stretch>
            <a:fillRect/>
          </a:stretch>
        </p:blipFill>
        <p:spPr>
          <a:xfrm>
            <a:off x="9970159" y="385593"/>
            <a:ext cx="1786123" cy="169367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60647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8828" y="4134065"/>
            <a:ext cx="3780000" cy="2520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5447" y="921188"/>
            <a:ext cx="3780000" cy="2520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8842" y="4128655"/>
            <a:ext cx="3780000" cy="2520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651" y="900545"/>
            <a:ext cx="3780000" cy="2520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378036" y="1039091"/>
            <a:ext cx="1371600" cy="2258291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«Завяжи бантик на шарик»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0224655" y="1094509"/>
            <a:ext cx="1371600" cy="2258291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«Собери бусы для мамы»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(счеты)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04800" y="4197927"/>
            <a:ext cx="1371600" cy="2258291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«Матрешка»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151418" y="4184073"/>
            <a:ext cx="1371600" cy="2258291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«Собери бусы для мамы»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(бумага)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20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206" y="313900"/>
            <a:ext cx="11009194" cy="92804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Игровое пособия из фетра на развитие мелкой моторики и речевой активности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643" y="1283509"/>
            <a:ext cx="4526506" cy="33948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5849" y="3152634"/>
            <a:ext cx="4594745" cy="344605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0887" y="1287129"/>
            <a:ext cx="4540153" cy="340511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4430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287224" y="2415238"/>
            <a:ext cx="4813111" cy="360983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674" y="1199244"/>
            <a:ext cx="4596265" cy="34471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0515" y="3038074"/>
            <a:ext cx="4703928" cy="352794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63237" y="817418"/>
            <a:ext cx="3685309" cy="900545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Игровое поле 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«У пруда»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197927" y="0"/>
            <a:ext cx="4544291" cy="1136073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 на пальчиках 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«Русская народная сказка «Репка»»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8922327" y="1898073"/>
            <a:ext cx="2881746" cy="997527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«Пальчиковый театр «Расскажи сказку»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746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6216" y="2835839"/>
            <a:ext cx="4867700" cy="365077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2664" y="854433"/>
            <a:ext cx="4781265" cy="358594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400800" y="775855"/>
            <a:ext cx="4724400" cy="180109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Объемное пособие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 деревне»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427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686" y="200167"/>
            <a:ext cx="8596668" cy="1014484"/>
          </a:xfrm>
        </p:spPr>
        <p:txBody>
          <a:bodyPr>
            <a:normAutofit/>
          </a:bodyPr>
          <a:lstStyle/>
          <a:p>
            <a:pPr algn="ctr"/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686" y="1337480"/>
            <a:ext cx="5067868" cy="380090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9523" y="2947916"/>
            <a:ext cx="4808560" cy="36064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65272" y="914400"/>
            <a:ext cx="4433455" cy="1773382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Вязанные куклы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«Кто работает в детском саду?»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980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484909"/>
          </a:xfrm>
        </p:spPr>
        <p:txBody>
          <a:bodyPr/>
          <a:lstStyle/>
          <a:p>
            <a:pPr algn="ctr"/>
            <a:r>
              <a:rPr lang="ru-RU" sz="3600" dirty="0" smtClean="0">
                <a:latin typeface="Arial" charset="0"/>
              </a:rPr>
              <a:t>Классификация дидактических пособий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43346" y="900546"/>
          <a:ext cx="11277599" cy="566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9709"/>
                <a:gridCol w="1939636"/>
                <a:gridCol w="4114801"/>
                <a:gridCol w="4433453"/>
              </a:tblGrid>
              <a:tr h="483113">
                <a:tc>
                  <a:txBody>
                    <a:bodyPr/>
                    <a:lstStyle/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 программы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 недели</a:t>
                      </a:r>
                    </a:p>
                  </a:txBody>
                  <a:tcPr/>
                </a:tc>
              </a:tr>
              <a:tr h="71489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и счет</a:t>
                      </a: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«Нарядные овечки»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Рыболовы»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«Разложи одежду»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«Домашние животные»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«Речные и  морские обитатели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 Одежда, обувь, головные уборы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7006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Величина</a:t>
                      </a: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«Волшебный лес»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«Помоги друзьям»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«Цветоводы»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«В джунглях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«Деревья и кустарники»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«В гостях у сказки»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«Садовые и луговые цветы»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«Животные жарких стран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6284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</a:t>
                      </a: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«На какую фигуру похоже?»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«Подбери деталь к предмету»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«Залатай коврик»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«Собери бусы»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«Соотнеси по форме и цвету»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«Насекомые»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«Транспорт»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«Ателье»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«Мамин праздник»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«Овощи и фрукты»</a:t>
                      </a:r>
                    </a:p>
                  </a:txBody>
                  <a:tcPr/>
                </a:tc>
              </a:tr>
              <a:tr h="66501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Ориентировка в пространстве и на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плоскости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«Лабиринт»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 Слушай и делай, что скажу»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«Сыщики»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«День защитника отечества»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«Профессии»</a:t>
                      </a:r>
                    </a:p>
                  </a:txBody>
                  <a:tcPr/>
                </a:tc>
              </a:tr>
              <a:tr h="8894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Ориентировка во времени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«Сутки»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«Лети лепесток»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«Четвертый лишний»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«Живые часы»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«Я и моя семья»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«В гостях у сказки»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 Лето»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4400" dirty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6677891" y="429491"/>
            <a:ext cx="5514109" cy="1191491"/>
          </a:xfrm>
          <a:prstGeom prst="round2Diag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«Нарядные овечки»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P919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31818"/>
            <a:ext cx="6460797" cy="306185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Рисунок 7" descr="P919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5599" y="2732403"/>
            <a:ext cx="5486401" cy="412559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95729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7876" y="274924"/>
            <a:ext cx="5075374" cy="3668425"/>
          </a:xfrm>
          <a:prstGeom prst="rect">
            <a:avLst/>
          </a:prstGeom>
        </p:spPr>
      </p:pic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endParaRPr lang="ru-RU" dirty="0" smtClean="0"/>
          </a:p>
        </p:txBody>
      </p:sp>
      <p:pic>
        <p:nvPicPr>
          <p:cNvPr id="5" name="Рисунок 4" descr="Рисунок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120" y="305007"/>
            <a:ext cx="5114151" cy="3666917"/>
          </a:xfrm>
          <a:prstGeom prst="rect">
            <a:avLst/>
          </a:prstGeom>
        </p:spPr>
      </p:pic>
      <p:pic>
        <p:nvPicPr>
          <p:cNvPr id="6" name="Рисунок 5" descr="Рисунок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9368" y="3486150"/>
            <a:ext cx="5129248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03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P9190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78792"/>
            <a:ext cx="4350327" cy="3283551"/>
          </a:xfrm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66255" y="0"/>
            <a:ext cx="4184072" cy="1025236"/>
          </a:xfrm>
          <a:prstGeom prst="round2Diag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«Жила зима в избушке»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P9200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4654" y="3648423"/>
            <a:ext cx="3481937" cy="3209577"/>
          </a:xfrm>
          <a:prstGeom prst="rect">
            <a:avLst/>
          </a:prstGeom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447309" y="2535382"/>
            <a:ext cx="3380509" cy="1039091"/>
          </a:xfrm>
          <a:prstGeom prst="round2Diag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«Разложи мешки по машинам»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P92000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97091" y="1073727"/>
            <a:ext cx="4294909" cy="3221182"/>
          </a:xfrm>
          <a:prstGeom prst="rect">
            <a:avLst/>
          </a:prstGeom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7813964" y="0"/>
            <a:ext cx="4378036" cy="983673"/>
          </a:xfrm>
          <a:prstGeom prst="round2Diag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«Соберем букет для мамы»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P92000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80909" y="2362795"/>
            <a:ext cx="5611091" cy="4495205"/>
          </a:xfrm>
          <a:ln w="28575">
            <a:solidFill>
              <a:schemeClr val="accent1"/>
            </a:solidFill>
          </a:ln>
        </p:spPr>
      </p:pic>
      <p:pic>
        <p:nvPicPr>
          <p:cNvPr id="7" name="Рисунок 6" descr="P9200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4018"/>
            <a:ext cx="6123709" cy="459278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7051964" y="498764"/>
            <a:ext cx="4946072" cy="1524000"/>
          </a:xfrm>
          <a:prstGeom prst="round2Diag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«Одень Машу на прогулку»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1200" y="803564"/>
            <a:ext cx="10468864" cy="734291"/>
          </a:xfrm>
        </p:spPr>
        <p:txBody>
          <a:bodyPr>
            <a:normAutofit/>
          </a:bodyPr>
          <a:lstStyle/>
          <a:p>
            <a:pPr algn="ctr"/>
            <a:r>
              <a:rPr lang="ru-RU" sz="4400" b="0" dirty="0" smtClean="0"/>
              <a:t>Основные принципы ФГОС ДО </a:t>
            </a:r>
            <a:endParaRPr lang="ru-RU" sz="4400" b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1200" y="2050473"/>
            <a:ext cx="10472928" cy="4294909"/>
          </a:xfrm>
        </p:spPr>
        <p:txBody>
          <a:bodyPr/>
          <a:lstStyle/>
          <a:p>
            <a:pPr marL="274320" indent="-274320" algn="l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создание благоприятных условий развития детей в соответствии с их возрастными и индивидуальными особенностями и склонностями (ориентированным на зону ближайшего развития), развитие способностей и творческого потенциала каждого ребенка как субъекта отношений с самим собой, другими детьми, взрослыми;</a:t>
            </a:r>
          </a:p>
          <a:p>
            <a:pPr marL="274320" indent="-274320" algn="l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построение образовательной деятельности на основе индивидуальных особенностей каждого ребенка, при котором сам ребенок становится активным субъектом образования;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2315442"/>
          </a:xfrm>
        </p:spPr>
        <p:txBody>
          <a:bodyPr/>
          <a:lstStyle/>
          <a:p>
            <a:pPr algn="ctr"/>
            <a:r>
              <a:rPr lang="ru-RU" sz="6600" dirty="0" smtClean="0">
                <a:solidFill>
                  <a:schemeClr val="tx1"/>
                </a:solidFill>
              </a:rPr>
              <a:t>Творческая мастерская</a:t>
            </a:r>
            <a:endParaRPr lang="ru-RU" sz="66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4286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922" y="1399332"/>
            <a:ext cx="5205982" cy="389870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2219" y="2484099"/>
            <a:ext cx="5215675" cy="390596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92727" y="318655"/>
            <a:ext cx="5278582" cy="88669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«Разложи листочки по цвету»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6248400" y="1343892"/>
            <a:ext cx="5278582" cy="88669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«С какого дерева листочек?»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362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224" y="954485"/>
            <a:ext cx="4291956" cy="321287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6681" y="1647212"/>
            <a:ext cx="5237513" cy="392231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60083" y="3648075"/>
            <a:ext cx="4286250" cy="32099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5527963" y="263236"/>
            <a:ext cx="6442364" cy="121920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«Осеннее дерево»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16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5054" y="1856509"/>
            <a:ext cx="8275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0070C0"/>
                </a:solidFill>
              </a:rPr>
              <a:t>Спасибо за внимание !</a:t>
            </a:r>
            <a:endParaRPr lang="ru-RU" sz="5400" dirty="0"/>
          </a:p>
        </p:txBody>
      </p:sp>
      <p:pic>
        <p:nvPicPr>
          <p:cNvPr id="4" name="Рисунок 4" descr="4b92a46bb7f4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3765" y="2689182"/>
            <a:ext cx="3604780" cy="367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 smtClean="0"/>
              <a:t>Принципы занимательности и </a:t>
            </a:r>
            <a:br>
              <a:rPr lang="ru-RU" sz="4800" dirty="0" smtClean="0"/>
            </a:br>
            <a:r>
              <a:rPr lang="ru-RU" sz="4800" dirty="0" smtClean="0"/>
              <a:t>новизны</a:t>
            </a:r>
            <a:endParaRPr lang="ru-RU" sz="4800" dirty="0"/>
          </a:p>
        </p:txBody>
      </p:sp>
      <p:pic>
        <p:nvPicPr>
          <p:cNvPr id="8" name="Содержимое 7" descr="Рисунок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438" y="1770729"/>
            <a:ext cx="5696273" cy="3480144"/>
          </a:xfrm>
        </p:spPr>
      </p:pic>
      <p:pic>
        <p:nvPicPr>
          <p:cNvPr id="9" name="Рисунок 8" descr="Рисунок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1082" y="2646218"/>
            <a:ext cx="4911633" cy="3903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 smtClean="0"/>
              <a:t>Принципы активности и </a:t>
            </a:r>
            <a:br>
              <a:rPr lang="ru-RU" sz="4800" dirty="0" smtClean="0"/>
            </a:br>
            <a:r>
              <a:rPr lang="ru-RU" sz="4800" dirty="0" smtClean="0"/>
              <a:t>вариативности</a:t>
            </a:r>
            <a:endParaRPr lang="ru-RU" sz="4800" dirty="0"/>
          </a:p>
        </p:txBody>
      </p:sp>
      <p:pic>
        <p:nvPicPr>
          <p:cNvPr id="4" name="Содержимое 3" descr="Рисунок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33182" y="1796225"/>
            <a:ext cx="4850199" cy="3980962"/>
          </a:xfrm>
        </p:spPr>
      </p:pic>
      <p:pic>
        <p:nvPicPr>
          <p:cNvPr id="5" name="Рисунок 4" descr="Рисунок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1067" y="2394171"/>
            <a:ext cx="4847152" cy="3984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-1"/>
            <a:ext cx="10972800" cy="1842655"/>
          </a:xfrm>
        </p:spPr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дидактических пособий, способствующих развитию познавательных способностей у  детей дошкольного возраста, посредством реализации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деятельностного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подхода.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4156364"/>
          </a:xfrm>
        </p:spPr>
        <p:txBody>
          <a:bodyPr/>
          <a:lstStyle/>
          <a:p>
            <a:pPr lvl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Формировать основные математические представления и понятия: количество и счет, цвет, форма, величина, пространственные отношения. 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Формировать познавательные способности: получение новых знаний, их обобщение и закрепление, расширение имеющиеся у них представления о предметах и явлениях природы, растениях, животных.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Развивать у детей приемы математического мышления – сравнение, анализ, рассуждение, обобщение, умозаключение.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Воспитывать дружеские взаимоотношения между детьми, взрослыми, объектами живой и неживой природы, проявлять чуткое отношение к сверстникам, учатся быть справедливым, уступать в случае необходимости, учится сочувствовать и т.д.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22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79480" cy="4135008"/>
          </a:xfrm>
        </p:spPr>
      </p:pic>
      <p:pic>
        <p:nvPicPr>
          <p:cNvPr id="5" name="Рисунок 4" descr="22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5610" y="2470097"/>
            <a:ext cx="6276390" cy="438790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80110"/>
            <a:ext cx="10972800" cy="457199"/>
          </a:xfrm>
        </p:spPr>
        <p:txBody>
          <a:bodyPr/>
          <a:lstStyle/>
          <a:p>
            <a:pPr algn="ctr"/>
            <a:r>
              <a:rPr lang="ru-RU" sz="3600" dirty="0" smtClean="0">
                <a:latin typeface="Arial" charset="0"/>
              </a:rPr>
              <a:t>Классификация дидактических пособий 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81891" y="792480"/>
          <a:ext cx="10598727" cy="6065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0545"/>
                <a:gridCol w="1233055"/>
                <a:gridCol w="1025236"/>
                <a:gridCol w="4059382"/>
                <a:gridCol w="3380509"/>
              </a:tblGrid>
              <a:tr h="359930"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Раздел программы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игр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Тема недели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4188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ФЭМП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Цвет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«Подбери одежду для девочек»</a:t>
                      </a:r>
                    </a:p>
                    <a:p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«Спрячь зайку»</a:t>
                      </a:r>
                    </a:p>
                    <a:p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«Загони машины в гараж»</a:t>
                      </a:r>
                    </a:p>
                    <a:p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«Найди тарелки и ложки»</a:t>
                      </a:r>
                    </a:p>
                    <a:p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«Осенние деревья»</a:t>
                      </a:r>
                    </a:p>
                    <a:p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«Собери пирамиду»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«Одежда, обувь, головные уборы»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«Дикие животные»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«Транспорт»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«Посуда»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«Игрушки»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«Осень»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6586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Форма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«Собери бусы для мамы»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«Разложи фигуры по полочкам»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«Размещение вкладышей разной величины в соответствующие отверстия»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«Мамины помощники»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995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Величина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«Найди мишке домик»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«Накорми мишку»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«Овощной магазин»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 «Загони самолеты в ангар»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«Овощи»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«Транспорт»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7461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Формирование целостной картины мира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«Мамы и их малыши»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«Что где растет?»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Дидактическое пособие «В лесу»</a:t>
                      </a:r>
                      <a:endParaRPr kumimoji="0" lang="ru-RU" sz="16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4.Вязаные 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пособия:</a:t>
                      </a:r>
                    </a:p>
                    <a:p>
                      <a:pPr lvl="0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Куклы для игры в «Профессии»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«Овощи»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«Дикие животные»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«Домашние животные»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«Домашние птицы»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«Профессии»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«Овощи»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«Одежда, обувь, головные уборы</a:t>
                      </a:r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kumimoji="0" lang="ru-RU" sz="16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lum bright="1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807" y="2975110"/>
            <a:ext cx="4535605" cy="3401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lum bright="3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2893" y="3007833"/>
            <a:ext cx="4417325" cy="3312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9560" y="2287397"/>
            <a:ext cx="4417325" cy="3312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498764" y="1925782"/>
            <a:ext cx="3089563" cy="900545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«Подбери одежду для девочек»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851563" y="1149926"/>
            <a:ext cx="4308764" cy="99752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«Разложи игрушки по полочкам»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8298872" y="1967346"/>
            <a:ext cx="3449782" cy="91440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«</a:t>
            </a:r>
            <a:r>
              <a:rPr lang="ru-RU" sz="2400" dirty="0" err="1" smtClean="0">
                <a:solidFill>
                  <a:srgbClr val="002060"/>
                </a:solidFill>
              </a:rPr>
              <a:t>Много-мало</a:t>
            </a:r>
            <a:r>
              <a:rPr lang="ru-RU" sz="2400" dirty="0" smtClean="0">
                <a:solidFill>
                  <a:srgbClr val="002060"/>
                </a:solidFill>
              </a:rPr>
              <a:t>»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67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429" y="3268742"/>
            <a:ext cx="4841543" cy="3227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0378" y="337885"/>
            <a:ext cx="4964373" cy="3309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0997" y="2824982"/>
            <a:ext cx="48006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26472" y="2175164"/>
            <a:ext cx="4350327" cy="81741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«Напоим гостей чаем»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022763" y="1191492"/>
            <a:ext cx="4350327" cy="81741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«С какого дерева листочек»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68036" y="221672"/>
            <a:ext cx="4350327" cy="81741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«Помоги ежику собрать грибы»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391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</TotalTime>
  <Words>804</Words>
  <Application>Microsoft Office PowerPoint</Application>
  <PresentationFormat>Произвольный</PresentationFormat>
  <Paragraphs>146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Творческая мастерская: «Практическая значимость авторских дидактических пособий, используемых в процессе познавательного развития дошкольников»</vt:lpstr>
      <vt:lpstr>Основные принципы ФГОС ДО </vt:lpstr>
      <vt:lpstr>Принципы занимательности и  новизны</vt:lpstr>
      <vt:lpstr>Принципы активности и  вариативности</vt:lpstr>
      <vt:lpstr>Цель:        Создание дидактических пособий, способствующих развитию познавательных способностей у  детей дошкольного возраста, посредством реализации деятельностного подхода.</vt:lpstr>
      <vt:lpstr>Слайд 6</vt:lpstr>
      <vt:lpstr>Классификация дидактических пособий </vt:lpstr>
      <vt:lpstr>Слайд 8</vt:lpstr>
      <vt:lpstr>Слайд 9</vt:lpstr>
      <vt:lpstr>Слайд 10</vt:lpstr>
      <vt:lpstr>Игровое пособия из фетра на развитие мелкой моторики и речевой активности</vt:lpstr>
      <vt:lpstr>Слайд 12</vt:lpstr>
      <vt:lpstr>Слайд 13</vt:lpstr>
      <vt:lpstr>Слайд 14</vt:lpstr>
      <vt:lpstr>Классификация дидактических пособий</vt:lpstr>
      <vt:lpstr>Слайд 16</vt:lpstr>
      <vt:lpstr>Слайд 17</vt:lpstr>
      <vt:lpstr>Слайд 18</vt:lpstr>
      <vt:lpstr>Слайд 19</vt:lpstr>
      <vt:lpstr>Творческая мастерская</vt:lpstr>
      <vt:lpstr>Слайд 21</vt:lpstr>
      <vt:lpstr>Слайд 22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Лукьянов</dc:creator>
  <cp:lastModifiedBy>Admin</cp:lastModifiedBy>
  <cp:revision>34</cp:revision>
  <dcterms:created xsi:type="dcterms:W3CDTF">2016-09-15T15:34:59Z</dcterms:created>
  <dcterms:modified xsi:type="dcterms:W3CDTF">2016-09-21T02:15:03Z</dcterms:modified>
</cp:coreProperties>
</file>