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7"/>
  </p:notesMasterIdLst>
  <p:sldIdLst>
    <p:sldId id="256" r:id="rId4"/>
    <p:sldId id="327" r:id="rId5"/>
    <p:sldId id="316" r:id="rId6"/>
    <p:sldId id="302" r:id="rId7"/>
    <p:sldId id="274" r:id="rId8"/>
    <p:sldId id="343" r:id="rId9"/>
    <p:sldId id="342" r:id="rId10"/>
    <p:sldId id="337" r:id="rId11"/>
    <p:sldId id="338" r:id="rId12"/>
    <p:sldId id="339" r:id="rId13"/>
    <p:sldId id="340" r:id="rId14"/>
    <p:sldId id="341" r:id="rId15"/>
    <p:sldId id="325" r:id="rId16"/>
  </p:sldIdLst>
  <p:sldSz cx="10693400" cy="7561263"/>
  <p:notesSz cx="6858000" cy="9144000"/>
  <p:defaultTextStyle>
    <a:defPPr>
      <a:defRPr lang="ko-KR"/>
    </a:defPPr>
    <a:lvl1pPr marL="0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25E"/>
    <a:srgbClr val="512F3E"/>
    <a:srgbClr val="611F4E"/>
    <a:srgbClr val="710F57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5133" autoAdjust="0"/>
  </p:normalViewPr>
  <p:slideViewPr>
    <p:cSldViewPr>
      <p:cViewPr>
        <p:scale>
          <a:sx n="58" d="100"/>
          <a:sy n="58" d="100"/>
        </p:scale>
        <p:origin x="-1248" y="-300"/>
      </p:cViewPr>
      <p:guideLst>
        <p:guide orient="horz" pos="271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2024-05-16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1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88816" y="3886489"/>
            <a:ext cx="6104584" cy="158784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8816" y="5474331"/>
            <a:ext cx="6104411" cy="74099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578304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14900" y="4333007"/>
            <a:ext cx="3578500" cy="3228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26258" y="0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9818" y="2827926"/>
            <a:ext cx="2483582" cy="4733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39496" y="1875219"/>
            <a:ext cx="2863437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05410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71005" y="1875219"/>
            <a:ext cx="2863119" cy="2975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116824" tIns="58412" rIns="116824" bIns="58412" anchor="ctr"/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52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3" y="1875220"/>
            <a:ext cx="3419167" cy="37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50828" y="2020463"/>
            <a:ext cx="31575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37850" y="2020463"/>
            <a:ext cx="3199600" cy="2329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329538" y="1734298"/>
            <a:ext cx="3977940" cy="500050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824" tIns="58412" rIns="116824" bIns="58412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94" y="1586205"/>
            <a:ext cx="3944920" cy="60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70623" y="1789291"/>
            <a:ext cx="2275113" cy="441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88816" y="3886489"/>
            <a:ext cx="6104584" cy="158784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88816" y="5474331"/>
            <a:ext cx="6104411" cy="740993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lnSpc>
                <a:spcPct val="100000"/>
              </a:lnSpc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38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27805" y="3278794"/>
            <a:ext cx="5765595" cy="696186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27805" y="3974979"/>
            <a:ext cx="5765595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12" y="5368476"/>
            <a:ext cx="1185694" cy="14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5" y="1397647"/>
            <a:ext cx="757884" cy="9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617158"/>
            <a:ext cx="517061" cy="65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58" y="2615535"/>
            <a:ext cx="421047" cy="5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304651" y="1875221"/>
            <a:ext cx="3023781" cy="3810821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02" y="5261070"/>
            <a:ext cx="1725698" cy="23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8603" y="66956"/>
            <a:ext cx="1293404" cy="11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3360904" y="229731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276160" y="5290006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2062789" y="3450181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229856" y="1411182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4362719" y="437379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6570179" y="3505680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6150301" y="1309827"/>
            <a:ext cx="2333166" cy="17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5599329" y="4955159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636606" y="365146"/>
            <a:ext cx="5420188" cy="6830972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6723" y="3089486"/>
            <a:ext cx="3199954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46550" y="3936335"/>
            <a:ext cx="3199954" cy="635137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606"/>
            <a:ext cx="1856050" cy="2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12" y="5328668"/>
            <a:ext cx="1645885" cy="22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325676" y="554394"/>
            <a:ext cx="4042049" cy="509412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08473" y="5630035"/>
            <a:ext cx="4042049" cy="846848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08300" y="6532893"/>
            <a:ext cx="4042049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9895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23714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653952" y="2348239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83810" y="2351837"/>
            <a:ext cx="1684000" cy="211688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799395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124033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5448671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7773310" y="2087226"/>
            <a:ext cx="2105000" cy="2646111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13992" y="1663507"/>
            <a:ext cx="3332730" cy="5364507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41466" y="2065090"/>
            <a:ext cx="7451934" cy="4445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16824" tIns="58412" rIns="116824" bIns="58412" anchor="ctr"/>
          <a:lstStyle>
            <a:lvl1pPr marL="0" indent="0" algn="ctr"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520"/>
            <a:ext cx="10693400" cy="846850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4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8370"/>
            <a:ext cx="10693400" cy="423425"/>
          </a:xfrm>
          <a:prstGeom prst="rect">
            <a:avLst/>
          </a:prstGeom>
        </p:spPr>
        <p:txBody>
          <a:bodyPr lIns="116824" tIns="58412" rIns="116824" bIns="58412"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68237" rtl="0" eaLnBrk="1" latinLnBrk="1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1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1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1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1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82204" y="1188344"/>
            <a:ext cx="9629828" cy="3032516"/>
          </a:xfrm>
        </p:spPr>
        <p:txBody>
          <a:bodyPr/>
          <a:lstStyle/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«ФУНКЦИОНАЛЬНАЯ 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ГРАМОТНОСТЬ</a:t>
            </a:r>
          </a:p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РОДИТЕЛЕЙ- КАК ФАКТОР ГАРМОНИЗАЦИИ           СЕМЕЙНОГО ВОСПИТАНИЯ. </a:t>
            </a:r>
          </a:p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РЕКОМЕНДАЦИИ ПО ОРГАНИЗАЦИИ                     ВЗАИМОДЕЙСТВИЯ  С РОДИТЕЛЯМИ».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6729" y="4133166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64974" y="2643758"/>
              <a:ext cx="102114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38388" y="5652839"/>
            <a:ext cx="7914585" cy="1318293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algn="ctr" latinLnBrk="0"/>
            <a:r>
              <a:rPr lang="ru-RU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sz="2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им.Н.С.Доровского</a:t>
            </a:r>
            <a:r>
              <a:rPr lang="ru-RU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Подбельск</a:t>
            </a:r>
            <a:r>
              <a:rPr lang="ru-RU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Душаева</a:t>
            </a:r>
            <a:r>
              <a:rPr lang="ru-RU" sz="2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Н.А.- заместитель директора по ВР</a:t>
            </a:r>
            <a:endParaRPr lang="ru-RU" sz="2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atinLnBrk="0"/>
            <a:r>
              <a:rPr lang="ru-RU" sz="2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378148" y="436763"/>
            <a:ext cx="9983465" cy="7196497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2400" dirty="0" smtClean="0"/>
              <a:t>6. Читайте ребёнку регулярно! Если читать ребенку по 10 минут          ежедневно, то от момента рождения до поступления в школу он проведёт 3 000 часов, слушая книги. Даже когда ребёнок научится читать самостоятельно, продолжайте чтение вслух, чтобы это занятие стало важной составляющей его каждодневного существования и служило укреплению навыков грамотности. </a:t>
            </a:r>
          </a:p>
          <a:p>
            <a:r>
              <a:rPr lang="ru-RU" sz="2400" dirty="0" smtClean="0"/>
              <a:t> 7. Покажите </a:t>
            </a:r>
            <a:r>
              <a:rPr lang="ru-RU" sz="2400" dirty="0"/>
              <a:t>ребёнку, как использовать язык в повседневной </a:t>
            </a:r>
          </a:p>
          <a:p>
            <a:r>
              <a:rPr lang="ru-RU" sz="2400" dirty="0"/>
              <a:t>     жизни. Научите его читать меню, находить полезные </a:t>
            </a:r>
            <a:r>
              <a:rPr lang="ru-RU" sz="2400" dirty="0" err="1"/>
              <a:t>веб</a:t>
            </a:r>
            <a:r>
              <a:rPr lang="ru-RU" sz="2400" dirty="0"/>
              <a:t>-</a:t>
            </a:r>
          </a:p>
          <a:p>
            <a:r>
              <a:rPr lang="ru-RU" sz="2400" dirty="0"/>
              <a:t>     сайты, писать письма с выражением благодарности или</a:t>
            </a:r>
          </a:p>
          <a:p>
            <a:r>
              <a:rPr lang="ru-RU" sz="2400" dirty="0"/>
              <a:t>     собственной точки зрения по интересующей его теме.</a:t>
            </a:r>
          </a:p>
          <a:p>
            <a:r>
              <a:rPr lang="ru-RU" sz="2400" dirty="0"/>
              <a:t> 8. Принимайте участие в школьной жизни ребёнка, не</a:t>
            </a:r>
          </a:p>
          <a:p>
            <a:r>
              <a:rPr lang="ru-RU" sz="2400" dirty="0"/>
              <a:t>     пропуская ни единой возможности. Делясь своими </a:t>
            </a:r>
          </a:p>
          <a:p>
            <a:r>
              <a:rPr lang="ru-RU" sz="2400" dirty="0"/>
              <a:t>     рассказами, культурными традициями и знаниями, вы </a:t>
            </a:r>
          </a:p>
          <a:p>
            <a:r>
              <a:rPr lang="ru-RU" sz="2400" dirty="0"/>
              <a:t>     дарите знания всем детям, а своему ребёнку </a:t>
            </a:r>
          </a:p>
          <a:p>
            <a:r>
              <a:rPr lang="ru-RU" sz="2400" dirty="0"/>
              <a:t>     демонстрируете заинтересованность в его учёбе.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148" y="468263"/>
            <a:ext cx="9982827" cy="6552727"/>
          </a:xfrm>
        </p:spPr>
        <p:txBody>
          <a:bodyPr/>
          <a:lstStyle/>
          <a:p>
            <a:r>
              <a:rPr lang="ru-RU" sz="2400" dirty="0" smtClean="0"/>
              <a:t> 9. Приучайте ребёнка читать произведения разных жанров:</a:t>
            </a:r>
          </a:p>
          <a:p>
            <a:r>
              <a:rPr lang="ru-RU" sz="2400" dirty="0" smtClean="0"/>
              <a:t>     рассказы, биографии, стихи и информационные книги по </a:t>
            </a:r>
          </a:p>
          <a:p>
            <a:r>
              <a:rPr lang="ru-RU" sz="2400" dirty="0" smtClean="0"/>
              <a:t>     интересующим его темам. </a:t>
            </a:r>
          </a:p>
          <a:p>
            <a:r>
              <a:rPr lang="ru-RU" sz="2400" dirty="0" smtClean="0"/>
              <a:t>10.Просматривайте и загружайте на свой компьютер или</a:t>
            </a:r>
          </a:p>
          <a:p>
            <a:r>
              <a:rPr lang="ru-RU" sz="2400" dirty="0" smtClean="0"/>
              <a:t>     портативное устройство книги из библиотеки.. </a:t>
            </a:r>
          </a:p>
          <a:p>
            <a:r>
              <a:rPr lang="ru-RU" sz="2400" dirty="0" smtClean="0"/>
              <a:t>11. Побуждайте ребёнка использовать свои навыки</a:t>
            </a:r>
          </a:p>
          <a:p>
            <a:r>
              <a:rPr lang="ru-RU" sz="2400" dirty="0" smtClean="0"/>
              <a:t>     грамотности для помощи другим. К примеру, он может </a:t>
            </a:r>
          </a:p>
          <a:p>
            <a:r>
              <a:rPr lang="ru-RU" sz="2400" dirty="0" smtClean="0"/>
              <a:t>     почитать вслух младшим братьям и сёстрам или людям</a:t>
            </a:r>
          </a:p>
          <a:p>
            <a:r>
              <a:rPr lang="ru-RU" sz="2400" dirty="0" smtClean="0"/>
              <a:t>     преклонного возраста, а также написать письмо, записать</a:t>
            </a:r>
          </a:p>
          <a:p>
            <a:r>
              <a:rPr lang="ru-RU" sz="2400" dirty="0" smtClean="0"/>
              <a:t>     телефонное сообщение или составить список продуктов </a:t>
            </a:r>
          </a:p>
          <a:p>
            <a:r>
              <a:rPr lang="ru-RU" sz="2400" dirty="0" smtClean="0"/>
              <a:t>     для похода в магазин.</a:t>
            </a:r>
          </a:p>
          <a:p>
            <a:r>
              <a:rPr lang="ru-RU" sz="2400" dirty="0" smtClean="0"/>
              <a:t> 12. Помогайте ребёнку строить планы на будущее и             </a:t>
            </a:r>
          </a:p>
          <a:p>
            <a:r>
              <a:rPr lang="ru-RU" sz="2400" dirty="0" smtClean="0"/>
              <a:t>     объясняйте, как грамотность способствует достижению </a:t>
            </a:r>
          </a:p>
          <a:p>
            <a:r>
              <a:rPr lang="ru-RU" sz="2400" dirty="0" smtClean="0"/>
              <a:t>     важных целей. </a:t>
            </a:r>
          </a:p>
          <a:p>
            <a:endParaRPr lang="ru-RU" sz="2400" dirty="0" smtClean="0"/>
          </a:p>
          <a:p>
            <a:pPr lvl="0" algn="ctr"/>
            <a:endParaRPr lang="en-US" altLang="ko-KR" sz="2400" dirty="0">
              <a:solidFill>
                <a:srgbClr val="00B0F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50156" y="479063"/>
            <a:ext cx="9911457" cy="6531699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ru-RU" sz="2400" dirty="0"/>
              <a:t>13. Говорите и читайте на родном языке. Это укрепит </a:t>
            </a:r>
            <a:r>
              <a:rPr lang="ru-RU" sz="2400" dirty="0" smtClean="0"/>
              <a:t>навыки грамотности </a:t>
            </a:r>
            <a:r>
              <a:rPr lang="ru-RU" sz="2400" dirty="0"/>
              <a:t>ребёнка на обоих языках: родном и русском</a:t>
            </a:r>
            <a:r>
              <a:rPr lang="ru-RU" sz="2400" dirty="0" smtClean="0"/>
              <a:t>.  </a:t>
            </a:r>
            <a:r>
              <a:rPr lang="ru-RU" sz="2400" dirty="0"/>
              <a:t>Рассказывайте семейные истории ребёнку и просите его </a:t>
            </a:r>
            <a:r>
              <a:rPr lang="ru-RU" sz="2400" dirty="0" smtClean="0"/>
              <a:t>    </a:t>
            </a:r>
            <a:r>
              <a:rPr lang="ru-RU" sz="2400" dirty="0"/>
              <a:t>поделиться своими </a:t>
            </a:r>
            <a:r>
              <a:rPr lang="ru-RU" sz="2400" dirty="0" smtClean="0"/>
              <a:t>историями</a:t>
            </a:r>
          </a:p>
          <a:p>
            <a:r>
              <a:rPr lang="ru-RU" sz="2400" dirty="0" smtClean="0"/>
              <a:t>14. Анализируйте просмотренные фильмы, как это делают </a:t>
            </a:r>
          </a:p>
          <a:p>
            <a:r>
              <a:rPr lang="ru-RU" sz="2400" dirty="0" smtClean="0"/>
              <a:t>    кинокритики, сравнивая их друг с другом и высказывая своё</a:t>
            </a:r>
          </a:p>
          <a:p>
            <a:r>
              <a:rPr lang="ru-RU" sz="2400" dirty="0" smtClean="0"/>
              <a:t>    мнение.</a:t>
            </a:r>
          </a:p>
          <a:p>
            <a:r>
              <a:rPr lang="ru-RU" sz="2400" dirty="0" smtClean="0"/>
              <a:t> 15. Проводите параллели между фильмом и реальным</a:t>
            </a:r>
          </a:p>
          <a:p>
            <a:r>
              <a:rPr lang="ru-RU" sz="2400" dirty="0" smtClean="0"/>
              <a:t>    жизненным опытом </a:t>
            </a:r>
          </a:p>
          <a:p>
            <a:r>
              <a:rPr lang="ru-RU" sz="2400" dirty="0" smtClean="0"/>
              <a:t>16. Следите за тем, какие сайты посещает ребёнок</a:t>
            </a:r>
          </a:p>
          <a:p>
            <a:r>
              <a:rPr lang="ru-RU" sz="2400" dirty="0" smtClean="0"/>
              <a:t>17. Знайте, с кем ребёнок общается в интернете. </a:t>
            </a:r>
          </a:p>
          <a:p>
            <a:r>
              <a:rPr lang="ru-RU" sz="2400" dirty="0" smtClean="0"/>
              <a:t>18. Помните, что вы не одиноки! Одним из ваших главных</a:t>
            </a:r>
          </a:p>
          <a:p>
            <a:r>
              <a:rPr lang="ru-RU" sz="2400" dirty="0" smtClean="0"/>
              <a:t>    помощников </a:t>
            </a:r>
            <a:r>
              <a:rPr lang="ru-RU" sz="2400" smtClean="0"/>
              <a:t>является  Учитель</a:t>
            </a:r>
            <a:r>
              <a:rPr lang="ru-RU" sz="2400" dirty="0" smtClean="0"/>
              <a:t>.  </a:t>
            </a:r>
          </a:p>
          <a:p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197" y="604946"/>
            <a:ext cx="10149770" cy="3257286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5100" b="1" dirty="0">
                <a:solidFill>
                  <a:srgbClr val="0070C0"/>
                </a:solidFill>
              </a:rPr>
              <a:t>Необходимость учиться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для жизни, а не для школы – </a:t>
            </a:r>
          </a:p>
          <a:p>
            <a:pPr algn="ctr"/>
            <a:r>
              <a:rPr lang="ru-RU" sz="5100" b="1" dirty="0">
                <a:solidFill>
                  <a:srgbClr val="0070C0"/>
                </a:solidFill>
              </a:rPr>
              <a:t>вот что лежит в основе </a:t>
            </a:r>
          </a:p>
          <a:p>
            <a:pPr algn="ctr"/>
            <a:r>
              <a:rPr lang="ru-RU" sz="4800" b="1" dirty="0">
                <a:solidFill>
                  <a:srgbClr val="0070C0"/>
                </a:solidFill>
              </a:rPr>
              <a:t>функциональной   гр</a:t>
            </a:r>
            <a:r>
              <a:rPr lang="ru-RU" sz="5100" b="1" dirty="0">
                <a:solidFill>
                  <a:srgbClr val="0070C0"/>
                </a:solidFill>
              </a:rPr>
              <a:t>амотности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40" y="4283862"/>
            <a:ext cx="3340635" cy="360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197" y="4360284"/>
            <a:ext cx="3215591" cy="34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062425" y="3886488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3630" y="468263"/>
            <a:ext cx="10149770" cy="671963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sz="51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8" y="3594941"/>
            <a:ext cx="359370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AutoShape 2" descr="дом семьи счастливая иллюстрация вектора.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дом семьи счастливая иллюстрация вектора.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дом семьи счастливая иллюстрация вектора.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дом семьи счастливая иллюстрация вектора. иллюстр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C:\Users\Админ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430" y="166640"/>
            <a:ext cx="3533831" cy="332595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834532" y="3492599"/>
            <a:ext cx="6048672" cy="3565062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algn="just" latinLnBrk="0"/>
            <a:r>
              <a:rPr lang="ru-RU" sz="32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школа- два воспитательных института, каждый из которых по-своему влияет на приобретение социального опыта, формирование личных качеств ребенка.    </a:t>
            </a:r>
            <a:endParaRPr lang="ru-RU" sz="3200" b="1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148" y="540271"/>
            <a:ext cx="6104584" cy="1718403"/>
          </a:xfrm>
          <a:prstGeom prst="rect">
            <a:avLst/>
          </a:prstGeom>
        </p:spPr>
        <p:txBody>
          <a:bodyPr wrap="square" lIns="116824" tIns="58412" rIns="116824" bIns="58412">
            <a:spAutoFit/>
          </a:bodyPr>
          <a:lstStyle/>
          <a:p>
            <a:pPr algn="ctr" latinLnBrk="0"/>
            <a:r>
              <a:rPr lang="ru-RU" sz="2600" b="1" kern="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Нельзя человека  научить на всю жизнь,</a:t>
            </a:r>
          </a:p>
          <a:p>
            <a:pPr algn="ctr" latinLnBrk="0"/>
            <a:r>
              <a:rPr lang="ru-RU" sz="2600" b="1" kern="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его надо научить учиться  всю жизнь!</a:t>
            </a:r>
            <a:endParaRPr lang="ru-RU" sz="2600" kern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atinLnBrk="0">
              <a:defRPr/>
            </a:pPr>
            <a:endParaRPr lang="ru-RU" sz="2600" b="1" kern="0" dirty="0">
              <a:solidFill>
                <a:srgbClr val="C00000"/>
              </a:solidFill>
              <a:latin typeface="Calibri"/>
            </a:endParaRPr>
          </a:p>
          <a:p>
            <a:pPr latinLnBrk="0"/>
            <a:r>
              <a:rPr lang="ru-RU" sz="2600" b="1" kern="0" dirty="0">
                <a:solidFill>
                  <a:srgbClr val="C00000"/>
                </a:solidFill>
                <a:latin typeface="Calibri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602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5" y="0"/>
            <a:ext cx="997821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57169" y="3739937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8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196" y="468263"/>
            <a:ext cx="9550779" cy="6552727"/>
          </a:xfrm>
        </p:spPr>
        <p:txBody>
          <a:bodyPr/>
          <a:lstStyle/>
          <a:p>
            <a:pPr lvl="0" algn="ctr"/>
            <a:r>
              <a:rPr lang="ru-RU" altLang="ko-KR" dirty="0" smtClean="0">
                <a:solidFill>
                  <a:schemeClr val="tx2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Функциональная</a:t>
            </a:r>
            <a:r>
              <a:rPr lang="ru-RU" altLang="ko-KR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грамотность родителей- это знание, умение и навыки, которые будут применяться родителями в воспитании детей и осознанное их применение при решении жизненных задач.</a:t>
            </a:r>
          </a:p>
          <a:p>
            <a:pPr lvl="0" algn="ctr"/>
            <a:endParaRPr lang="en-US" altLang="ko-KR" dirty="0">
              <a:solidFill>
                <a:srgbClr val="00B0F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2239"/>
            <a:ext cx="10693400" cy="846850"/>
          </a:xfrm>
        </p:spPr>
        <p:txBody>
          <a:bodyPr/>
          <a:lstStyle/>
          <a:p>
            <a:r>
              <a:rPr lang="ru-RU" altLang="ko-K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ko-KR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ункциональная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9351" y="2185336"/>
            <a:ext cx="1240434" cy="2101492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787628" y="3674776"/>
            <a:ext cx="1284636" cy="140497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961933" y="2250383"/>
            <a:ext cx="1559300" cy="1671751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668062" y="3334737"/>
            <a:ext cx="1559300" cy="1671751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5403270" y="4402723"/>
            <a:ext cx="1240434" cy="2101492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436304" y="4169718"/>
            <a:ext cx="2174144" cy="2497415"/>
            <a:chOff x="3953945" y="1760695"/>
            <a:chExt cx="1074655" cy="1542465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3953945" y="187363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860763" y="4010868"/>
            <a:ext cx="920548" cy="7327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0517" y="2503462"/>
            <a:ext cx="1570308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030A0"/>
                </a:solidFill>
                <a:cs typeface="Arial" pitchFamily="34" charset="0"/>
              </a:rPr>
              <a:t>Общая грамотность</a:t>
            </a:r>
            <a:endParaRPr lang="ko-KR" altLang="en-US" sz="15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2214" y="2503461"/>
            <a:ext cx="2099912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C00000"/>
                </a:solidFill>
                <a:cs typeface="Arial" pitchFamily="34" charset="0"/>
              </a:rPr>
              <a:t>Коммуникативная </a:t>
            </a:r>
            <a:endParaRPr lang="ko-KR" altLang="en-US" sz="15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0984" y="4120882"/>
            <a:ext cx="2136036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00B050"/>
                </a:solidFill>
                <a:cs typeface="Arial" pitchFamily="34" charset="0"/>
              </a:rPr>
              <a:t>Информационная</a:t>
            </a:r>
            <a:endParaRPr lang="ko-KR" altLang="en-US" sz="15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946" y="5456534"/>
            <a:ext cx="2016431" cy="39496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endParaRPr lang="ko-KR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205" y="4038453"/>
            <a:ext cx="1599423" cy="1041295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>
                <a:solidFill>
                  <a:srgbClr val="710F57"/>
                </a:solidFill>
                <a:cs typeface="Arial" pitchFamily="34" charset="0"/>
              </a:rPr>
              <a:t>Грамотность </a:t>
            </a:r>
            <a:r>
              <a:rPr lang="ru-RU" altLang="ko-KR" sz="1500" b="1">
                <a:solidFill>
                  <a:srgbClr val="710F57"/>
                </a:solidFill>
                <a:cs typeface="Arial" pitchFamily="34" charset="0"/>
              </a:rPr>
              <a:t>при </a:t>
            </a:r>
            <a:r>
              <a:rPr lang="ru-RU" altLang="ko-KR" sz="1500" b="1" smtClean="0">
                <a:solidFill>
                  <a:srgbClr val="710F57"/>
                </a:solidFill>
                <a:cs typeface="Arial" pitchFamily="34" charset="0"/>
              </a:rPr>
              <a:t>решении бытовых проблем</a:t>
            </a:r>
            <a:endParaRPr lang="ko-KR" altLang="en-US" sz="1500" b="1" dirty="0">
              <a:solidFill>
                <a:srgbClr val="710F57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917" y="1158915"/>
            <a:ext cx="3427156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Считать без калькулятора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Отвечать на вопросы, не испытывая затруднений в построении фраз, подборе слов.</a:t>
            </a:r>
          </a:p>
          <a:p>
            <a:r>
              <a:rPr lang="ru-RU" altLang="ko-KR" sz="1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Написать сочинение, рефераты</a:t>
            </a:r>
            <a:endParaRPr lang="ko-KR" altLang="en-US" sz="1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61" y="3392263"/>
            <a:ext cx="3628889" cy="371895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продукты, товары и </a:t>
            </a:r>
            <a:r>
              <a:rPr lang="ru-RU" altLang="ko-KR" sz="1800" dirty="0" smtClean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технические бытовые устройства пользуясь инструкциями</a:t>
            </a:r>
          </a:p>
          <a:p>
            <a:r>
              <a:rPr lang="ru-RU" altLang="ko-KR" sz="1800" dirty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и незнакомом городе ,пользуясь справочником, картой</a:t>
            </a:r>
            <a:endParaRPr lang="ko-KR" altLang="en-US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77107" y="964645"/>
            <a:ext cx="2855428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itchFamily="34" charset="0"/>
              </a:rPr>
              <a:t>Работать в группе, команде, умение договариваться, согласовывать действия</a:t>
            </a:r>
          </a:p>
          <a:p>
            <a:pPr algn="r"/>
            <a:r>
              <a:rPr lang="ru-RU" altLang="ko-KR" sz="1800" dirty="0">
                <a:solidFill>
                  <a:srgbClr val="FF0000"/>
                </a:solidFill>
                <a:cs typeface="Arial" pitchFamily="34" charset="0"/>
              </a:rPr>
              <a:t>Расположить к себе других людей</a:t>
            </a:r>
            <a:endParaRPr lang="ko-KR" altLang="en-US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16219" y="3431280"/>
            <a:ext cx="2843050" cy="294092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Находить и отбирать информацию из книг, энциклопедий и др. 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Использовать информацию из СМИ( газеты, журналы, телевидение)</a:t>
            </a:r>
          </a:p>
          <a:p>
            <a:pPr algn="r"/>
            <a:r>
              <a:rPr lang="ru-RU" altLang="ko-KR" sz="1800" dirty="0">
                <a:solidFill>
                  <a:srgbClr val="00B050"/>
                </a:solidFill>
                <a:cs typeface="Arial" pitchFamily="34" charset="0"/>
              </a:rPr>
              <a:t>Читать чертежи, схемы, графики</a:t>
            </a: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38691" y="6136813"/>
            <a:ext cx="4036168" cy="122596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Искать информацию в сети Интернет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Пользоваться электронной почтой</a:t>
            </a:r>
          </a:p>
          <a:p>
            <a:pPr algn="r"/>
            <a:r>
              <a:rPr lang="ru-RU" altLang="ko-KR" sz="1800" dirty="0">
                <a:solidFill>
                  <a:srgbClr val="0070C0"/>
                </a:solidFill>
                <a:cs typeface="Arial" pitchFamily="34" charset="0"/>
              </a:rPr>
              <a:t>Создавать и распечатывать тексты</a:t>
            </a:r>
            <a:endParaRPr lang="ko-KR" altLang="en-US" sz="18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474492" y="1548383"/>
            <a:ext cx="4392488" cy="504056"/>
          </a:xfrm>
          <a:prstGeom prst="triangle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2239"/>
            <a:ext cx="10693400" cy="846850"/>
          </a:xfrm>
        </p:spPr>
        <p:txBody>
          <a:bodyPr/>
          <a:lstStyle/>
          <a:p>
            <a:r>
              <a:rPr lang="ru-RU" altLang="ko-K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ko-KR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ункциональная </a:t>
            </a:r>
            <a:r>
              <a:rPr lang="ru-RU" altLang="ko-KR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ko-KR" altLang="en-US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99351" y="2185336"/>
            <a:ext cx="1240434" cy="2101492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787628" y="3674776"/>
            <a:ext cx="1284636" cy="140497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961933" y="2250383"/>
            <a:ext cx="1559300" cy="1671751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668062" y="3334737"/>
            <a:ext cx="1559300" cy="1671751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5403270" y="4402723"/>
            <a:ext cx="1240434" cy="2101492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7651419">
            <a:off x="3533238" y="4298176"/>
            <a:ext cx="2145920" cy="2314555"/>
            <a:chOff x="3953945" y="187363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3953945" y="187363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4168839">
              <a:off x="3864023" y="2138509"/>
              <a:ext cx="1141060" cy="63584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ko-KR" sz="1600" dirty="0" smtClean="0">
                  <a:solidFill>
                    <a:schemeClr val="tx1"/>
                  </a:solidFill>
                </a:rPr>
                <a:t>Духовно-нравственная</a:t>
              </a:r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altLang="ko-KR" sz="1800" dirty="0" smtClean="0">
                  <a:solidFill>
                    <a:schemeClr val="tx1"/>
                  </a:solidFill>
                </a:rPr>
                <a:t>сфера</a:t>
              </a:r>
              <a:endParaRPr lang="ko-KR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860763" y="4010868"/>
            <a:ext cx="920548" cy="73278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824" tIns="58412" rIns="116824" bIns="58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4492" y="2503462"/>
            <a:ext cx="1786333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 smtClean="0">
                <a:solidFill>
                  <a:srgbClr val="7030A0"/>
                </a:solidFill>
                <a:cs typeface="Arial" pitchFamily="34" charset="0"/>
              </a:rPr>
              <a:t>Психолого-педагогическая</a:t>
            </a:r>
            <a:endParaRPr lang="ko-KR" altLang="en-US" sz="15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2214" y="2503461"/>
            <a:ext cx="2099912" cy="34879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 smtClean="0">
                <a:solidFill>
                  <a:srgbClr val="C00000"/>
                </a:solidFill>
                <a:cs typeface="Arial" pitchFamily="34" charset="0"/>
              </a:rPr>
              <a:t>правовая</a:t>
            </a:r>
            <a:endParaRPr lang="ko-KR" altLang="en-US" sz="15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0984" y="4120882"/>
            <a:ext cx="2136036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 smtClean="0">
                <a:solidFill>
                  <a:srgbClr val="00B050"/>
                </a:solidFill>
                <a:cs typeface="Arial" pitchFamily="34" charset="0"/>
              </a:rPr>
              <a:t>Этническая и межкультурная</a:t>
            </a:r>
            <a:endParaRPr lang="ko-KR" altLang="en-US" sz="15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946" y="5456534"/>
            <a:ext cx="2016431" cy="39496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altLang="ko-KR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6789" y="4038453"/>
            <a:ext cx="1730839" cy="5796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ctr"/>
            <a:r>
              <a:rPr lang="ru-RU" altLang="ko-KR" sz="1500" b="1" dirty="0" smtClean="0">
                <a:solidFill>
                  <a:srgbClr val="710F57"/>
                </a:solidFill>
                <a:cs typeface="Arial" pitchFamily="34" charset="0"/>
              </a:rPr>
              <a:t>Медико-гигиеническая</a:t>
            </a:r>
            <a:endParaRPr lang="ko-KR" altLang="en-US" sz="1500" b="1" dirty="0">
              <a:solidFill>
                <a:srgbClr val="710F57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917" y="1158915"/>
            <a:ext cx="3427156" cy="150295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r>
              <a:rPr lang="ru-RU" altLang="ko-K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Знать возрастные психологические особенности ребенка, способы решения проблем семейного воспитания</a:t>
            </a:r>
            <a:endParaRPr lang="ko-KR" altLang="en-US" sz="1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406" y="3040893"/>
            <a:ext cx="2847357" cy="2056957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800" dirty="0" smtClean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Психосоматическое состояние ребенка, развитие культуры здоровья ребенка, приобщение к ЗОЖ</a:t>
            </a:r>
            <a:endParaRPr lang="ru-RU" altLang="ko-KR" sz="18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77107" y="964645"/>
            <a:ext cx="2855428" cy="150295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 smtClean="0">
                <a:solidFill>
                  <a:srgbClr val="FF0000"/>
                </a:solidFill>
                <a:cs typeface="Arial" pitchFamily="34" charset="0"/>
              </a:rPr>
              <a:t>Знакомство с нормами семейного права, участие в правовом просвещении детей </a:t>
            </a:r>
            <a:r>
              <a:rPr lang="ru-RU" altLang="ko-KR" sz="1800" dirty="0" err="1" smtClean="0">
                <a:solidFill>
                  <a:srgbClr val="FF0000"/>
                </a:solidFill>
                <a:cs typeface="Arial" pitchFamily="34" charset="0"/>
              </a:rPr>
              <a:t>и.т.д</a:t>
            </a:r>
            <a:endParaRPr lang="ko-KR" altLang="en-US" sz="18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16219" y="3431280"/>
            <a:ext cx="2843050" cy="228779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r"/>
            <a:r>
              <a:rPr lang="ru-RU" altLang="ko-KR" sz="1800" dirty="0" smtClean="0">
                <a:solidFill>
                  <a:srgbClr val="00B050"/>
                </a:solidFill>
                <a:cs typeface="Arial" pitchFamily="34" charset="0"/>
              </a:rPr>
              <a:t>Умение формировать ценностное отношение к национальной культуре, знание о традициях, обычаях и истории, жизненном укладе  других народов</a:t>
            </a:r>
            <a:endParaRPr lang="ru-RU" altLang="ko-KR" sz="1800" dirty="0">
              <a:solidFill>
                <a:srgbClr val="00B050"/>
              </a:solidFill>
              <a:cs typeface="Arial" pitchFamily="34" charset="0"/>
            </a:endParaRPr>
          </a:p>
          <a:p>
            <a:endParaRPr lang="ko-KR" altLang="en-US" sz="15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08936" y="6024797"/>
            <a:ext cx="4036168" cy="122596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 algn="just"/>
            <a:r>
              <a:rPr lang="ru-RU" altLang="ko-KR" sz="1800" dirty="0" smtClean="0">
                <a:solidFill>
                  <a:srgbClr val="0070C0"/>
                </a:solidFill>
                <a:cs typeface="Arial" pitchFamily="34" charset="0"/>
              </a:rPr>
              <a:t>Формировать у ребенка  социальные навыки, умения совершенствовать коммуникативные процессы </a:t>
            </a:r>
            <a:r>
              <a:rPr lang="ru-RU" altLang="ko-KR" sz="1800" dirty="0" err="1" smtClean="0">
                <a:solidFill>
                  <a:srgbClr val="0070C0"/>
                </a:solidFill>
                <a:cs typeface="Arial" pitchFamily="34" charset="0"/>
              </a:rPr>
              <a:t>и.т.д</a:t>
            </a:r>
            <a:endParaRPr lang="ko-KR" altLang="en-US" sz="180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474492" y="1548383"/>
            <a:ext cx="4392488" cy="504056"/>
          </a:xfrm>
          <a:prstGeom prst="triangle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Hexagon 21"/>
          <p:cNvSpPr/>
          <p:nvPr/>
        </p:nvSpPr>
        <p:spPr>
          <a:xfrm>
            <a:off x="358918" y="5425505"/>
            <a:ext cx="2890334" cy="1820403"/>
          </a:xfrm>
          <a:prstGeom prst="hexagon">
            <a:avLst>
              <a:gd name="adj" fmla="val 5267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altLang="ko-KR" sz="1600" dirty="0" smtClean="0">
                <a:solidFill>
                  <a:schemeClr val="tx1"/>
                </a:solidFill>
              </a:rPr>
              <a:t>Поддержание национальных традиций и обычаев, восприятие ценностей норм и смыслов и т.д.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68263"/>
            <a:ext cx="10466370" cy="7632848"/>
          </a:xfrm>
        </p:spPr>
        <p:txBody>
          <a:bodyPr/>
          <a:lstStyle/>
          <a:p>
            <a:pPr lvl="0" algn="ctr"/>
            <a:endParaRPr lang="ru-RU" altLang="ko-KR" sz="2500" dirty="0" smtClean="0">
              <a:solidFill>
                <a:schemeClr val="tx2"/>
              </a:solidFill>
            </a:endParaRPr>
          </a:p>
          <a:p>
            <a:pPr lvl="0" algn="ctr"/>
            <a:r>
              <a:rPr lang="ru-RU" altLang="ko-KR" sz="2500" dirty="0" smtClean="0">
                <a:solidFill>
                  <a:schemeClr val="tx2"/>
                </a:solidFill>
              </a:rPr>
              <a:t>Рекомендации по организации взаимодействия с родителями: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Необходимое условие- знание запросов семьи. При определении запросов семьи необходимо использовать научно обоснованные диагностические технологии и методики</a:t>
            </a:r>
            <a:r>
              <a:rPr lang="ru-RU" altLang="ko-KR" sz="2400" b="0" dirty="0" smtClean="0">
                <a:solidFill>
                  <a:srgbClr val="00B0F0"/>
                </a:solidFill>
              </a:rPr>
              <a:t>.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Разрабатывать тематику родительских собраний и других форм работы на основе запроса родителей и потребностей учащихся.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Использовать потенциал информационных технологий и возможности образовательной организации (сайт, информационные стенды, интернет технологии, устная и наглядная информация </a:t>
            </a:r>
            <a:r>
              <a:rPr lang="ru-RU" altLang="ko-KR" sz="2400" b="0" dirty="0" err="1" smtClean="0">
                <a:solidFill>
                  <a:schemeClr val="tx2"/>
                </a:solidFill>
              </a:rPr>
              <a:t>и.т.д</a:t>
            </a:r>
            <a:r>
              <a:rPr lang="ru-RU" altLang="ko-KR" sz="2400" b="0" dirty="0" smtClean="0">
                <a:solidFill>
                  <a:schemeClr val="tx2"/>
                </a:solidFill>
              </a:rPr>
              <a:t>.)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Активизировать социально- культурные и гражданские позиции родителей как субъектов образовательного процесса.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Обеспечивать трансляцию и обмен положительным воспитательным опытом, сложившимс</a:t>
            </a:r>
            <a:r>
              <a:rPr lang="ru-RU" altLang="ko-KR" sz="2400" b="0" dirty="0">
                <a:solidFill>
                  <a:schemeClr val="tx2"/>
                </a:solidFill>
              </a:rPr>
              <a:t>я</a:t>
            </a:r>
            <a:r>
              <a:rPr lang="ru-RU" altLang="ko-KR" sz="2400" b="0" dirty="0" smtClean="0">
                <a:solidFill>
                  <a:schemeClr val="tx2"/>
                </a:solidFill>
              </a:rPr>
              <a:t> в семьях обучающихся в школе.</a:t>
            </a:r>
          </a:p>
          <a:p>
            <a:pPr marL="457200" lvl="0" indent="-457200" algn="just">
              <a:buAutoNum type="arabicPeriod"/>
            </a:pPr>
            <a:r>
              <a:rPr lang="ru-RU" altLang="ko-KR" sz="2400" b="0" dirty="0" smtClean="0">
                <a:solidFill>
                  <a:schemeClr val="tx2"/>
                </a:solidFill>
              </a:rPr>
              <a:t>Делегировать родителям полномочия в сфере общественного управления (Совет школы, Управляющий совет </a:t>
            </a:r>
            <a:r>
              <a:rPr lang="ru-RU" altLang="ko-KR" sz="2400" b="0" dirty="0" err="1" smtClean="0">
                <a:solidFill>
                  <a:schemeClr val="tx2"/>
                </a:solidFill>
              </a:rPr>
              <a:t>и.т.д</a:t>
            </a:r>
            <a:r>
              <a:rPr lang="ru-RU" altLang="ko-KR" sz="2400" b="0" dirty="0" smtClean="0">
                <a:solidFill>
                  <a:schemeClr val="tx2"/>
                </a:solidFill>
              </a:rPr>
              <a:t>)</a:t>
            </a:r>
          </a:p>
          <a:p>
            <a:pPr marL="457200" lvl="0" indent="-457200" algn="just">
              <a:buAutoNum type="arabicPeriod"/>
            </a:pPr>
            <a:endParaRPr lang="ru-RU" altLang="ko-KR" sz="2200" b="0" dirty="0" smtClean="0">
              <a:solidFill>
                <a:srgbClr val="00B0F0"/>
              </a:solidFill>
            </a:endParaRPr>
          </a:p>
          <a:p>
            <a:pPr marL="457200" lvl="0" indent="-457200" algn="just">
              <a:buAutoNum type="arabicPeriod"/>
            </a:pPr>
            <a:endParaRPr lang="ru-RU" altLang="ko-KR" sz="2400" b="0" dirty="0" smtClean="0">
              <a:solidFill>
                <a:srgbClr val="00B0F0"/>
              </a:solidFill>
            </a:endParaRPr>
          </a:p>
          <a:p>
            <a:pPr marL="457200" lvl="0" indent="-457200" algn="ctr">
              <a:buAutoNum type="arabicPeriod"/>
            </a:pPr>
            <a:endParaRPr lang="en-US" altLang="ko-KR" sz="24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0196" y="468263"/>
            <a:ext cx="9550779" cy="6552727"/>
          </a:xfrm>
        </p:spPr>
        <p:txBody>
          <a:bodyPr/>
          <a:lstStyle/>
          <a:p>
            <a:pPr lvl="0" algn="ctr"/>
            <a:r>
              <a:rPr lang="ru-RU" altLang="ko-KR" dirty="0" smtClean="0">
                <a:solidFill>
                  <a:srgbClr val="00B0F0"/>
                </a:solidFill>
              </a:rPr>
              <a:t>Родительское собрание ПАМЯТКА</a:t>
            </a:r>
          </a:p>
          <a:p>
            <a:pPr lvl="0" algn="ctr"/>
            <a:r>
              <a:rPr lang="ru-RU" altLang="ko-KR" dirty="0" smtClean="0">
                <a:solidFill>
                  <a:srgbClr val="00B0F0"/>
                </a:solidFill>
              </a:rPr>
              <a:t>для родителей   по формированию функциональной грамотности</a:t>
            </a:r>
            <a:endParaRPr lang="en-US" altLang="ko-KR" dirty="0">
              <a:solidFill>
                <a:srgbClr val="00B0F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230843" y="4098200"/>
            <a:ext cx="235527" cy="3209292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34132" y="428519"/>
            <a:ext cx="10081119" cy="778742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521528" indent="-521528" algn="just">
              <a:buFont typeface="+mj-lt"/>
              <a:buAutoNum type="arabicPeriod"/>
            </a:pPr>
            <a:r>
              <a:rPr lang="ru-RU" sz="2600" dirty="0"/>
              <a:t>Говорите с ребёнком о том, что его интересует. </a:t>
            </a:r>
          </a:p>
          <a:p>
            <a:pPr marL="391146" indent="-391146" algn="just">
              <a:buAutoNum type="arabicPeriod"/>
            </a:pPr>
            <a:r>
              <a:rPr lang="ru-RU" sz="2600" dirty="0"/>
              <a:t> Задавайте вопросы, стимулирующие наблюдение и познавание, требующие ответов в форме предложений, а не просто однозначного «да» или «нет». Говорение и слушание способствуют выработке навыков чтения и письма. </a:t>
            </a:r>
          </a:p>
          <a:p>
            <a:pPr marL="391146" indent="-391146" algn="just">
              <a:buAutoNum type="arabicPeriod"/>
            </a:pPr>
            <a:r>
              <a:rPr lang="ru-RU" sz="2600" dirty="0"/>
              <a:t> Выслушивайте вопросы ребёнка и помогайте находить ответы. Учите ребёнка самостоятельно искать информацию, используя книги и компьютер. </a:t>
            </a:r>
          </a:p>
          <a:p>
            <a:pPr marL="391146" indent="-391146" algn="just">
              <a:buAutoNum type="arabicPeriod"/>
            </a:pPr>
            <a:r>
              <a:rPr lang="ru-RU" sz="2600" dirty="0"/>
              <a:t>Говорите с ребёнком, употребляя множество различных слов. Объясняйте неизвестные ему слова. Это концентрирует внимание ребёнка и обогащает словарный запас. </a:t>
            </a:r>
            <a:endParaRPr lang="ru-RU" sz="2600" dirty="0" smtClean="0"/>
          </a:p>
          <a:p>
            <a:pPr marL="391146" indent="-391146" algn="just">
              <a:buFont typeface="Arial" pitchFamily="34" charset="0"/>
              <a:buAutoNum type="arabicPeriod"/>
            </a:pPr>
            <a:r>
              <a:rPr lang="ru-RU" sz="2600" dirty="0" smtClean="0"/>
              <a:t>Расширяйте кругозор ребёнка: водите его в зоопарки, библиотеки, музеи, на спортивные и культурные мероприятия. Посещайте встречи с любимыми писателями в библиотеках, книжных магазинах, местных центрах и на праздниках книги. Обсуждайте свои впечатления.</a:t>
            </a:r>
          </a:p>
          <a:p>
            <a:pPr marL="391146" indent="-391146" algn="just">
              <a:buAutoNum type="arabicPeriod"/>
            </a:pPr>
            <a:endParaRPr lang="ru-RU" sz="2600" dirty="0" smtClean="0"/>
          </a:p>
          <a:p>
            <a:pPr marL="391146" indent="-391146" algn="just">
              <a:buAutoNum type="arabicPeriod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932</Words>
  <Application>Microsoft Office PowerPoint</Application>
  <PresentationFormat>Произвольный</PresentationFormat>
  <Paragraphs>118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1</cp:lastModifiedBy>
  <cp:revision>165</cp:revision>
  <dcterms:created xsi:type="dcterms:W3CDTF">2016-12-05T23:26:54Z</dcterms:created>
  <dcterms:modified xsi:type="dcterms:W3CDTF">2024-05-16T05:11:37Z</dcterms:modified>
</cp:coreProperties>
</file>