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73" r:id="rId6"/>
    <p:sldId id="262" r:id="rId7"/>
    <p:sldId id="283" r:id="rId8"/>
    <p:sldId id="294" r:id="rId9"/>
    <p:sldId id="292" r:id="rId10"/>
    <p:sldId id="293" r:id="rId11"/>
    <p:sldId id="281" r:id="rId12"/>
    <p:sldId id="282" r:id="rId13"/>
    <p:sldId id="279" r:id="rId14"/>
    <p:sldId id="280" r:id="rId15"/>
    <p:sldId id="284" r:id="rId16"/>
    <p:sldId id="285" r:id="rId17"/>
    <p:sldId id="286" r:id="rId18"/>
    <p:sldId id="287" r:id="rId19"/>
    <p:sldId id="291" r:id="rId20"/>
    <p:sldId id="289" r:id="rId21"/>
    <p:sldId id="28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3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mailto:izabella.an@yandex.ru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92838"/>
          </a:xfrm>
        </p:spPr>
        <p:txBody>
          <a:bodyPr>
            <a:normAutofit fontScale="90000"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Северо-Восточное управление министерства образования и науки Самарской области</a:t>
            </a:r>
            <a:b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600" b="1" spc="-5" dirty="0" smtClean="0">
                <a:solidFill>
                  <a:schemeClr val="accent6">
                    <a:lumMod val="75000"/>
                  </a:schemeClr>
                </a:solidFill>
                <a:cs typeface="Century Gothic"/>
              </a:rPr>
              <a:t> Государственное </a:t>
            </a:r>
            <a:r>
              <a:rPr lang="ru-RU" sz="1600" b="1" spc="-10" dirty="0" smtClean="0">
                <a:solidFill>
                  <a:schemeClr val="accent6">
                    <a:lumMod val="75000"/>
                  </a:schemeClr>
                </a:solidFill>
                <a:cs typeface="Century Gothic"/>
              </a:rPr>
              <a:t>бюджетное учреждение дополнительного  профессионального образования Самарской</a:t>
            </a:r>
            <a:r>
              <a:rPr lang="ru-RU" sz="1600" b="1" spc="185" dirty="0" smtClean="0">
                <a:solidFill>
                  <a:schemeClr val="accent6">
                    <a:lumMod val="75000"/>
                  </a:schemeClr>
                </a:solidFill>
                <a:cs typeface="Century Gothic"/>
              </a:rPr>
              <a:t> </a:t>
            </a:r>
            <a:r>
              <a:rPr lang="ru-RU" sz="1600" b="1" spc="-10" dirty="0" smtClean="0">
                <a:solidFill>
                  <a:schemeClr val="accent6">
                    <a:lumMod val="75000"/>
                  </a:schemeClr>
                </a:solidFill>
                <a:cs typeface="Century Gothic"/>
              </a:rPr>
              <a:t>области «</a:t>
            </a:r>
            <a:r>
              <a:rPr lang="ru-RU" sz="1600" b="1" spc="-10" dirty="0" err="1" smtClean="0">
                <a:solidFill>
                  <a:schemeClr val="accent6">
                    <a:lumMod val="75000"/>
                  </a:schemeClr>
                </a:solidFill>
                <a:cs typeface="Century Gothic"/>
              </a:rPr>
              <a:t>Похвистневский</a:t>
            </a:r>
            <a:r>
              <a:rPr lang="ru-RU" sz="1600" b="1" spc="-10" dirty="0" smtClean="0">
                <a:solidFill>
                  <a:schemeClr val="accent6">
                    <a:lumMod val="75000"/>
                  </a:schemeClr>
                </a:solidFill>
                <a:cs typeface="Century Gothic"/>
              </a:rPr>
              <a:t> Ресурсный центр»</a:t>
            </a:r>
            <a:endParaRPr lang="ru-RU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155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образовательного учреждения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профилактике суицидального поведения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подростков</a:t>
            </a:r>
            <a:endParaRPr lang="ru-RU" sz="32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32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32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47664" y="3933056"/>
            <a:ext cx="7406640" cy="1752600"/>
          </a:xfrm>
          <a:prstGeom prst="rect">
            <a:avLst/>
          </a:prstGeom>
        </p:spPr>
        <p:txBody>
          <a:bodyPr tIns="0">
            <a:normAutofit fontScale="62500" lnSpcReduction="20000"/>
          </a:bodyPr>
          <a:lstStyle/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sz="22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Ирина Анатольевна Забелина,</a:t>
            </a:r>
          </a:p>
          <a:p>
            <a:pPr marL="27432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начальник социопсихологического отдела,</a:t>
            </a:r>
          </a:p>
          <a:p>
            <a:pPr marL="27432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педагог-психолог</a:t>
            </a:r>
            <a:endParaRPr kumimoji="0" lang="ru-RU" sz="29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619672" y="5877272"/>
            <a:ext cx="7406640" cy="816496"/>
          </a:xfrm>
          <a:prstGeom prst="rect">
            <a:avLst/>
          </a:prstGeom>
        </p:spPr>
        <p:txBody>
          <a:bodyPr tIns="0">
            <a:normAutofit fontScale="47500" lnSpcReduction="20000"/>
          </a:bodyPr>
          <a:lstStyle/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15.01.2021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0"/>
            <a:ext cx="7723584" cy="1052736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</a:rPr>
              <a:t>Планирование работы по профилактике суицидального поведения среди обучающихся ОО</a:t>
            </a:r>
            <a:endParaRPr lang="ru-RU" sz="2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223120" y="1196752"/>
            <a:ext cx="7920880" cy="1752600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1 уровень: Общая профилактика.</a:t>
            </a:r>
          </a:p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Цель: повышение групповой сплоченности в школе.</a:t>
            </a:r>
          </a:p>
          <a:p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2 уровень: Первичная профилактика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(выделение группы суицидального риска, снятие стрессового состояния, повышение  самооценки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, уверенности в себе, развитие адекватного отношения к собственной личности, </a:t>
            </a:r>
            <a:r>
              <a:rPr lang="ru-RU" sz="1600" dirty="0" err="1" smtClean="0">
                <a:solidFill>
                  <a:schemeClr val="accent6">
                    <a:lumMod val="75000"/>
                  </a:schemeClr>
                </a:solidFill>
              </a:rPr>
              <a:t>эмпатии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 у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несовершеннолетних, повышение психологической компетенции родителей, </a:t>
            </a:r>
            <a:r>
              <a:rPr lang="ru-RU" sz="1600" dirty="0" err="1" smtClean="0">
                <a:solidFill>
                  <a:schemeClr val="accent6">
                    <a:lumMod val="75000"/>
                  </a:schemeClr>
                </a:solidFill>
              </a:rPr>
              <a:t>психопросвещение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 всех участников образовательного процесса)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sz="16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Цель: сопровождение детей и подростков группы риска.</a:t>
            </a:r>
          </a:p>
          <a:p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3. Вторичная профилактика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(оценка риска суицида, информирование межведомственных учреждений, оповещение родителей, работа с очевидцами происшествия).</a:t>
            </a:r>
          </a:p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Цель: предотвращение самоубийства.</a:t>
            </a:r>
          </a:p>
          <a:p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4. Третичная профилактика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(оказание экстренной  первой помощи, снятие  стрессового состояния у очевидцев происшествия).</a:t>
            </a:r>
          </a:p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Цель:  Снижение последствий и уменьшение вероятности дальнейших случаев.</a:t>
            </a:r>
            <a:endParaRPr lang="ru-RU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1115616" y="5445224"/>
          <a:ext cx="7848871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631"/>
                <a:gridCol w="2411650"/>
                <a:gridCol w="1582645"/>
                <a:gridCol w="2034830"/>
                <a:gridCol w="132511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№</a:t>
                      </a:r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Наименование </a:t>
                      </a:r>
                      <a:r>
                        <a:rPr lang="ru-RU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мероприятия </a:t>
                      </a:r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Сроки исполнения</a:t>
                      </a:r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Ответственный</a:t>
                      </a:r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Результат</a:t>
                      </a:r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488832" cy="216024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КАК ВЫЯВИТЬ?</a:t>
            </a:r>
            <a:b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/>
              </a:rPr>
            </a:br>
            <a:r>
              <a:rPr lang="ru-RU" sz="2700" b="1" i="1" u="sng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Поведенческие признаки (из наблюдения):</a:t>
            </a:r>
            <a:endParaRPr lang="ru-RU" sz="2700" b="1" i="1" u="sng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84436690"/>
              </p:ext>
            </p:extLst>
          </p:nvPr>
        </p:nvGraphicFramePr>
        <p:xfrm>
          <a:off x="251520" y="1052736"/>
          <a:ext cx="8712968" cy="3261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3319"/>
                <a:gridCol w="4039649"/>
              </a:tblGrid>
              <a:tr h="216024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- </a:t>
                      </a:r>
                      <a:r>
                        <a:rPr lang="ru-RU" sz="22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Саморазрушающее</a:t>
                      </a:r>
                      <a:r>
                        <a:rPr lang="ru-RU" sz="2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2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       и рискованное поведение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- Потеря самоуважения</a:t>
                      </a:r>
                    </a:p>
                    <a:p>
                      <a:pPr marL="0" indent="0" algn="ctr">
                        <a:buFontTx/>
                        <a:buChar char="-"/>
                      </a:pPr>
                      <a:r>
                        <a:rPr lang="ru-RU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Изменение аппетита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-</a:t>
                      </a:r>
                      <a:r>
                        <a:rPr lang="ru-RU" sz="2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Уход в себя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- Расстройство сна</a:t>
                      </a:r>
                    </a:p>
                    <a:p>
                      <a:pPr marL="0" indent="0" algn="ctr"/>
                      <a:r>
                        <a:rPr lang="ru-RU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- </a:t>
                      </a:r>
                      <a:r>
                        <a:rPr lang="ru-RU" sz="2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Резкое снижение успеваемости</a:t>
                      </a:r>
                    </a:p>
                    <a:p>
                      <a:pPr marL="0" indent="0" algn="ctr"/>
                      <a:r>
                        <a:rPr lang="ru-RU" sz="2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- Раздача «подарков» окружающим</a:t>
                      </a:r>
                    </a:p>
                    <a:p>
                      <a:pPr marL="0" indent="0" algn="ctr"/>
                      <a:r>
                        <a:rPr lang="ru-RU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- </a:t>
                      </a:r>
                      <a:r>
                        <a:rPr lang="ru-RU" sz="2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Психологическая травма, травля</a:t>
                      </a:r>
                      <a:endParaRPr lang="ru-RU" sz="2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32048">
                <a:tc gridSpan="2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ru-RU" sz="2400" b="1" i="1" u="sng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2400" b="1" i="1" u="sng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Вербальные признаки (словесные заявления):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 algn="ctr"/>
                      <a:endParaRPr lang="ru-RU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84436690"/>
              </p:ext>
            </p:extLst>
          </p:nvPr>
        </p:nvGraphicFramePr>
        <p:xfrm>
          <a:off x="431032" y="4221088"/>
          <a:ext cx="8712968" cy="27847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3319"/>
                <a:gridCol w="4039649"/>
              </a:tblGrid>
              <a:tr h="2784728">
                <a:tc>
                  <a:txBody>
                    <a:bodyPr/>
                    <a:lstStyle/>
                    <a:p>
                      <a:pPr marL="45720" indent="0" algn="ctr">
                        <a:buNone/>
                      </a:pPr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• «Ненавижу жизнь»; </a:t>
                      </a:r>
                    </a:p>
                    <a:p>
                      <a:pPr marL="45720" indent="0" algn="ctr">
                        <a:buNone/>
                      </a:pPr>
                      <a:r>
                        <a:rPr lang="ru-RU" sz="2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• «Они пожалеют о том, что они мне сделали»; </a:t>
                      </a:r>
                    </a:p>
                    <a:p>
                      <a:pPr marL="45720" indent="0" algn="ctr">
                        <a:buNone/>
                      </a:pPr>
                      <a:r>
                        <a:rPr lang="ru-RU" sz="2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• «Не могу этого вынести»;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ru-RU" sz="240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" indent="0" algn="ctr">
                        <a:buNone/>
                      </a:pPr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• «Я покончу с собой»; </a:t>
                      </a:r>
                    </a:p>
                    <a:p>
                      <a:pPr marL="45720" indent="0" algn="ctr">
                        <a:buNone/>
                      </a:pPr>
                      <a:r>
                        <a:rPr lang="ru-RU" sz="2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• «Я никому я не нужен»;</a:t>
                      </a:r>
                    </a:p>
                    <a:p>
                      <a:pPr marL="45720" indent="0" algn="ctr">
                        <a:buNone/>
                      </a:pPr>
                      <a:r>
                        <a:rPr lang="ru-RU" sz="2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• «Это выше моих сил»</a:t>
                      </a:r>
                      <a:endParaRPr lang="ru-RU" sz="2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2094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6512511" cy="1359024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Психологическая диагностика выявления суицидальных намерений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971600" y="1556792"/>
            <a:ext cx="7704856" cy="4752528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Тест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</a:rPr>
              <a:t>социально-психологоческой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</a:rPr>
              <a:t>дезадаптивности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</a:rPr>
              <a:t>модиф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. теста СДП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</a:rPr>
              <a:t>Э.В.Леуса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, А.Г. Соловьева);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Методика «Карта риска суицида» (автор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</a:rPr>
              <a:t>Л.Б.Шнейдер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);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Тест депрессии (автор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</a:rPr>
              <a:t>Э.Бека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);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Опросник суицидального риска (автор Т.Н. Разуваева);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Опросник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склонности к отклоняющемуся поведению (А.Н. Орел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Методика диагностики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состояния агрессии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(автор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</a:rPr>
              <a:t>А.Басса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 – А.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</a:rPr>
              <a:t>Дарки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);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Методика определения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интегральных форм коммуникативной агрессии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(автор В.В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. Бойко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6024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2492896"/>
            <a:ext cx="6768752" cy="3072408"/>
          </a:xfrm>
        </p:spPr>
        <p:txBody>
          <a:bodyPr>
            <a:normAutofit/>
          </a:bodyPr>
          <a:lstStyle/>
          <a:p>
            <a:pPr marL="12700" marR="5080" algn="ctr">
              <a:spcBef>
                <a:spcPts val="100"/>
              </a:spcBef>
              <a:buNone/>
            </a:pPr>
            <a:r>
              <a:rPr lang="ru-RU" b="1" spc="-5" dirty="0" smtClean="0">
                <a:solidFill>
                  <a:schemeClr val="accent6">
                    <a:lumMod val="75000"/>
                  </a:schemeClr>
                </a:solidFill>
                <a:cs typeface="Century Gothic"/>
              </a:rPr>
              <a:t>действий сотрудников образовательных организаций  при выявлении обучающихся, склонных</a:t>
            </a:r>
            <a:r>
              <a:rPr lang="ru-RU" b="1" spc="20" dirty="0" smtClean="0">
                <a:solidFill>
                  <a:schemeClr val="accent6">
                    <a:lumMod val="75000"/>
                  </a:schemeClr>
                </a:solidFill>
                <a:cs typeface="Century Gothic"/>
              </a:rPr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cs typeface="Century Gothic"/>
              </a:rPr>
              <a:t>к </a:t>
            </a:r>
            <a:r>
              <a:rPr lang="ru-RU" b="1" spc="-5" dirty="0" smtClean="0">
                <a:solidFill>
                  <a:schemeClr val="accent6">
                    <a:lumMod val="75000"/>
                  </a:schemeClr>
                </a:solidFill>
                <a:cs typeface="Century Gothic"/>
              </a:rPr>
              <a:t>суицидальному</a:t>
            </a:r>
            <a:r>
              <a:rPr lang="ru-RU" b="1" spc="5" dirty="0" smtClean="0">
                <a:solidFill>
                  <a:schemeClr val="accent6">
                    <a:lumMod val="75000"/>
                  </a:schemeClr>
                </a:solidFill>
                <a:cs typeface="Century Gothic"/>
              </a:rPr>
              <a:t> </a:t>
            </a:r>
            <a:r>
              <a:rPr lang="ru-RU" b="1" spc="-5" dirty="0" smtClean="0">
                <a:solidFill>
                  <a:schemeClr val="accent6">
                    <a:lumMod val="75000"/>
                  </a:schemeClr>
                </a:solidFill>
                <a:cs typeface="Century Gothic"/>
              </a:rPr>
              <a:t>поведению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  <a:cs typeface="Century Gothic"/>
            </a:endParaRPr>
          </a:p>
          <a:p>
            <a:endParaRPr lang="ru-RU" dirty="0"/>
          </a:p>
        </p:txBody>
      </p:sp>
      <p:sp>
        <p:nvSpPr>
          <p:cNvPr id="4" name="object 4"/>
          <p:cNvSpPr txBox="1"/>
          <p:nvPr/>
        </p:nvSpPr>
        <p:spPr>
          <a:xfrm>
            <a:off x="3491880" y="1052736"/>
            <a:ext cx="3456384" cy="12567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ru-RU" sz="4000" b="1" spc="-5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4000" b="1" spc="-5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entury Gothic"/>
              </a:rPr>
              <a:t> </a:t>
            </a:r>
            <a:r>
              <a:rPr sz="4000" b="1" spc="-5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entury Gothic"/>
              </a:rPr>
              <a:t>Алгоритм</a:t>
            </a:r>
            <a:endParaRPr sz="4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entury Gothic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32656"/>
            <a:ext cx="3131840" cy="17477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bject 6"/>
          <p:cNvSpPr txBox="1">
            <a:spLocks/>
          </p:cNvSpPr>
          <p:nvPr/>
        </p:nvSpPr>
        <p:spPr>
          <a:xfrm>
            <a:off x="1043608" y="0"/>
            <a:ext cx="7920880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7015" marR="0" lvl="0" indent="0" algn="ctr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Century Gothic"/>
              </a:rPr>
              <a:t>1. 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Century Gothic"/>
              </a:rPr>
              <a:t>ПРОФИЛАКТИЧЕСКАЯ РАБОТА С</a:t>
            </a:r>
            <a:r>
              <a:rPr kumimoji="0" lang="ru-RU" sz="2600" b="1" i="0" u="none" strike="noStrike" kern="1200" cap="none" spc="-9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Century Gothic"/>
              </a:rPr>
              <a:t> 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Century Gothic"/>
              </a:rPr>
              <a:t>ОБУЧАЮЩИМИСЯ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entury Gothic"/>
              <a:ea typeface="+mj-ea"/>
              <a:cs typeface="Century Gothic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Century Gothic"/>
              </a:rPr>
              <a:t>(проявившими признаки </a:t>
            </a:r>
            <a:r>
              <a:rPr kumimoji="0" lang="ru-RU" sz="2800" b="1" i="0" u="none" strike="noStrike" kern="1200" cap="none" spc="-5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Century Gothic"/>
              </a:rPr>
              <a:t>аутоагрессивного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Century Gothic"/>
              </a:rPr>
              <a:t> </a:t>
            </a:r>
            <a:r>
              <a:rPr kumimoji="0" lang="ru-RU" sz="28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Century Gothic"/>
              </a:rPr>
              <a:t>поведения)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entury Gothic"/>
              <a:ea typeface="+mj-ea"/>
              <a:cs typeface="Century Gothic"/>
            </a:endParaRPr>
          </a:p>
        </p:txBody>
      </p:sp>
      <p:grpSp>
        <p:nvGrpSpPr>
          <p:cNvPr id="49" name="object 7"/>
          <p:cNvGrpSpPr/>
          <p:nvPr/>
        </p:nvGrpSpPr>
        <p:grpSpPr>
          <a:xfrm>
            <a:off x="751141" y="1840801"/>
            <a:ext cx="3249930" cy="1593215"/>
            <a:chOff x="751141" y="1840801"/>
            <a:chExt cx="3249930" cy="1593215"/>
          </a:xfrm>
        </p:grpSpPr>
        <p:sp>
          <p:nvSpPr>
            <p:cNvPr id="50" name="object 8"/>
            <p:cNvSpPr/>
            <p:nvPr/>
          </p:nvSpPr>
          <p:spPr>
            <a:xfrm>
              <a:off x="755904" y="1845564"/>
              <a:ext cx="3240405" cy="1583690"/>
            </a:xfrm>
            <a:custGeom>
              <a:avLst/>
              <a:gdLst/>
              <a:ahLst/>
              <a:cxnLst/>
              <a:rect l="l" t="t" r="r" b="b"/>
              <a:pathLst>
                <a:path w="3240404" h="1583689">
                  <a:moveTo>
                    <a:pt x="2976118" y="0"/>
                  </a:moveTo>
                  <a:lnTo>
                    <a:pt x="263905" y="0"/>
                  </a:lnTo>
                  <a:lnTo>
                    <a:pt x="216470" y="4250"/>
                  </a:lnTo>
                  <a:lnTo>
                    <a:pt x="171823" y="16505"/>
                  </a:lnTo>
                  <a:lnTo>
                    <a:pt x="130710" y="36020"/>
                  </a:lnTo>
                  <a:lnTo>
                    <a:pt x="93877" y="62052"/>
                  </a:lnTo>
                  <a:lnTo>
                    <a:pt x="62069" y="93856"/>
                  </a:lnTo>
                  <a:lnTo>
                    <a:pt x="36032" y="130687"/>
                  </a:lnTo>
                  <a:lnTo>
                    <a:pt x="16511" y="171802"/>
                  </a:lnTo>
                  <a:lnTo>
                    <a:pt x="4252" y="216456"/>
                  </a:lnTo>
                  <a:lnTo>
                    <a:pt x="0" y="263906"/>
                  </a:lnTo>
                  <a:lnTo>
                    <a:pt x="0" y="1319530"/>
                  </a:lnTo>
                  <a:lnTo>
                    <a:pt x="4252" y="1366979"/>
                  </a:lnTo>
                  <a:lnTo>
                    <a:pt x="16511" y="1411633"/>
                  </a:lnTo>
                  <a:lnTo>
                    <a:pt x="36032" y="1452748"/>
                  </a:lnTo>
                  <a:lnTo>
                    <a:pt x="62069" y="1489579"/>
                  </a:lnTo>
                  <a:lnTo>
                    <a:pt x="93877" y="1521383"/>
                  </a:lnTo>
                  <a:lnTo>
                    <a:pt x="130710" y="1547415"/>
                  </a:lnTo>
                  <a:lnTo>
                    <a:pt x="171823" y="1566930"/>
                  </a:lnTo>
                  <a:lnTo>
                    <a:pt x="216470" y="1579185"/>
                  </a:lnTo>
                  <a:lnTo>
                    <a:pt x="263905" y="1583436"/>
                  </a:lnTo>
                  <a:lnTo>
                    <a:pt x="2976118" y="1583436"/>
                  </a:lnTo>
                  <a:lnTo>
                    <a:pt x="3023567" y="1579185"/>
                  </a:lnTo>
                  <a:lnTo>
                    <a:pt x="3068221" y="1566930"/>
                  </a:lnTo>
                  <a:lnTo>
                    <a:pt x="3109336" y="1547415"/>
                  </a:lnTo>
                  <a:lnTo>
                    <a:pt x="3146167" y="1521383"/>
                  </a:lnTo>
                  <a:lnTo>
                    <a:pt x="3177971" y="1489579"/>
                  </a:lnTo>
                  <a:lnTo>
                    <a:pt x="3204003" y="1452748"/>
                  </a:lnTo>
                  <a:lnTo>
                    <a:pt x="3223518" y="1411633"/>
                  </a:lnTo>
                  <a:lnTo>
                    <a:pt x="3235773" y="1366979"/>
                  </a:lnTo>
                  <a:lnTo>
                    <a:pt x="3240023" y="1319530"/>
                  </a:lnTo>
                  <a:lnTo>
                    <a:pt x="3240023" y="263906"/>
                  </a:lnTo>
                  <a:lnTo>
                    <a:pt x="3235773" y="216456"/>
                  </a:lnTo>
                  <a:lnTo>
                    <a:pt x="3223518" y="171802"/>
                  </a:lnTo>
                  <a:lnTo>
                    <a:pt x="3204003" y="130687"/>
                  </a:lnTo>
                  <a:lnTo>
                    <a:pt x="3177971" y="93856"/>
                  </a:lnTo>
                  <a:lnTo>
                    <a:pt x="3146167" y="62052"/>
                  </a:lnTo>
                  <a:lnTo>
                    <a:pt x="3109336" y="36020"/>
                  </a:lnTo>
                  <a:lnTo>
                    <a:pt x="3068221" y="16505"/>
                  </a:lnTo>
                  <a:lnTo>
                    <a:pt x="3023567" y="4250"/>
                  </a:lnTo>
                  <a:lnTo>
                    <a:pt x="2976118" y="0"/>
                  </a:lnTo>
                  <a:close/>
                </a:path>
              </a:pathLst>
            </a:custGeom>
            <a:solidFill>
              <a:srgbClr val="EBBA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9"/>
            <p:cNvSpPr/>
            <p:nvPr/>
          </p:nvSpPr>
          <p:spPr>
            <a:xfrm>
              <a:off x="755904" y="1845564"/>
              <a:ext cx="3240405" cy="1583690"/>
            </a:xfrm>
            <a:custGeom>
              <a:avLst/>
              <a:gdLst/>
              <a:ahLst/>
              <a:cxnLst/>
              <a:rect l="l" t="t" r="r" b="b"/>
              <a:pathLst>
                <a:path w="3240404" h="1583689">
                  <a:moveTo>
                    <a:pt x="0" y="263906"/>
                  </a:moveTo>
                  <a:lnTo>
                    <a:pt x="4252" y="216456"/>
                  </a:lnTo>
                  <a:lnTo>
                    <a:pt x="16511" y="171802"/>
                  </a:lnTo>
                  <a:lnTo>
                    <a:pt x="36032" y="130687"/>
                  </a:lnTo>
                  <a:lnTo>
                    <a:pt x="62069" y="93856"/>
                  </a:lnTo>
                  <a:lnTo>
                    <a:pt x="93877" y="62052"/>
                  </a:lnTo>
                  <a:lnTo>
                    <a:pt x="130710" y="36020"/>
                  </a:lnTo>
                  <a:lnTo>
                    <a:pt x="171823" y="16505"/>
                  </a:lnTo>
                  <a:lnTo>
                    <a:pt x="216470" y="4250"/>
                  </a:lnTo>
                  <a:lnTo>
                    <a:pt x="263905" y="0"/>
                  </a:lnTo>
                  <a:lnTo>
                    <a:pt x="2976118" y="0"/>
                  </a:lnTo>
                  <a:lnTo>
                    <a:pt x="3023567" y="4250"/>
                  </a:lnTo>
                  <a:lnTo>
                    <a:pt x="3068221" y="16505"/>
                  </a:lnTo>
                  <a:lnTo>
                    <a:pt x="3109336" y="36020"/>
                  </a:lnTo>
                  <a:lnTo>
                    <a:pt x="3146167" y="62052"/>
                  </a:lnTo>
                  <a:lnTo>
                    <a:pt x="3177971" y="93856"/>
                  </a:lnTo>
                  <a:lnTo>
                    <a:pt x="3204003" y="130687"/>
                  </a:lnTo>
                  <a:lnTo>
                    <a:pt x="3223518" y="171802"/>
                  </a:lnTo>
                  <a:lnTo>
                    <a:pt x="3235773" y="216456"/>
                  </a:lnTo>
                  <a:lnTo>
                    <a:pt x="3240023" y="263906"/>
                  </a:lnTo>
                  <a:lnTo>
                    <a:pt x="3240023" y="1319530"/>
                  </a:lnTo>
                  <a:lnTo>
                    <a:pt x="3235773" y="1366979"/>
                  </a:lnTo>
                  <a:lnTo>
                    <a:pt x="3223518" y="1411633"/>
                  </a:lnTo>
                  <a:lnTo>
                    <a:pt x="3204003" y="1452748"/>
                  </a:lnTo>
                  <a:lnTo>
                    <a:pt x="3177971" y="1489579"/>
                  </a:lnTo>
                  <a:lnTo>
                    <a:pt x="3146167" y="1521383"/>
                  </a:lnTo>
                  <a:lnTo>
                    <a:pt x="3109336" y="1547415"/>
                  </a:lnTo>
                  <a:lnTo>
                    <a:pt x="3068221" y="1566930"/>
                  </a:lnTo>
                  <a:lnTo>
                    <a:pt x="3023567" y="1579185"/>
                  </a:lnTo>
                  <a:lnTo>
                    <a:pt x="2976118" y="1583436"/>
                  </a:lnTo>
                  <a:lnTo>
                    <a:pt x="263905" y="1583436"/>
                  </a:lnTo>
                  <a:lnTo>
                    <a:pt x="216470" y="1579185"/>
                  </a:lnTo>
                  <a:lnTo>
                    <a:pt x="171823" y="1566930"/>
                  </a:lnTo>
                  <a:lnTo>
                    <a:pt x="130710" y="1547415"/>
                  </a:lnTo>
                  <a:lnTo>
                    <a:pt x="93877" y="1521383"/>
                  </a:lnTo>
                  <a:lnTo>
                    <a:pt x="62069" y="1489579"/>
                  </a:lnTo>
                  <a:lnTo>
                    <a:pt x="36032" y="1452748"/>
                  </a:lnTo>
                  <a:lnTo>
                    <a:pt x="16511" y="1411633"/>
                  </a:lnTo>
                  <a:lnTo>
                    <a:pt x="4252" y="1366979"/>
                  </a:lnTo>
                  <a:lnTo>
                    <a:pt x="0" y="1319530"/>
                  </a:lnTo>
                  <a:lnTo>
                    <a:pt x="0" y="263906"/>
                  </a:lnTo>
                  <a:close/>
                </a:path>
              </a:pathLst>
            </a:custGeom>
            <a:ln w="9144">
              <a:solidFill>
                <a:srgbClr val="D378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10"/>
          <p:cNvSpPr txBox="1"/>
          <p:nvPr/>
        </p:nvSpPr>
        <p:spPr>
          <a:xfrm>
            <a:off x="1043608" y="2060848"/>
            <a:ext cx="288353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1334" marR="5080" indent="-509270">
              <a:lnSpc>
                <a:spcPct val="100000"/>
              </a:lnSpc>
              <a:spcBef>
                <a:spcPts val="100"/>
              </a:spcBef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            </a:t>
            </a:r>
            <a:r>
              <a:rPr b="1" dirty="0" err="1" smtClean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Классные</a:t>
            </a:r>
            <a:r>
              <a:rPr b="1" spc="-90" dirty="0" smtClean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руководители,  педагогические  работники ОО</a:t>
            </a:r>
            <a:endParaRPr b="1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  <p:grpSp>
        <p:nvGrpSpPr>
          <p:cNvPr id="53" name="object 11"/>
          <p:cNvGrpSpPr/>
          <p:nvPr/>
        </p:nvGrpSpPr>
        <p:grpSpPr>
          <a:xfrm>
            <a:off x="4860032" y="1628800"/>
            <a:ext cx="4042410" cy="2419350"/>
            <a:chOff x="4855273" y="1427797"/>
            <a:chExt cx="4042410" cy="2419350"/>
          </a:xfrm>
        </p:grpSpPr>
        <p:sp>
          <p:nvSpPr>
            <p:cNvPr id="54" name="object 12"/>
            <p:cNvSpPr/>
            <p:nvPr/>
          </p:nvSpPr>
          <p:spPr>
            <a:xfrm>
              <a:off x="4860035" y="1432560"/>
              <a:ext cx="4032885" cy="2409825"/>
            </a:xfrm>
            <a:custGeom>
              <a:avLst/>
              <a:gdLst/>
              <a:ahLst/>
              <a:cxnLst/>
              <a:rect l="l" t="t" r="r" b="b"/>
              <a:pathLst>
                <a:path w="4032884" h="2409825">
                  <a:moveTo>
                    <a:pt x="3630930" y="0"/>
                  </a:moveTo>
                  <a:lnTo>
                    <a:pt x="401574" y="0"/>
                  </a:lnTo>
                  <a:lnTo>
                    <a:pt x="354749" y="2702"/>
                  </a:lnTo>
                  <a:lnTo>
                    <a:pt x="309509" y="10608"/>
                  </a:lnTo>
                  <a:lnTo>
                    <a:pt x="266155" y="23415"/>
                  </a:lnTo>
                  <a:lnTo>
                    <a:pt x="224989" y="40823"/>
                  </a:lnTo>
                  <a:lnTo>
                    <a:pt x="186313" y="62530"/>
                  </a:lnTo>
                  <a:lnTo>
                    <a:pt x="150427" y="88234"/>
                  </a:lnTo>
                  <a:lnTo>
                    <a:pt x="117633" y="117633"/>
                  </a:lnTo>
                  <a:lnTo>
                    <a:pt x="88234" y="150427"/>
                  </a:lnTo>
                  <a:lnTo>
                    <a:pt x="62530" y="186313"/>
                  </a:lnTo>
                  <a:lnTo>
                    <a:pt x="40823" y="224989"/>
                  </a:lnTo>
                  <a:lnTo>
                    <a:pt x="23415" y="266155"/>
                  </a:lnTo>
                  <a:lnTo>
                    <a:pt x="10608" y="309509"/>
                  </a:lnTo>
                  <a:lnTo>
                    <a:pt x="2702" y="354749"/>
                  </a:lnTo>
                  <a:lnTo>
                    <a:pt x="0" y="401574"/>
                  </a:lnTo>
                  <a:lnTo>
                    <a:pt x="0" y="2007869"/>
                  </a:lnTo>
                  <a:lnTo>
                    <a:pt x="2702" y="2054694"/>
                  </a:lnTo>
                  <a:lnTo>
                    <a:pt x="10608" y="2099934"/>
                  </a:lnTo>
                  <a:lnTo>
                    <a:pt x="23415" y="2143288"/>
                  </a:lnTo>
                  <a:lnTo>
                    <a:pt x="40823" y="2184454"/>
                  </a:lnTo>
                  <a:lnTo>
                    <a:pt x="62530" y="2223130"/>
                  </a:lnTo>
                  <a:lnTo>
                    <a:pt x="88234" y="2259016"/>
                  </a:lnTo>
                  <a:lnTo>
                    <a:pt x="117633" y="2291810"/>
                  </a:lnTo>
                  <a:lnTo>
                    <a:pt x="150427" y="2321209"/>
                  </a:lnTo>
                  <a:lnTo>
                    <a:pt x="186313" y="2346913"/>
                  </a:lnTo>
                  <a:lnTo>
                    <a:pt x="224989" y="2368620"/>
                  </a:lnTo>
                  <a:lnTo>
                    <a:pt x="266155" y="2386028"/>
                  </a:lnTo>
                  <a:lnTo>
                    <a:pt x="309509" y="2398835"/>
                  </a:lnTo>
                  <a:lnTo>
                    <a:pt x="354749" y="2406741"/>
                  </a:lnTo>
                  <a:lnTo>
                    <a:pt x="401574" y="2409444"/>
                  </a:lnTo>
                  <a:lnTo>
                    <a:pt x="3630930" y="2409444"/>
                  </a:lnTo>
                  <a:lnTo>
                    <a:pt x="3677754" y="2406741"/>
                  </a:lnTo>
                  <a:lnTo>
                    <a:pt x="3722994" y="2398835"/>
                  </a:lnTo>
                  <a:lnTo>
                    <a:pt x="3766348" y="2386028"/>
                  </a:lnTo>
                  <a:lnTo>
                    <a:pt x="3807514" y="2368620"/>
                  </a:lnTo>
                  <a:lnTo>
                    <a:pt x="3846190" y="2346913"/>
                  </a:lnTo>
                  <a:lnTo>
                    <a:pt x="3882076" y="2321209"/>
                  </a:lnTo>
                  <a:lnTo>
                    <a:pt x="3914870" y="2291810"/>
                  </a:lnTo>
                  <a:lnTo>
                    <a:pt x="3944269" y="2259016"/>
                  </a:lnTo>
                  <a:lnTo>
                    <a:pt x="3969973" y="2223130"/>
                  </a:lnTo>
                  <a:lnTo>
                    <a:pt x="3991680" y="2184454"/>
                  </a:lnTo>
                  <a:lnTo>
                    <a:pt x="4009088" y="2143288"/>
                  </a:lnTo>
                  <a:lnTo>
                    <a:pt x="4021895" y="2099934"/>
                  </a:lnTo>
                  <a:lnTo>
                    <a:pt x="4029801" y="2054694"/>
                  </a:lnTo>
                  <a:lnTo>
                    <a:pt x="4032504" y="2007869"/>
                  </a:lnTo>
                  <a:lnTo>
                    <a:pt x="4032504" y="401574"/>
                  </a:lnTo>
                  <a:lnTo>
                    <a:pt x="4029801" y="354749"/>
                  </a:lnTo>
                  <a:lnTo>
                    <a:pt x="4021895" y="309509"/>
                  </a:lnTo>
                  <a:lnTo>
                    <a:pt x="4009088" y="266155"/>
                  </a:lnTo>
                  <a:lnTo>
                    <a:pt x="3991680" y="224989"/>
                  </a:lnTo>
                  <a:lnTo>
                    <a:pt x="3969973" y="186313"/>
                  </a:lnTo>
                  <a:lnTo>
                    <a:pt x="3944269" y="150427"/>
                  </a:lnTo>
                  <a:lnTo>
                    <a:pt x="3914870" y="117633"/>
                  </a:lnTo>
                  <a:lnTo>
                    <a:pt x="3882076" y="88234"/>
                  </a:lnTo>
                  <a:lnTo>
                    <a:pt x="3846190" y="62530"/>
                  </a:lnTo>
                  <a:lnTo>
                    <a:pt x="3807514" y="40823"/>
                  </a:lnTo>
                  <a:lnTo>
                    <a:pt x="3766348" y="23415"/>
                  </a:lnTo>
                  <a:lnTo>
                    <a:pt x="3722994" y="10608"/>
                  </a:lnTo>
                  <a:lnTo>
                    <a:pt x="3677754" y="2702"/>
                  </a:lnTo>
                  <a:lnTo>
                    <a:pt x="3630930" y="0"/>
                  </a:lnTo>
                  <a:close/>
                </a:path>
              </a:pathLst>
            </a:custGeom>
            <a:solidFill>
              <a:srgbClr val="EBBA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13"/>
            <p:cNvSpPr/>
            <p:nvPr/>
          </p:nvSpPr>
          <p:spPr>
            <a:xfrm>
              <a:off x="4860035" y="1432560"/>
              <a:ext cx="4032885" cy="2409825"/>
            </a:xfrm>
            <a:custGeom>
              <a:avLst/>
              <a:gdLst/>
              <a:ahLst/>
              <a:cxnLst/>
              <a:rect l="l" t="t" r="r" b="b"/>
              <a:pathLst>
                <a:path w="4032884" h="2409825">
                  <a:moveTo>
                    <a:pt x="0" y="401574"/>
                  </a:moveTo>
                  <a:lnTo>
                    <a:pt x="2702" y="354749"/>
                  </a:lnTo>
                  <a:lnTo>
                    <a:pt x="10608" y="309509"/>
                  </a:lnTo>
                  <a:lnTo>
                    <a:pt x="23415" y="266155"/>
                  </a:lnTo>
                  <a:lnTo>
                    <a:pt x="40823" y="224989"/>
                  </a:lnTo>
                  <a:lnTo>
                    <a:pt x="62530" y="186313"/>
                  </a:lnTo>
                  <a:lnTo>
                    <a:pt x="88234" y="150427"/>
                  </a:lnTo>
                  <a:lnTo>
                    <a:pt x="117633" y="117633"/>
                  </a:lnTo>
                  <a:lnTo>
                    <a:pt x="150427" y="88234"/>
                  </a:lnTo>
                  <a:lnTo>
                    <a:pt x="186313" y="62530"/>
                  </a:lnTo>
                  <a:lnTo>
                    <a:pt x="224989" y="40823"/>
                  </a:lnTo>
                  <a:lnTo>
                    <a:pt x="266155" y="23415"/>
                  </a:lnTo>
                  <a:lnTo>
                    <a:pt x="309509" y="10608"/>
                  </a:lnTo>
                  <a:lnTo>
                    <a:pt x="354749" y="2702"/>
                  </a:lnTo>
                  <a:lnTo>
                    <a:pt x="401574" y="0"/>
                  </a:lnTo>
                  <a:lnTo>
                    <a:pt x="3630930" y="0"/>
                  </a:lnTo>
                  <a:lnTo>
                    <a:pt x="3677754" y="2702"/>
                  </a:lnTo>
                  <a:lnTo>
                    <a:pt x="3722994" y="10608"/>
                  </a:lnTo>
                  <a:lnTo>
                    <a:pt x="3766348" y="23415"/>
                  </a:lnTo>
                  <a:lnTo>
                    <a:pt x="3807514" y="40823"/>
                  </a:lnTo>
                  <a:lnTo>
                    <a:pt x="3846190" y="62530"/>
                  </a:lnTo>
                  <a:lnTo>
                    <a:pt x="3882076" y="88234"/>
                  </a:lnTo>
                  <a:lnTo>
                    <a:pt x="3914870" y="117633"/>
                  </a:lnTo>
                  <a:lnTo>
                    <a:pt x="3944269" y="150427"/>
                  </a:lnTo>
                  <a:lnTo>
                    <a:pt x="3969973" y="186313"/>
                  </a:lnTo>
                  <a:lnTo>
                    <a:pt x="3991680" y="224989"/>
                  </a:lnTo>
                  <a:lnTo>
                    <a:pt x="4009088" y="266155"/>
                  </a:lnTo>
                  <a:lnTo>
                    <a:pt x="4021895" y="309509"/>
                  </a:lnTo>
                  <a:lnTo>
                    <a:pt x="4029801" y="354749"/>
                  </a:lnTo>
                  <a:lnTo>
                    <a:pt x="4032504" y="401574"/>
                  </a:lnTo>
                  <a:lnTo>
                    <a:pt x="4032504" y="2007869"/>
                  </a:lnTo>
                  <a:lnTo>
                    <a:pt x="4029801" y="2054694"/>
                  </a:lnTo>
                  <a:lnTo>
                    <a:pt x="4021895" y="2099934"/>
                  </a:lnTo>
                  <a:lnTo>
                    <a:pt x="4009088" y="2143288"/>
                  </a:lnTo>
                  <a:lnTo>
                    <a:pt x="3991680" y="2184454"/>
                  </a:lnTo>
                  <a:lnTo>
                    <a:pt x="3969973" y="2223130"/>
                  </a:lnTo>
                  <a:lnTo>
                    <a:pt x="3944269" y="2259016"/>
                  </a:lnTo>
                  <a:lnTo>
                    <a:pt x="3914870" y="2291810"/>
                  </a:lnTo>
                  <a:lnTo>
                    <a:pt x="3882076" y="2321209"/>
                  </a:lnTo>
                  <a:lnTo>
                    <a:pt x="3846190" y="2346913"/>
                  </a:lnTo>
                  <a:lnTo>
                    <a:pt x="3807514" y="2368620"/>
                  </a:lnTo>
                  <a:lnTo>
                    <a:pt x="3766348" y="2386028"/>
                  </a:lnTo>
                  <a:lnTo>
                    <a:pt x="3722994" y="2398835"/>
                  </a:lnTo>
                  <a:lnTo>
                    <a:pt x="3677754" y="2406741"/>
                  </a:lnTo>
                  <a:lnTo>
                    <a:pt x="3630930" y="2409444"/>
                  </a:lnTo>
                  <a:lnTo>
                    <a:pt x="401574" y="2409444"/>
                  </a:lnTo>
                  <a:lnTo>
                    <a:pt x="354749" y="2406741"/>
                  </a:lnTo>
                  <a:lnTo>
                    <a:pt x="309509" y="2398835"/>
                  </a:lnTo>
                  <a:lnTo>
                    <a:pt x="266155" y="2386028"/>
                  </a:lnTo>
                  <a:lnTo>
                    <a:pt x="224989" y="2368620"/>
                  </a:lnTo>
                  <a:lnTo>
                    <a:pt x="186313" y="2346913"/>
                  </a:lnTo>
                  <a:lnTo>
                    <a:pt x="150427" y="2321209"/>
                  </a:lnTo>
                  <a:lnTo>
                    <a:pt x="117633" y="2291810"/>
                  </a:lnTo>
                  <a:lnTo>
                    <a:pt x="88234" y="2259016"/>
                  </a:lnTo>
                  <a:lnTo>
                    <a:pt x="62530" y="2223130"/>
                  </a:lnTo>
                  <a:lnTo>
                    <a:pt x="40823" y="2184454"/>
                  </a:lnTo>
                  <a:lnTo>
                    <a:pt x="23415" y="2143288"/>
                  </a:lnTo>
                  <a:lnTo>
                    <a:pt x="10608" y="2099934"/>
                  </a:lnTo>
                  <a:lnTo>
                    <a:pt x="2702" y="2054694"/>
                  </a:lnTo>
                  <a:lnTo>
                    <a:pt x="0" y="2007869"/>
                  </a:lnTo>
                  <a:lnTo>
                    <a:pt x="0" y="401574"/>
                  </a:lnTo>
                  <a:close/>
                </a:path>
              </a:pathLst>
            </a:custGeom>
            <a:ln w="9144">
              <a:solidFill>
                <a:srgbClr val="D378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14"/>
          <p:cNvSpPr txBox="1"/>
          <p:nvPr/>
        </p:nvSpPr>
        <p:spPr>
          <a:xfrm>
            <a:off x="4860032" y="1772816"/>
            <a:ext cx="3960440" cy="222817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655" marR="26670" algn="ctr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Информируют администрацию  образовательной организации,  педагога-психолога</a:t>
            </a:r>
            <a:r>
              <a:rPr b="1" spc="20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об</a:t>
            </a:r>
            <a:endParaRPr b="1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  <a:p>
            <a:pPr marL="248920" marR="243204" algn="ctr">
              <a:lnSpc>
                <a:spcPct val="100000"/>
              </a:lnSpc>
            </a:pPr>
            <a:r>
              <a:rPr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обучающихся, </a:t>
            </a:r>
            <a:r>
              <a:rPr b="1" spc="-10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проявляющих  </a:t>
            </a:r>
            <a:r>
              <a:rPr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признаки аутоагрессивного  </a:t>
            </a:r>
            <a:r>
              <a:rPr b="1" spc="-10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поведения. </a:t>
            </a:r>
            <a:r>
              <a:rPr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Информируют  </a:t>
            </a:r>
            <a:r>
              <a:rPr b="1" spc="-10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родителей</a:t>
            </a:r>
            <a:r>
              <a:rPr b="1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b="1" spc="-10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(законных</a:t>
            </a:r>
            <a:endParaRPr b="1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</a:pPr>
            <a:r>
              <a:rPr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представителей)</a:t>
            </a:r>
            <a:r>
              <a:rPr b="1" spc="-2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обучающегося.</a:t>
            </a:r>
            <a:endParaRPr b="1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  <p:grpSp>
        <p:nvGrpSpPr>
          <p:cNvPr id="57" name="object 15"/>
          <p:cNvGrpSpPr/>
          <p:nvPr/>
        </p:nvGrpSpPr>
        <p:grpSpPr>
          <a:xfrm>
            <a:off x="4024884" y="2628900"/>
            <a:ext cx="806450" cy="60960"/>
            <a:chOff x="4024884" y="2628900"/>
            <a:chExt cx="806450" cy="60960"/>
          </a:xfrm>
        </p:grpSpPr>
        <p:sp>
          <p:nvSpPr>
            <p:cNvPr id="58" name="object 16"/>
            <p:cNvSpPr/>
            <p:nvPr/>
          </p:nvSpPr>
          <p:spPr>
            <a:xfrm>
              <a:off x="4032504" y="2636520"/>
              <a:ext cx="791210" cy="45720"/>
            </a:xfrm>
            <a:custGeom>
              <a:avLst/>
              <a:gdLst/>
              <a:ahLst/>
              <a:cxnLst/>
              <a:rect l="l" t="t" r="r" b="b"/>
              <a:pathLst>
                <a:path w="791210" h="45719">
                  <a:moveTo>
                    <a:pt x="768096" y="0"/>
                  </a:moveTo>
                  <a:lnTo>
                    <a:pt x="768096" y="11429"/>
                  </a:lnTo>
                  <a:lnTo>
                    <a:pt x="0" y="11429"/>
                  </a:lnTo>
                  <a:lnTo>
                    <a:pt x="0" y="34289"/>
                  </a:lnTo>
                  <a:lnTo>
                    <a:pt x="768096" y="34289"/>
                  </a:lnTo>
                  <a:lnTo>
                    <a:pt x="768096" y="45719"/>
                  </a:lnTo>
                  <a:lnTo>
                    <a:pt x="790956" y="22859"/>
                  </a:lnTo>
                  <a:lnTo>
                    <a:pt x="768096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17"/>
            <p:cNvSpPr/>
            <p:nvPr/>
          </p:nvSpPr>
          <p:spPr>
            <a:xfrm>
              <a:off x="4032504" y="2636520"/>
              <a:ext cx="791210" cy="45720"/>
            </a:xfrm>
            <a:custGeom>
              <a:avLst/>
              <a:gdLst/>
              <a:ahLst/>
              <a:cxnLst/>
              <a:rect l="l" t="t" r="r" b="b"/>
              <a:pathLst>
                <a:path w="791210" h="45719">
                  <a:moveTo>
                    <a:pt x="0" y="34289"/>
                  </a:moveTo>
                  <a:lnTo>
                    <a:pt x="768096" y="34289"/>
                  </a:lnTo>
                  <a:lnTo>
                    <a:pt x="768096" y="45719"/>
                  </a:lnTo>
                  <a:lnTo>
                    <a:pt x="790956" y="22859"/>
                  </a:lnTo>
                  <a:lnTo>
                    <a:pt x="768096" y="0"/>
                  </a:lnTo>
                  <a:lnTo>
                    <a:pt x="768096" y="11429"/>
                  </a:lnTo>
                  <a:lnTo>
                    <a:pt x="0" y="11429"/>
                  </a:lnTo>
                  <a:lnTo>
                    <a:pt x="0" y="34289"/>
                  </a:lnTo>
                  <a:close/>
                </a:path>
              </a:pathLst>
            </a:custGeom>
            <a:ln w="15240">
              <a:solidFill>
                <a:srgbClr val="781F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1" name="object 19"/>
          <p:cNvGrpSpPr/>
          <p:nvPr/>
        </p:nvGrpSpPr>
        <p:grpSpPr>
          <a:xfrm>
            <a:off x="2617179" y="4437112"/>
            <a:ext cx="6526821" cy="2852936"/>
            <a:chOff x="4860035" y="3508239"/>
            <a:chExt cx="6526821" cy="2852936"/>
          </a:xfrm>
        </p:grpSpPr>
        <p:sp>
          <p:nvSpPr>
            <p:cNvPr id="62" name="object 20"/>
            <p:cNvSpPr/>
            <p:nvPr/>
          </p:nvSpPr>
          <p:spPr>
            <a:xfrm>
              <a:off x="7035642" y="3508239"/>
              <a:ext cx="4351214" cy="2407920"/>
            </a:xfrm>
            <a:custGeom>
              <a:avLst/>
              <a:gdLst/>
              <a:ahLst/>
              <a:cxnLst/>
              <a:rect l="l" t="t" r="r" b="b"/>
              <a:pathLst>
                <a:path w="4032884" h="2407920">
                  <a:moveTo>
                    <a:pt x="3631184" y="0"/>
                  </a:moveTo>
                  <a:lnTo>
                    <a:pt x="401319" y="0"/>
                  </a:lnTo>
                  <a:lnTo>
                    <a:pt x="354522" y="2700"/>
                  </a:lnTo>
                  <a:lnTo>
                    <a:pt x="309309" y="10600"/>
                  </a:lnTo>
                  <a:lnTo>
                    <a:pt x="265982" y="23399"/>
                  </a:lnTo>
                  <a:lnTo>
                    <a:pt x="224841" y="40795"/>
                  </a:lnTo>
                  <a:lnTo>
                    <a:pt x="186189" y="62487"/>
                  </a:lnTo>
                  <a:lnTo>
                    <a:pt x="150326" y="88174"/>
                  </a:lnTo>
                  <a:lnTo>
                    <a:pt x="117554" y="117554"/>
                  </a:lnTo>
                  <a:lnTo>
                    <a:pt x="88174" y="150326"/>
                  </a:lnTo>
                  <a:lnTo>
                    <a:pt x="62487" y="186189"/>
                  </a:lnTo>
                  <a:lnTo>
                    <a:pt x="40795" y="224841"/>
                  </a:lnTo>
                  <a:lnTo>
                    <a:pt x="23399" y="265982"/>
                  </a:lnTo>
                  <a:lnTo>
                    <a:pt x="10600" y="309309"/>
                  </a:lnTo>
                  <a:lnTo>
                    <a:pt x="2700" y="354522"/>
                  </a:lnTo>
                  <a:lnTo>
                    <a:pt x="0" y="401320"/>
                  </a:lnTo>
                  <a:lnTo>
                    <a:pt x="0" y="2006587"/>
                  </a:lnTo>
                  <a:lnTo>
                    <a:pt x="2700" y="2053391"/>
                  </a:lnTo>
                  <a:lnTo>
                    <a:pt x="10600" y="2098610"/>
                  </a:lnTo>
                  <a:lnTo>
                    <a:pt x="23399" y="2141941"/>
                  </a:lnTo>
                  <a:lnTo>
                    <a:pt x="40795" y="2183084"/>
                  </a:lnTo>
                  <a:lnTo>
                    <a:pt x="62487" y="2221738"/>
                  </a:lnTo>
                  <a:lnTo>
                    <a:pt x="88174" y="2257601"/>
                  </a:lnTo>
                  <a:lnTo>
                    <a:pt x="117554" y="2290373"/>
                  </a:lnTo>
                  <a:lnTo>
                    <a:pt x="150326" y="2319752"/>
                  </a:lnTo>
                  <a:lnTo>
                    <a:pt x="186189" y="2345438"/>
                  </a:lnTo>
                  <a:lnTo>
                    <a:pt x="224841" y="2367128"/>
                  </a:lnTo>
                  <a:lnTo>
                    <a:pt x="265982" y="2384523"/>
                  </a:lnTo>
                  <a:lnTo>
                    <a:pt x="309309" y="2397320"/>
                  </a:lnTo>
                  <a:lnTo>
                    <a:pt x="354522" y="2405219"/>
                  </a:lnTo>
                  <a:lnTo>
                    <a:pt x="401319" y="2407920"/>
                  </a:lnTo>
                  <a:lnTo>
                    <a:pt x="3631184" y="2407920"/>
                  </a:lnTo>
                  <a:lnTo>
                    <a:pt x="3677981" y="2405219"/>
                  </a:lnTo>
                  <a:lnTo>
                    <a:pt x="3723194" y="2397320"/>
                  </a:lnTo>
                  <a:lnTo>
                    <a:pt x="3766521" y="2384523"/>
                  </a:lnTo>
                  <a:lnTo>
                    <a:pt x="3807662" y="2367128"/>
                  </a:lnTo>
                  <a:lnTo>
                    <a:pt x="3846314" y="2345438"/>
                  </a:lnTo>
                  <a:lnTo>
                    <a:pt x="3882177" y="2319752"/>
                  </a:lnTo>
                  <a:lnTo>
                    <a:pt x="3914949" y="2290373"/>
                  </a:lnTo>
                  <a:lnTo>
                    <a:pt x="3944329" y="2257601"/>
                  </a:lnTo>
                  <a:lnTo>
                    <a:pt x="3970016" y="2221738"/>
                  </a:lnTo>
                  <a:lnTo>
                    <a:pt x="3991708" y="2183084"/>
                  </a:lnTo>
                  <a:lnTo>
                    <a:pt x="4009104" y="2141941"/>
                  </a:lnTo>
                  <a:lnTo>
                    <a:pt x="4021903" y="2098610"/>
                  </a:lnTo>
                  <a:lnTo>
                    <a:pt x="4029803" y="2053391"/>
                  </a:lnTo>
                  <a:lnTo>
                    <a:pt x="4032504" y="2006587"/>
                  </a:lnTo>
                  <a:lnTo>
                    <a:pt x="4032504" y="401320"/>
                  </a:lnTo>
                  <a:lnTo>
                    <a:pt x="4029803" y="354522"/>
                  </a:lnTo>
                  <a:lnTo>
                    <a:pt x="4021903" y="309309"/>
                  </a:lnTo>
                  <a:lnTo>
                    <a:pt x="4009104" y="265982"/>
                  </a:lnTo>
                  <a:lnTo>
                    <a:pt x="3991708" y="224841"/>
                  </a:lnTo>
                  <a:lnTo>
                    <a:pt x="3970016" y="186189"/>
                  </a:lnTo>
                  <a:lnTo>
                    <a:pt x="3944329" y="150326"/>
                  </a:lnTo>
                  <a:lnTo>
                    <a:pt x="3914949" y="117554"/>
                  </a:lnTo>
                  <a:lnTo>
                    <a:pt x="3882177" y="88174"/>
                  </a:lnTo>
                  <a:lnTo>
                    <a:pt x="3846314" y="62487"/>
                  </a:lnTo>
                  <a:lnTo>
                    <a:pt x="3807662" y="40795"/>
                  </a:lnTo>
                  <a:lnTo>
                    <a:pt x="3766521" y="23399"/>
                  </a:lnTo>
                  <a:lnTo>
                    <a:pt x="3723194" y="10600"/>
                  </a:lnTo>
                  <a:lnTo>
                    <a:pt x="3677981" y="2700"/>
                  </a:lnTo>
                  <a:lnTo>
                    <a:pt x="3631184" y="0"/>
                  </a:lnTo>
                  <a:close/>
                </a:path>
              </a:pathLst>
            </a:custGeom>
            <a:solidFill>
              <a:srgbClr val="CAA1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21"/>
            <p:cNvSpPr/>
            <p:nvPr/>
          </p:nvSpPr>
          <p:spPr>
            <a:xfrm>
              <a:off x="4860035" y="3953255"/>
              <a:ext cx="4032885" cy="2407920"/>
            </a:xfrm>
            <a:custGeom>
              <a:avLst/>
              <a:gdLst/>
              <a:ahLst/>
              <a:cxnLst/>
              <a:rect l="l" t="t" r="r" b="b"/>
              <a:pathLst>
                <a:path w="4032884" h="2407920">
                  <a:moveTo>
                    <a:pt x="0" y="401320"/>
                  </a:moveTo>
                  <a:lnTo>
                    <a:pt x="2700" y="354522"/>
                  </a:lnTo>
                  <a:lnTo>
                    <a:pt x="10600" y="309309"/>
                  </a:lnTo>
                  <a:lnTo>
                    <a:pt x="23399" y="265982"/>
                  </a:lnTo>
                  <a:lnTo>
                    <a:pt x="40795" y="224841"/>
                  </a:lnTo>
                  <a:lnTo>
                    <a:pt x="62487" y="186189"/>
                  </a:lnTo>
                  <a:lnTo>
                    <a:pt x="88174" y="150326"/>
                  </a:lnTo>
                  <a:lnTo>
                    <a:pt x="117554" y="117554"/>
                  </a:lnTo>
                  <a:lnTo>
                    <a:pt x="150326" y="88174"/>
                  </a:lnTo>
                  <a:lnTo>
                    <a:pt x="186189" y="62487"/>
                  </a:lnTo>
                  <a:lnTo>
                    <a:pt x="224841" y="40795"/>
                  </a:lnTo>
                  <a:lnTo>
                    <a:pt x="265982" y="23399"/>
                  </a:lnTo>
                  <a:lnTo>
                    <a:pt x="309309" y="10600"/>
                  </a:lnTo>
                  <a:lnTo>
                    <a:pt x="354522" y="2700"/>
                  </a:lnTo>
                  <a:lnTo>
                    <a:pt x="401319" y="0"/>
                  </a:lnTo>
                  <a:lnTo>
                    <a:pt x="3631184" y="0"/>
                  </a:lnTo>
                  <a:lnTo>
                    <a:pt x="3677981" y="2700"/>
                  </a:lnTo>
                  <a:lnTo>
                    <a:pt x="3723194" y="10600"/>
                  </a:lnTo>
                  <a:lnTo>
                    <a:pt x="3766521" y="23399"/>
                  </a:lnTo>
                  <a:lnTo>
                    <a:pt x="3807662" y="40795"/>
                  </a:lnTo>
                  <a:lnTo>
                    <a:pt x="3846314" y="62487"/>
                  </a:lnTo>
                  <a:lnTo>
                    <a:pt x="3882177" y="88174"/>
                  </a:lnTo>
                  <a:lnTo>
                    <a:pt x="3914949" y="117554"/>
                  </a:lnTo>
                  <a:lnTo>
                    <a:pt x="3944329" y="150326"/>
                  </a:lnTo>
                  <a:lnTo>
                    <a:pt x="3970016" y="186189"/>
                  </a:lnTo>
                  <a:lnTo>
                    <a:pt x="3991708" y="224841"/>
                  </a:lnTo>
                  <a:lnTo>
                    <a:pt x="4009104" y="265982"/>
                  </a:lnTo>
                  <a:lnTo>
                    <a:pt x="4021903" y="309309"/>
                  </a:lnTo>
                  <a:lnTo>
                    <a:pt x="4029803" y="354522"/>
                  </a:lnTo>
                  <a:lnTo>
                    <a:pt x="4032504" y="401320"/>
                  </a:lnTo>
                  <a:lnTo>
                    <a:pt x="4032504" y="2006587"/>
                  </a:lnTo>
                  <a:lnTo>
                    <a:pt x="4029803" y="2053391"/>
                  </a:lnTo>
                  <a:lnTo>
                    <a:pt x="4021903" y="2098610"/>
                  </a:lnTo>
                  <a:lnTo>
                    <a:pt x="4009104" y="2141941"/>
                  </a:lnTo>
                  <a:lnTo>
                    <a:pt x="3991708" y="2183084"/>
                  </a:lnTo>
                  <a:lnTo>
                    <a:pt x="3970016" y="2221738"/>
                  </a:lnTo>
                  <a:lnTo>
                    <a:pt x="3944329" y="2257601"/>
                  </a:lnTo>
                  <a:lnTo>
                    <a:pt x="3914949" y="2290373"/>
                  </a:lnTo>
                  <a:lnTo>
                    <a:pt x="3882177" y="2319752"/>
                  </a:lnTo>
                  <a:lnTo>
                    <a:pt x="3846314" y="2345438"/>
                  </a:lnTo>
                  <a:lnTo>
                    <a:pt x="3807662" y="2367128"/>
                  </a:lnTo>
                  <a:lnTo>
                    <a:pt x="3766521" y="2384523"/>
                  </a:lnTo>
                  <a:lnTo>
                    <a:pt x="3723194" y="2397320"/>
                  </a:lnTo>
                  <a:lnTo>
                    <a:pt x="3677981" y="2405219"/>
                  </a:lnTo>
                  <a:lnTo>
                    <a:pt x="3631184" y="2407920"/>
                  </a:lnTo>
                  <a:lnTo>
                    <a:pt x="401319" y="2407920"/>
                  </a:lnTo>
                  <a:lnTo>
                    <a:pt x="354522" y="2405219"/>
                  </a:lnTo>
                  <a:lnTo>
                    <a:pt x="309309" y="2397320"/>
                  </a:lnTo>
                  <a:lnTo>
                    <a:pt x="265982" y="2384523"/>
                  </a:lnTo>
                  <a:lnTo>
                    <a:pt x="224841" y="2367128"/>
                  </a:lnTo>
                  <a:lnTo>
                    <a:pt x="186189" y="2345438"/>
                  </a:lnTo>
                  <a:lnTo>
                    <a:pt x="150326" y="2319752"/>
                  </a:lnTo>
                  <a:lnTo>
                    <a:pt x="117554" y="2290373"/>
                  </a:lnTo>
                  <a:lnTo>
                    <a:pt x="88174" y="2257601"/>
                  </a:lnTo>
                  <a:lnTo>
                    <a:pt x="62487" y="2221738"/>
                  </a:lnTo>
                  <a:lnTo>
                    <a:pt x="40795" y="2183084"/>
                  </a:lnTo>
                  <a:lnTo>
                    <a:pt x="23399" y="2141941"/>
                  </a:lnTo>
                  <a:lnTo>
                    <a:pt x="10600" y="2098610"/>
                  </a:lnTo>
                  <a:lnTo>
                    <a:pt x="2700" y="2053391"/>
                  </a:lnTo>
                  <a:lnTo>
                    <a:pt x="0" y="2006587"/>
                  </a:lnTo>
                  <a:lnTo>
                    <a:pt x="0" y="401320"/>
                  </a:lnTo>
                  <a:close/>
                </a:path>
              </a:pathLst>
            </a:custGeom>
            <a:ln w="9144">
              <a:solidFill>
                <a:srgbClr val="9D2C0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22"/>
          <p:cNvSpPr txBox="1"/>
          <p:nvPr/>
        </p:nvSpPr>
        <p:spPr>
          <a:xfrm>
            <a:off x="5085079" y="4365104"/>
            <a:ext cx="4058921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08915" algn="ctr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cs typeface="Century Gothic"/>
              </a:rPr>
              <a:t>Проводит психологическое  </a:t>
            </a:r>
            <a:r>
              <a:rPr sz="2000" b="1" dirty="0">
                <a:solidFill>
                  <a:schemeClr val="accent6">
                    <a:lumMod val="75000"/>
                  </a:schemeClr>
                </a:solidFill>
                <a:cs typeface="Century Gothic"/>
              </a:rPr>
              <a:t>обследование</a:t>
            </a:r>
            <a:r>
              <a:rPr sz="2000" b="1" spc="-100" dirty="0">
                <a:solidFill>
                  <a:schemeClr val="accent6">
                    <a:lumMod val="75000"/>
                  </a:schemeClr>
                </a:solidFill>
                <a:cs typeface="Century Gothic"/>
              </a:rPr>
              <a:t> </a:t>
            </a: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cs typeface="Century Gothic"/>
              </a:rPr>
              <a:t>обучающегося,  по </a:t>
            </a:r>
            <a:r>
              <a:rPr sz="2000" b="1" spc="-10" dirty="0" err="1">
                <a:solidFill>
                  <a:schemeClr val="accent6">
                    <a:lumMod val="75000"/>
                  </a:schemeClr>
                </a:solidFill>
                <a:cs typeface="Century Gothic"/>
              </a:rPr>
              <a:t>результатам</a:t>
            </a:r>
            <a:r>
              <a:rPr sz="2000" b="1" dirty="0">
                <a:solidFill>
                  <a:schemeClr val="accent6">
                    <a:lumMod val="75000"/>
                  </a:schemeClr>
                </a:solidFill>
                <a:cs typeface="Century Gothic"/>
              </a:rPr>
              <a:t> </a:t>
            </a:r>
            <a:r>
              <a:rPr sz="2000" b="1" spc="-5" dirty="0" err="1" smtClean="0">
                <a:solidFill>
                  <a:schemeClr val="accent6">
                    <a:lumMod val="75000"/>
                  </a:schemeClr>
                </a:solidFill>
                <a:cs typeface="Century Gothic"/>
              </a:rPr>
              <a:t>обследования</a:t>
            </a:r>
            <a:r>
              <a:rPr lang="ru-RU" sz="2000" b="1" spc="-5" dirty="0" smtClean="0">
                <a:solidFill>
                  <a:schemeClr val="accent6">
                    <a:lumMod val="75000"/>
                  </a:schemeClr>
                </a:solidFill>
                <a:cs typeface="Century Gothic"/>
              </a:rPr>
              <a:t> </a:t>
            </a:r>
            <a:r>
              <a:rPr sz="2000" b="1" spc="-10" dirty="0" err="1" smtClean="0">
                <a:solidFill>
                  <a:schemeClr val="accent6">
                    <a:lumMod val="75000"/>
                  </a:schemeClr>
                </a:solidFill>
                <a:cs typeface="Century Gothic"/>
              </a:rPr>
              <a:t>подготавливает</a:t>
            </a:r>
            <a:r>
              <a:rPr sz="2000" b="1" spc="-10" dirty="0" smtClean="0">
                <a:solidFill>
                  <a:schemeClr val="accent6">
                    <a:lumMod val="75000"/>
                  </a:schemeClr>
                </a:solidFill>
                <a:cs typeface="Century Gothic"/>
              </a:rPr>
              <a:t>  </a:t>
            </a: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cs typeface="Century Gothic"/>
              </a:rPr>
              <a:t>психологическое</a:t>
            </a:r>
            <a:r>
              <a:rPr sz="2000" b="1" spc="-45" dirty="0">
                <a:solidFill>
                  <a:schemeClr val="accent6">
                    <a:lumMod val="75000"/>
                  </a:schemeClr>
                </a:solidFill>
                <a:cs typeface="Century Gothic"/>
              </a:rPr>
              <a:t> </a:t>
            </a: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cs typeface="Century Gothic"/>
              </a:rPr>
              <a:t>заключение</a:t>
            </a:r>
            <a:endParaRPr sz="2000" b="1" dirty="0">
              <a:solidFill>
                <a:schemeClr val="accent6">
                  <a:lumMod val="75000"/>
                </a:schemeClr>
              </a:solidFill>
              <a:cs typeface="Century Gothic"/>
            </a:endParaRPr>
          </a:p>
          <a:p>
            <a:pPr marL="614680" algn="ctr">
              <a:lnSpc>
                <a:spcPct val="100000"/>
              </a:lnSpc>
            </a:pPr>
            <a:r>
              <a:rPr sz="2000" b="1" dirty="0">
                <a:solidFill>
                  <a:schemeClr val="accent6">
                    <a:lumMod val="75000"/>
                  </a:schemeClr>
                </a:solidFill>
                <a:cs typeface="Century Gothic"/>
              </a:rPr>
              <a:t>с</a:t>
            </a:r>
            <a:r>
              <a:rPr sz="2000" b="1" spc="-10" dirty="0">
                <a:solidFill>
                  <a:schemeClr val="accent6">
                    <a:lumMod val="75000"/>
                  </a:schemeClr>
                </a:solidFill>
                <a:cs typeface="Century Gothic"/>
              </a:rPr>
              <a:t> </a:t>
            </a: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cs typeface="Century Gothic"/>
              </a:rPr>
              <a:t>рекомендациями.</a:t>
            </a:r>
            <a:endParaRPr sz="2000" b="1" dirty="0">
              <a:solidFill>
                <a:schemeClr val="accent6">
                  <a:lumMod val="75000"/>
                </a:schemeClr>
              </a:solidFill>
              <a:cs typeface="Century Gothic"/>
            </a:endParaRPr>
          </a:p>
        </p:txBody>
      </p:sp>
      <p:grpSp>
        <p:nvGrpSpPr>
          <p:cNvPr id="65" name="object 23"/>
          <p:cNvGrpSpPr/>
          <p:nvPr/>
        </p:nvGrpSpPr>
        <p:grpSpPr>
          <a:xfrm>
            <a:off x="4024884" y="5149596"/>
            <a:ext cx="806450" cy="60960"/>
            <a:chOff x="4024884" y="5149596"/>
            <a:chExt cx="806450" cy="60960"/>
          </a:xfrm>
        </p:grpSpPr>
        <p:sp>
          <p:nvSpPr>
            <p:cNvPr id="66" name="object 24"/>
            <p:cNvSpPr/>
            <p:nvPr/>
          </p:nvSpPr>
          <p:spPr>
            <a:xfrm>
              <a:off x="4032504" y="5157216"/>
              <a:ext cx="791210" cy="45720"/>
            </a:xfrm>
            <a:custGeom>
              <a:avLst/>
              <a:gdLst/>
              <a:ahLst/>
              <a:cxnLst/>
              <a:rect l="l" t="t" r="r" b="b"/>
              <a:pathLst>
                <a:path w="791210" h="45720">
                  <a:moveTo>
                    <a:pt x="768096" y="0"/>
                  </a:moveTo>
                  <a:lnTo>
                    <a:pt x="768096" y="11429"/>
                  </a:lnTo>
                  <a:lnTo>
                    <a:pt x="0" y="11429"/>
                  </a:lnTo>
                  <a:lnTo>
                    <a:pt x="0" y="34289"/>
                  </a:lnTo>
                  <a:lnTo>
                    <a:pt x="768096" y="34289"/>
                  </a:lnTo>
                  <a:lnTo>
                    <a:pt x="768096" y="45719"/>
                  </a:lnTo>
                  <a:lnTo>
                    <a:pt x="790956" y="22859"/>
                  </a:lnTo>
                  <a:lnTo>
                    <a:pt x="768096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25"/>
            <p:cNvSpPr/>
            <p:nvPr/>
          </p:nvSpPr>
          <p:spPr>
            <a:xfrm>
              <a:off x="4032504" y="5157216"/>
              <a:ext cx="791210" cy="45720"/>
            </a:xfrm>
            <a:custGeom>
              <a:avLst/>
              <a:gdLst/>
              <a:ahLst/>
              <a:cxnLst/>
              <a:rect l="l" t="t" r="r" b="b"/>
              <a:pathLst>
                <a:path w="791210" h="45720">
                  <a:moveTo>
                    <a:pt x="0" y="34289"/>
                  </a:moveTo>
                  <a:lnTo>
                    <a:pt x="768096" y="34289"/>
                  </a:lnTo>
                  <a:lnTo>
                    <a:pt x="768096" y="45719"/>
                  </a:lnTo>
                  <a:lnTo>
                    <a:pt x="790956" y="22859"/>
                  </a:lnTo>
                  <a:lnTo>
                    <a:pt x="768096" y="0"/>
                  </a:lnTo>
                  <a:lnTo>
                    <a:pt x="768096" y="11429"/>
                  </a:lnTo>
                  <a:lnTo>
                    <a:pt x="0" y="11429"/>
                  </a:lnTo>
                  <a:lnTo>
                    <a:pt x="0" y="34289"/>
                  </a:lnTo>
                  <a:close/>
                </a:path>
              </a:pathLst>
            </a:custGeom>
            <a:ln w="15240">
              <a:solidFill>
                <a:srgbClr val="781F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8" name="object 26"/>
          <p:cNvSpPr txBox="1"/>
          <p:nvPr/>
        </p:nvSpPr>
        <p:spPr>
          <a:xfrm>
            <a:off x="3707904" y="2390089"/>
            <a:ext cx="1584176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постоянно</a:t>
            </a:r>
            <a:endParaRPr sz="2000" b="1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69" name="object 27"/>
          <p:cNvSpPr txBox="1"/>
          <p:nvPr/>
        </p:nvSpPr>
        <p:spPr>
          <a:xfrm>
            <a:off x="3779912" y="4581128"/>
            <a:ext cx="1224136" cy="11150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1905" algn="ctr">
              <a:lnSpc>
                <a:spcPct val="100000"/>
              </a:lnSpc>
              <a:spcBef>
                <a:spcPts val="95"/>
              </a:spcBef>
            </a:pPr>
            <a:r>
              <a:rPr sz="2000" b="1" spc="-10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Срок  </a:t>
            </a: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исполнения</a:t>
            </a:r>
            <a:r>
              <a:rPr sz="2000" b="1" spc="-2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–</a:t>
            </a:r>
            <a:endParaRPr sz="2000" b="1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  <a:p>
            <a:pPr marL="1905" algn="ctr">
              <a:lnSpc>
                <a:spcPts val="1430"/>
              </a:lnSpc>
            </a:pPr>
            <a:r>
              <a:rPr sz="2000" b="1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3</a:t>
            </a:r>
            <a:r>
              <a:rPr sz="2000" b="1" spc="-20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дня</a:t>
            </a:r>
          </a:p>
        </p:txBody>
      </p:sp>
      <p:grpSp>
        <p:nvGrpSpPr>
          <p:cNvPr id="74" name="object 7"/>
          <p:cNvGrpSpPr/>
          <p:nvPr/>
        </p:nvGrpSpPr>
        <p:grpSpPr>
          <a:xfrm>
            <a:off x="539552" y="4509120"/>
            <a:ext cx="3249930" cy="1593215"/>
            <a:chOff x="751141" y="1840801"/>
            <a:chExt cx="3249930" cy="1593215"/>
          </a:xfrm>
        </p:grpSpPr>
        <p:sp>
          <p:nvSpPr>
            <p:cNvPr id="75" name="object 8"/>
            <p:cNvSpPr/>
            <p:nvPr/>
          </p:nvSpPr>
          <p:spPr>
            <a:xfrm>
              <a:off x="755904" y="1845564"/>
              <a:ext cx="3240405" cy="1583690"/>
            </a:xfrm>
            <a:custGeom>
              <a:avLst/>
              <a:gdLst/>
              <a:ahLst/>
              <a:cxnLst/>
              <a:rect l="l" t="t" r="r" b="b"/>
              <a:pathLst>
                <a:path w="3240404" h="1583689">
                  <a:moveTo>
                    <a:pt x="2976118" y="0"/>
                  </a:moveTo>
                  <a:lnTo>
                    <a:pt x="263905" y="0"/>
                  </a:lnTo>
                  <a:lnTo>
                    <a:pt x="216470" y="4250"/>
                  </a:lnTo>
                  <a:lnTo>
                    <a:pt x="171823" y="16505"/>
                  </a:lnTo>
                  <a:lnTo>
                    <a:pt x="130710" y="36020"/>
                  </a:lnTo>
                  <a:lnTo>
                    <a:pt x="93877" y="62052"/>
                  </a:lnTo>
                  <a:lnTo>
                    <a:pt x="62069" y="93856"/>
                  </a:lnTo>
                  <a:lnTo>
                    <a:pt x="36032" y="130687"/>
                  </a:lnTo>
                  <a:lnTo>
                    <a:pt x="16511" y="171802"/>
                  </a:lnTo>
                  <a:lnTo>
                    <a:pt x="4252" y="216456"/>
                  </a:lnTo>
                  <a:lnTo>
                    <a:pt x="0" y="263906"/>
                  </a:lnTo>
                  <a:lnTo>
                    <a:pt x="0" y="1319530"/>
                  </a:lnTo>
                  <a:lnTo>
                    <a:pt x="4252" y="1366979"/>
                  </a:lnTo>
                  <a:lnTo>
                    <a:pt x="16511" y="1411633"/>
                  </a:lnTo>
                  <a:lnTo>
                    <a:pt x="36032" y="1452748"/>
                  </a:lnTo>
                  <a:lnTo>
                    <a:pt x="62069" y="1489579"/>
                  </a:lnTo>
                  <a:lnTo>
                    <a:pt x="93877" y="1521383"/>
                  </a:lnTo>
                  <a:lnTo>
                    <a:pt x="130710" y="1547415"/>
                  </a:lnTo>
                  <a:lnTo>
                    <a:pt x="171823" y="1566930"/>
                  </a:lnTo>
                  <a:lnTo>
                    <a:pt x="216470" y="1579185"/>
                  </a:lnTo>
                  <a:lnTo>
                    <a:pt x="263905" y="1583436"/>
                  </a:lnTo>
                  <a:lnTo>
                    <a:pt x="2976118" y="1583436"/>
                  </a:lnTo>
                  <a:lnTo>
                    <a:pt x="3023567" y="1579185"/>
                  </a:lnTo>
                  <a:lnTo>
                    <a:pt x="3068221" y="1566930"/>
                  </a:lnTo>
                  <a:lnTo>
                    <a:pt x="3109336" y="1547415"/>
                  </a:lnTo>
                  <a:lnTo>
                    <a:pt x="3146167" y="1521383"/>
                  </a:lnTo>
                  <a:lnTo>
                    <a:pt x="3177971" y="1489579"/>
                  </a:lnTo>
                  <a:lnTo>
                    <a:pt x="3204003" y="1452748"/>
                  </a:lnTo>
                  <a:lnTo>
                    <a:pt x="3223518" y="1411633"/>
                  </a:lnTo>
                  <a:lnTo>
                    <a:pt x="3235773" y="1366979"/>
                  </a:lnTo>
                  <a:lnTo>
                    <a:pt x="3240023" y="1319530"/>
                  </a:lnTo>
                  <a:lnTo>
                    <a:pt x="3240023" y="263906"/>
                  </a:lnTo>
                  <a:lnTo>
                    <a:pt x="3235773" y="216456"/>
                  </a:lnTo>
                  <a:lnTo>
                    <a:pt x="3223518" y="171802"/>
                  </a:lnTo>
                  <a:lnTo>
                    <a:pt x="3204003" y="130687"/>
                  </a:lnTo>
                  <a:lnTo>
                    <a:pt x="3177971" y="93856"/>
                  </a:lnTo>
                  <a:lnTo>
                    <a:pt x="3146167" y="62052"/>
                  </a:lnTo>
                  <a:lnTo>
                    <a:pt x="3109336" y="36020"/>
                  </a:lnTo>
                  <a:lnTo>
                    <a:pt x="3068221" y="16505"/>
                  </a:lnTo>
                  <a:lnTo>
                    <a:pt x="3023567" y="4250"/>
                  </a:lnTo>
                  <a:lnTo>
                    <a:pt x="2976118" y="0"/>
                  </a:lnTo>
                  <a:close/>
                </a:path>
              </a:pathLst>
            </a:custGeom>
            <a:solidFill>
              <a:srgbClr val="EBBA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9"/>
            <p:cNvSpPr/>
            <p:nvPr/>
          </p:nvSpPr>
          <p:spPr>
            <a:xfrm>
              <a:off x="755904" y="1845564"/>
              <a:ext cx="3240405" cy="1583690"/>
            </a:xfrm>
            <a:custGeom>
              <a:avLst/>
              <a:gdLst/>
              <a:ahLst/>
              <a:cxnLst/>
              <a:rect l="l" t="t" r="r" b="b"/>
              <a:pathLst>
                <a:path w="3240404" h="1583689">
                  <a:moveTo>
                    <a:pt x="0" y="263906"/>
                  </a:moveTo>
                  <a:lnTo>
                    <a:pt x="4252" y="216456"/>
                  </a:lnTo>
                  <a:lnTo>
                    <a:pt x="16511" y="171802"/>
                  </a:lnTo>
                  <a:lnTo>
                    <a:pt x="36032" y="130687"/>
                  </a:lnTo>
                  <a:lnTo>
                    <a:pt x="62069" y="93856"/>
                  </a:lnTo>
                  <a:lnTo>
                    <a:pt x="93877" y="62052"/>
                  </a:lnTo>
                  <a:lnTo>
                    <a:pt x="130710" y="36020"/>
                  </a:lnTo>
                  <a:lnTo>
                    <a:pt x="171823" y="16505"/>
                  </a:lnTo>
                  <a:lnTo>
                    <a:pt x="216470" y="4250"/>
                  </a:lnTo>
                  <a:lnTo>
                    <a:pt x="263905" y="0"/>
                  </a:lnTo>
                  <a:lnTo>
                    <a:pt x="2976118" y="0"/>
                  </a:lnTo>
                  <a:lnTo>
                    <a:pt x="3023567" y="4250"/>
                  </a:lnTo>
                  <a:lnTo>
                    <a:pt x="3068221" y="16505"/>
                  </a:lnTo>
                  <a:lnTo>
                    <a:pt x="3109336" y="36020"/>
                  </a:lnTo>
                  <a:lnTo>
                    <a:pt x="3146167" y="62052"/>
                  </a:lnTo>
                  <a:lnTo>
                    <a:pt x="3177971" y="93856"/>
                  </a:lnTo>
                  <a:lnTo>
                    <a:pt x="3204003" y="130687"/>
                  </a:lnTo>
                  <a:lnTo>
                    <a:pt x="3223518" y="171802"/>
                  </a:lnTo>
                  <a:lnTo>
                    <a:pt x="3235773" y="216456"/>
                  </a:lnTo>
                  <a:lnTo>
                    <a:pt x="3240023" y="263906"/>
                  </a:lnTo>
                  <a:lnTo>
                    <a:pt x="3240023" y="1319530"/>
                  </a:lnTo>
                  <a:lnTo>
                    <a:pt x="3235773" y="1366979"/>
                  </a:lnTo>
                  <a:lnTo>
                    <a:pt x="3223518" y="1411633"/>
                  </a:lnTo>
                  <a:lnTo>
                    <a:pt x="3204003" y="1452748"/>
                  </a:lnTo>
                  <a:lnTo>
                    <a:pt x="3177971" y="1489579"/>
                  </a:lnTo>
                  <a:lnTo>
                    <a:pt x="3146167" y="1521383"/>
                  </a:lnTo>
                  <a:lnTo>
                    <a:pt x="3109336" y="1547415"/>
                  </a:lnTo>
                  <a:lnTo>
                    <a:pt x="3068221" y="1566930"/>
                  </a:lnTo>
                  <a:lnTo>
                    <a:pt x="3023567" y="1579185"/>
                  </a:lnTo>
                  <a:lnTo>
                    <a:pt x="2976118" y="1583436"/>
                  </a:lnTo>
                  <a:lnTo>
                    <a:pt x="263905" y="1583436"/>
                  </a:lnTo>
                  <a:lnTo>
                    <a:pt x="216470" y="1579185"/>
                  </a:lnTo>
                  <a:lnTo>
                    <a:pt x="171823" y="1566930"/>
                  </a:lnTo>
                  <a:lnTo>
                    <a:pt x="130710" y="1547415"/>
                  </a:lnTo>
                  <a:lnTo>
                    <a:pt x="93877" y="1521383"/>
                  </a:lnTo>
                  <a:lnTo>
                    <a:pt x="62069" y="1489579"/>
                  </a:lnTo>
                  <a:lnTo>
                    <a:pt x="36032" y="1452748"/>
                  </a:lnTo>
                  <a:lnTo>
                    <a:pt x="16511" y="1411633"/>
                  </a:lnTo>
                  <a:lnTo>
                    <a:pt x="4252" y="1366979"/>
                  </a:lnTo>
                  <a:lnTo>
                    <a:pt x="0" y="1319530"/>
                  </a:lnTo>
                  <a:lnTo>
                    <a:pt x="0" y="263906"/>
                  </a:lnTo>
                  <a:close/>
                </a:path>
              </a:pathLst>
            </a:custGeom>
            <a:ln w="9144">
              <a:solidFill>
                <a:srgbClr val="D378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9"/>
          <p:cNvSpPr/>
          <p:nvPr/>
        </p:nvSpPr>
        <p:spPr>
          <a:xfrm>
            <a:off x="539552" y="4509120"/>
            <a:ext cx="3240405" cy="1583690"/>
          </a:xfrm>
          <a:custGeom>
            <a:avLst/>
            <a:gdLst/>
            <a:ahLst/>
            <a:cxnLst/>
            <a:rect l="l" t="t" r="r" b="b"/>
            <a:pathLst>
              <a:path w="3240404" h="1583689">
                <a:moveTo>
                  <a:pt x="0" y="263906"/>
                </a:moveTo>
                <a:lnTo>
                  <a:pt x="4252" y="216456"/>
                </a:lnTo>
                <a:lnTo>
                  <a:pt x="16511" y="171802"/>
                </a:lnTo>
                <a:lnTo>
                  <a:pt x="36032" y="130687"/>
                </a:lnTo>
                <a:lnTo>
                  <a:pt x="62069" y="93856"/>
                </a:lnTo>
                <a:lnTo>
                  <a:pt x="93877" y="62052"/>
                </a:lnTo>
                <a:lnTo>
                  <a:pt x="130710" y="36020"/>
                </a:lnTo>
                <a:lnTo>
                  <a:pt x="171823" y="16505"/>
                </a:lnTo>
                <a:lnTo>
                  <a:pt x="216470" y="4250"/>
                </a:lnTo>
                <a:lnTo>
                  <a:pt x="263905" y="0"/>
                </a:lnTo>
                <a:lnTo>
                  <a:pt x="2976118" y="0"/>
                </a:lnTo>
                <a:lnTo>
                  <a:pt x="3023567" y="4250"/>
                </a:lnTo>
                <a:lnTo>
                  <a:pt x="3068221" y="16505"/>
                </a:lnTo>
                <a:lnTo>
                  <a:pt x="3109336" y="36020"/>
                </a:lnTo>
                <a:lnTo>
                  <a:pt x="3146167" y="62052"/>
                </a:lnTo>
                <a:lnTo>
                  <a:pt x="3177971" y="93856"/>
                </a:lnTo>
                <a:lnTo>
                  <a:pt x="3204003" y="130687"/>
                </a:lnTo>
                <a:lnTo>
                  <a:pt x="3223518" y="171802"/>
                </a:lnTo>
                <a:lnTo>
                  <a:pt x="3235773" y="216456"/>
                </a:lnTo>
                <a:lnTo>
                  <a:pt x="3240023" y="263906"/>
                </a:lnTo>
                <a:lnTo>
                  <a:pt x="3240023" y="1319530"/>
                </a:lnTo>
                <a:lnTo>
                  <a:pt x="3235773" y="1366979"/>
                </a:lnTo>
                <a:lnTo>
                  <a:pt x="3223518" y="1411633"/>
                </a:lnTo>
                <a:lnTo>
                  <a:pt x="3204003" y="1452748"/>
                </a:lnTo>
                <a:lnTo>
                  <a:pt x="3177971" y="1489579"/>
                </a:lnTo>
                <a:lnTo>
                  <a:pt x="3146167" y="1521383"/>
                </a:lnTo>
                <a:lnTo>
                  <a:pt x="3109336" y="1547415"/>
                </a:lnTo>
                <a:lnTo>
                  <a:pt x="3068221" y="1566930"/>
                </a:lnTo>
                <a:lnTo>
                  <a:pt x="3023567" y="1579185"/>
                </a:lnTo>
                <a:lnTo>
                  <a:pt x="2976118" y="1583436"/>
                </a:lnTo>
                <a:lnTo>
                  <a:pt x="263905" y="1583436"/>
                </a:lnTo>
                <a:lnTo>
                  <a:pt x="216470" y="1579185"/>
                </a:lnTo>
                <a:lnTo>
                  <a:pt x="171823" y="1566930"/>
                </a:lnTo>
                <a:lnTo>
                  <a:pt x="130710" y="1547415"/>
                </a:lnTo>
                <a:lnTo>
                  <a:pt x="93877" y="1521383"/>
                </a:lnTo>
                <a:lnTo>
                  <a:pt x="62069" y="1489579"/>
                </a:lnTo>
                <a:lnTo>
                  <a:pt x="36032" y="1452748"/>
                </a:lnTo>
                <a:lnTo>
                  <a:pt x="16511" y="1411633"/>
                </a:lnTo>
                <a:lnTo>
                  <a:pt x="4252" y="1366979"/>
                </a:lnTo>
                <a:lnTo>
                  <a:pt x="0" y="1319530"/>
                </a:lnTo>
                <a:lnTo>
                  <a:pt x="0" y="263906"/>
                </a:lnTo>
                <a:close/>
              </a:path>
            </a:pathLst>
          </a:custGeom>
          <a:ln w="9144">
            <a:solidFill>
              <a:srgbClr val="D378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18"/>
          <p:cNvSpPr txBox="1"/>
          <p:nvPr/>
        </p:nvSpPr>
        <p:spPr>
          <a:xfrm>
            <a:off x="755576" y="4869160"/>
            <a:ext cx="2818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1874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Педагог-психолог ОО</a:t>
            </a:r>
            <a:r>
              <a:rPr sz="1800" b="1" spc="-5" dirty="0" smtClean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,  </a:t>
            </a:r>
            <a:r>
              <a:rPr lang="ru-RU" sz="1800" b="1" spc="-5" dirty="0" smtClean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   </a:t>
            </a:r>
          </a:p>
          <a:p>
            <a:pPr marL="12700" marR="5080" indent="118745">
              <a:lnSpc>
                <a:spcPct val="100000"/>
              </a:lnSpc>
              <a:spcBef>
                <a:spcPts val="100"/>
              </a:spcBef>
            </a:pPr>
            <a:r>
              <a:rPr lang="ru-RU" b="1" spc="-5" dirty="0" smtClean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        </a:t>
            </a:r>
            <a:r>
              <a:rPr lang="ru-RU" sz="1800" b="1" spc="-5" dirty="0" smtClean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РЦ </a:t>
            </a:r>
            <a:r>
              <a:rPr sz="1800" b="1" spc="-5" dirty="0" err="1" smtClean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или</a:t>
            </a:r>
            <a:r>
              <a:rPr sz="1800" b="1" spc="-75" dirty="0" smtClean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sz="1800" b="1" dirty="0" smtClean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РСПЦ</a:t>
            </a:r>
            <a:endParaRPr sz="1800" b="1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429002" y="217170"/>
            <a:ext cx="7175445" cy="145937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280" marR="5080" lvl="0" indent="-6858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ea typeface="+mj-ea"/>
                <a:cs typeface="Century Gothic"/>
              </a:rPr>
              <a:t>2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ea typeface="+mj-ea"/>
                <a:cs typeface="Century Gothic"/>
              </a:rPr>
              <a:t>. ПРОФИЛАКТИЧЕСКАЯ РАБОТА С</a:t>
            </a:r>
            <a:r>
              <a:rPr kumimoji="0" lang="ru-RU" sz="2200" b="1" i="0" u="none" strike="noStrike" kern="1200" cap="none" spc="-10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ea typeface="+mj-ea"/>
                <a:cs typeface="Century Gothic"/>
              </a:rPr>
              <a:t> 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ea typeface="+mj-ea"/>
                <a:cs typeface="Century Gothic"/>
              </a:rPr>
              <a:t>ОБУЧАЮЩИМИСЯ  </a:t>
            </a:r>
            <a:r>
              <a:rPr kumimoji="0" lang="ru-RU" sz="22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ea typeface="+mj-ea"/>
                <a:cs typeface="Century Gothic"/>
              </a:rPr>
              <a:t>(при наличии сведений 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ea typeface="+mj-ea"/>
                <a:cs typeface="Century Gothic"/>
              </a:rPr>
              <a:t>об </a:t>
            </a:r>
            <a:r>
              <a:rPr kumimoji="0" lang="ru-RU" sz="22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ea typeface="+mj-ea"/>
                <a:cs typeface="Century Gothic"/>
              </a:rPr>
              <a:t>их участии 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ea typeface="+mj-ea"/>
                <a:cs typeface="Century Gothic"/>
              </a:rPr>
              <a:t>в </a:t>
            </a:r>
            <a:r>
              <a:rPr kumimoji="0" lang="ru-RU" sz="22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ea typeface="+mj-ea"/>
                <a:cs typeface="Century Gothic"/>
              </a:rPr>
              <a:t>интернет-  сообществах, склоняющих 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ea typeface="+mj-ea"/>
                <a:cs typeface="Century Gothic"/>
              </a:rPr>
              <a:t>детей к </a:t>
            </a:r>
            <a:r>
              <a:rPr kumimoji="0" lang="ru-RU" sz="22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ea typeface="+mj-ea"/>
                <a:cs typeface="Century Gothic"/>
              </a:rPr>
              <a:t>суициду, или  выявленных признаках 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ea typeface="+mj-ea"/>
                <a:cs typeface="Century Gothic"/>
              </a:rPr>
              <a:t>суицидального</a:t>
            </a:r>
            <a:r>
              <a:rPr kumimoji="0" lang="ru-RU" sz="2200" b="1" i="0" u="none" strike="noStrike" kern="1200" cap="none" spc="1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ea typeface="+mj-ea"/>
                <a:cs typeface="Century Gothic"/>
              </a:rPr>
              <a:t> </a:t>
            </a:r>
            <a:r>
              <a:rPr kumimoji="0" lang="ru-RU" sz="22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ea typeface="+mj-ea"/>
                <a:cs typeface="Century Gothic"/>
              </a:rPr>
              <a:t>поведения)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ea typeface="+mj-ea"/>
              <a:cs typeface="Century Gothic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34923" y="2442972"/>
            <a:ext cx="3249295" cy="1592580"/>
            <a:chOff x="534923" y="2442972"/>
            <a:chExt cx="3249295" cy="1592580"/>
          </a:xfrm>
        </p:grpSpPr>
        <p:sp>
          <p:nvSpPr>
            <p:cNvPr id="4" name="object 4"/>
            <p:cNvSpPr/>
            <p:nvPr/>
          </p:nvSpPr>
          <p:spPr>
            <a:xfrm>
              <a:off x="539495" y="2447544"/>
              <a:ext cx="3240405" cy="1583690"/>
            </a:xfrm>
            <a:custGeom>
              <a:avLst/>
              <a:gdLst/>
              <a:ahLst/>
              <a:cxnLst/>
              <a:rect l="l" t="t" r="r" b="b"/>
              <a:pathLst>
                <a:path w="3240404" h="1583689">
                  <a:moveTo>
                    <a:pt x="2976118" y="0"/>
                  </a:moveTo>
                  <a:lnTo>
                    <a:pt x="263906" y="0"/>
                  </a:lnTo>
                  <a:lnTo>
                    <a:pt x="216470" y="4250"/>
                  </a:lnTo>
                  <a:lnTo>
                    <a:pt x="171823" y="16505"/>
                  </a:lnTo>
                  <a:lnTo>
                    <a:pt x="130710" y="36020"/>
                  </a:lnTo>
                  <a:lnTo>
                    <a:pt x="93877" y="62052"/>
                  </a:lnTo>
                  <a:lnTo>
                    <a:pt x="62069" y="93856"/>
                  </a:lnTo>
                  <a:lnTo>
                    <a:pt x="36032" y="130687"/>
                  </a:lnTo>
                  <a:lnTo>
                    <a:pt x="16511" y="171802"/>
                  </a:lnTo>
                  <a:lnTo>
                    <a:pt x="4252" y="216456"/>
                  </a:lnTo>
                  <a:lnTo>
                    <a:pt x="0" y="263905"/>
                  </a:lnTo>
                  <a:lnTo>
                    <a:pt x="0" y="1319529"/>
                  </a:lnTo>
                  <a:lnTo>
                    <a:pt x="4252" y="1366979"/>
                  </a:lnTo>
                  <a:lnTo>
                    <a:pt x="16511" y="1411633"/>
                  </a:lnTo>
                  <a:lnTo>
                    <a:pt x="36032" y="1452748"/>
                  </a:lnTo>
                  <a:lnTo>
                    <a:pt x="62069" y="1489579"/>
                  </a:lnTo>
                  <a:lnTo>
                    <a:pt x="93877" y="1521383"/>
                  </a:lnTo>
                  <a:lnTo>
                    <a:pt x="130710" y="1547415"/>
                  </a:lnTo>
                  <a:lnTo>
                    <a:pt x="171823" y="1566930"/>
                  </a:lnTo>
                  <a:lnTo>
                    <a:pt x="216470" y="1579185"/>
                  </a:lnTo>
                  <a:lnTo>
                    <a:pt x="263906" y="1583435"/>
                  </a:lnTo>
                  <a:lnTo>
                    <a:pt x="2976118" y="1583435"/>
                  </a:lnTo>
                  <a:lnTo>
                    <a:pt x="3023567" y="1579185"/>
                  </a:lnTo>
                  <a:lnTo>
                    <a:pt x="3068221" y="1566930"/>
                  </a:lnTo>
                  <a:lnTo>
                    <a:pt x="3109336" y="1547415"/>
                  </a:lnTo>
                  <a:lnTo>
                    <a:pt x="3146167" y="1521383"/>
                  </a:lnTo>
                  <a:lnTo>
                    <a:pt x="3177971" y="1489579"/>
                  </a:lnTo>
                  <a:lnTo>
                    <a:pt x="3204003" y="1452748"/>
                  </a:lnTo>
                  <a:lnTo>
                    <a:pt x="3223518" y="1411633"/>
                  </a:lnTo>
                  <a:lnTo>
                    <a:pt x="3235773" y="1366979"/>
                  </a:lnTo>
                  <a:lnTo>
                    <a:pt x="3240024" y="1319529"/>
                  </a:lnTo>
                  <a:lnTo>
                    <a:pt x="3240024" y="263905"/>
                  </a:lnTo>
                  <a:lnTo>
                    <a:pt x="3235773" y="216456"/>
                  </a:lnTo>
                  <a:lnTo>
                    <a:pt x="3223518" y="171802"/>
                  </a:lnTo>
                  <a:lnTo>
                    <a:pt x="3204003" y="130687"/>
                  </a:lnTo>
                  <a:lnTo>
                    <a:pt x="3177971" y="93856"/>
                  </a:lnTo>
                  <a:lnTo>
                    <a:pt x="3146167" y="62052"/>
                  </a:lnTo>
                  <a:lnTo>
                    <a:pt x="3109336" y="36020"/>
                  </a:lnTo>
                  <a:lnTo>
                    <a:pt x="3068221" y="16505"/>
                  </a:lnTo>
                  <a:lnTo>
                    <a:pt x="3023567" y="4250"/>
                  </a:lnTo>
                  <a:lnTo>
                    <a:pt x="2976118" y="0"/>
                  </a:lnTo>
                  <a:close/>
                </a:path>
              </a:pathLst>
            </a:custGeom>
            <a:solidFill>
              <a:srgbClr val="CAA1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9495" y="2447544"/>
              <a:ext cx="3240405" cy="1583690"/>
            </a:xfrm>
            <a:custGeom>
              <a:avLst/>
              <a:gdLst/>
              <a:ahLst/>
              <a:cxnLst/>
              <a:rect l="l" t="t" r="r" b="b"/>
              <a:pathLst>
                <a:path w="3240404" h="1583689">
                  <a:moveTo>
                    <a:pt x="0" y="263905"/>
                  </a:moveTo>
                  <a:lnTo>
                    <a:pt x="4252" y="216456"/>
                  </a:lnTo>
                  <a:lnTo>
                    <a:pt x="16511" y="171802"/>
                  </a:lnTo>
                  <a:lnTo>
                    <a:pt x="36032" y="130687"/>
                  </a:lnTo>
                  <a:lnTo>
                    <a:pt x="62069" y="93856"/>
                  </a:lnTo>
                  <a:lnTo>
                    <a:pt x="93877" y="62052"/>
                  </a:lnTo>
                  <a:lnTo>
                    <a:pt x="130710" y="36020"/>
                  </a:lnTo>
                  <a:lnTo>
                    <a:pt x="171823" y="16505"/>
                  </a:lnTo>
                  <a:lnTo>
                    <a:pt x="216470" y="4250"/>
                  </a:lnTo>
                  <a:lnTo>
                    <a:pt x="263906" y="0"/>
                  </a:lnTo>
                  <a:lnTo>
                    <a:pt x="2976118" y="0"/>
                  </a:lnTo>
                  <a:lnTo>
                    <a:pt x="3023567" y="4250"/>
                  </a:lnTo>
                  <a:lnTo>
                    <a:pt x="3068221" y="16505"/>
                  </a:lnTo>
                  <a:lnTo>
                    <a:pt x="3109336" y="36020"/>
                  </a:lnTo>
                  <a:lnTo>
                    <a:pt x="3146167" y="62052"/>
                  </a:lnTo>
                  <a:lnTo>
                    <a:pt x="3177971" y="93856"/>
                  </a:lnTo>
                  <a:lnTo>
                    <a:pt x="3204003" y="130687"/>
                  </a:lnTo>
                  <a:lnTo>
                    <a:pt x="3223518" y="171802"/>
                  </a:lnTo>
                  <a:lnTo>
                    <a:pt x="3235773" y="216456"/>
                  </a:lnTo>
                  <a:lnTo>
                    <a:pt x="3240024" y="263905"/>
                  </a:lnTo>
                  <a:lnTo>
                    <a:pt x="3240024" y="1319529"/>
                  </a:lnTo>
                  <a:lnTo>
                    <a:pt x="3235773" y="1366979"/>
                  </a:lnTo>
                  <a:lnTo>
                    <a:pt x="3223518" y="1411633"/>
                  </a:lnTo>
                  <a:lnTo>
                    <a:pt x="3204003" y="1452748"/>
                  </a:lnTo>
                  <a:lnTo>
                    <a:pt x="3177971" y="1489579"/>
                  </a:lnTo>
                  <a:lnTo>
                    <a:pt x="3146167" y="1521383"/>
                  </a:lnTo>
                  <a:lnTo>
                    <a:pt x="3109336" y="1547415"/>
                  </a:lnTo>
                  <a:lnTo>
                    <a:pt x="3068221" y="1566930"/>
                  </a:lnTo>
                  <a:lnTo>
                    <a:pt x="3023567" y="1579185"/>
                  </a:lnTo>
                  <a:lnTo>
                    <a:pt x="2976118" y="1583435"/>
                  </a:lnTo>
                  <a:lnTo>
                    <a:pt x="263906" y="1583435"/>
                  </a:lnTo>
                  <a:lnTo>
                    <a:pt x="216470" y="1579185"/>
                  </a:lnTo>
                  <a:lnTo>
                    <a:pt x="171823" y="1566930"/>
                  </a:lnTo>
                  <a:lnTo>
                    <a:pt x="130710" y="1547415"/>
                  </a:lnTo>
                  <a:lnTo>
                    <a:pt x="93877" y="1521383"/>
                  </a:lnTo>
                  <a:lnTo>
                    <a:pt x="62069" y="1489579"/>
                  </a:lnTo>
                  <a:lnTo>
                    <a:pt x="36032" y="1452748"/>
                  </a:lnTo>
                  <a:lnTo>
                    <a:pt x="16511" y="1411633"/>
                  </a:lnTo>
                  <a:lnTo>
                    <a:pt x="4252" y="1366979"/>
                  </a:lnTo>
                  <a:lnTo>
                    <a:pt x="0" y="1319529"/>
                  </a:lnTo>
                  <a:lnTo>
                    <a:pt x="0" y="263905"/>
                  </a:lnTo>
                  <a:close/>
                </a:path>
              </a:pathLst>
            </a:custGeom>
            <a:ln w="9144">
              <a:solidFill>
                <a:srgbClr val="9D2C0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751128" y="2948432"/>
            <a:ext cx="3028784" cy="6412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18745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Педагог-психолог ОО,  </a:t>
            </a:r>
            <a:r>
              <a:rPr lang="ru-RU" sz="2000" b="1" spc="-5" dirty="0" smtClean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  </a:t>
            </a:r>
          </a:p>
          <a:p>
            <a:pPr marL="12700" marR="5080" indent="118745">
              <a:lnSpc>
                <a:spcPct val="100000"/>
              </a:lnSpc>
              <a:spcBef>
                <a:spcPts val="100"/>
              </a:spcBef>
            </a:pPr>
            <a:r>
              <a:rPr lang="ru-RU" sz="2000" b="1" spc="-5" dirty="0" smtClean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       РЦ</a:t>
            </a:r>
            <a:r>
              <a:rPr sz="2000" b="1" spc="-5" dirty="0" smtClean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или</a:t>
            </a:r>
            <a:r>
              <a:rPr sz="2000" b="1" spc="-7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РСПЦ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4710684" y="1767839"/>
            <a:ext cx="4258310" cy="2943225"/>
            <a:chOff x="4710684" y="1767839"/>
            <a:chExt cx="4258310" cy="2943225"/>
          </a:xfrm>
        </p:grpSpPr>
        <p:sp>
          <p:nvSpPr>
            <p:cNvPr id="8" name="object 8"/>
            <p:cNvSpPr/>
            <p:nvPr/>
          </p:nvSpPr>
          <p:spPr>
            <a:xfrm>
              <a:off x="4715256" y="1772411"/>
              <a:ext cx="4249420" cy="2933700"/>
            </a:xfrm>
            <a:custGeom>
              <a:avLst/>
              <a:gdLst/>
              <a:ahLst/>
              <a:cxnLst/>
              <a:rect l="l" t="t" r="r" b="b"/>
              <a:pathLst>
                <a:path w="4249420" h="2933700">
                  <a:moveTo>
                    <a:pt x="3759962" y="0"/>
                  </a:moveTo>
                  <a:lnTo>
                    <a:pt x="488950" y="0"/>
                  </a:lnTo>
                  <a:lnTo>
                    <a:pt x="441866" y="2238"/>
                  </a:lnTo>
                  <a:lnTo>
                    <a:pt x="396048" y="8817"/>
                  </a:lnTo>
                  <a:lnTo>
                    <a:pt x="351700" y="19532"/>
                  </a:lnTo>
                  <a:lnTo>
                    <a:pt x="309027" y="34177"/>
                  </a:lnTo>
                  <a:lnTo>
                    <a:pt x="268233" y="52548"/>
                  </a:lnTo>
                  <a:lnTo>
                    <a:pt x="229525" y="74439"/>
                  </a:lnTo>
                  <a:lnTo>
                    <a:pt x="193108" y="99646"/>
                  </a:lnTo>
                  <a:lnTo>
                    <a:pt x="159185" y="127963"/>
                  </a:lnTo>
                  <a:lnTo>
                    <a:pt x="127963" y="159185"/>
                  </a:lnTo>
                  <a:lnTo>
                    <a:pt x="99646" y="193108"/>
                  </a:lnTo>
                  <a:lnTo>
                    <a:pt x="74439" y="229525"/>
                  </a:lnTo>
                  <a:lnTo>
                    <a:pt x="52548" y="268233"/>
                  </a:lnTo>
                  <a:lnTo>
                    <a:pt x="34177" y="309027"/>
                  </a:lnTo>
                  <a:lnTo>
                    <a:pt x="19532" y="351700"/>
                  </a:lnTo>
                  <a:lnTo>
                    <a:pt x="8817" y="396048"/>
                  </a:lnTo>
                  <a:lnTo>
                    <a:pt x="2238" y="441866"/>
                  </a:lnTo>
                  <a:lnTo>
                    <a:pt x="0" y="488950"/>
                  </a:lnTo>
                  <a:lnTo>
                    <a:pt x="0" y="2444750"/>
                  </a:lnTo>
                  <a:lnTo>
                    <a:pt x="2238" y="2491833"/>
                  </a:lnTo>
                  <a:lnTo>
                    <a:pt x="8817" y="2537651"/>
                  </a:lnTo>
                  <a:lnTo>
                    <a:pt x="19532" y="2581999"/>
                  </a:lnTo>
                  <a:lnTo>
                    <a:pt x="34177" y="2624672"/>
                  </a:lnTo>
                  <a:lnTo>
                    <a:pt x="52548" y="2665466"/>
                  </a:lnTo>
                  <a:lnTo>
                    <a:pt x="74439" y="2704174"/>
                  </a:lnTo>
                  <a:lnTo>
                    <a:pt x="99646" y="2740591"/>
                  </a:lnTo>
                  <a:lnTo>
                    <a:pt x="127963" y="2774514"/>
                  </a:lnTo>
                  <a:lnTo>
                    <a:pt x="159185" y="2805736"/>
                  </a:lnTo>
                  <a:lnTo>
                    <a:pt x="193108" y="2834053"/>
                  </a:lnTo>
                  <a:lnTo>
                    <a:pt x="229525" y="2859260"/>
                  </a:lnTo>
                  <a:lnTo>
                    <a:pt x="268233" y="2881151"/>
                  </a:lnTo>
                  <a:lnTo>
                    <a:pt x="309027" y="2899522"/>
                  </a:lnTo>
                  <a:lnTo>
                    <a:pt x="351700" y="2914167"/>
                  </a:lnTo>
                  <a:lnTo>
                    <a:pt x="396048" y="2924882"/>
                  </a:lnTo>
                  <a:lnTo>
                    <a:pt x="441866" y="2931461"/>
                  </a:lnTo>
                  <a:lnTo>
                    <a:pt x="488950" y="2933700"/>
                  </a:lnTo>
                  <a:lnTo>
                    <a:pt x="3759962" y="2933700"/>
                  </a:lnTo>
                  <a:lnTo>
                    <a:pt x="3807045" y="2931461"/>
                  </a:lnTo>
                  <a:lnTo>
                    <a:pt x="3852863" y="2924882"/>
                  </a:lnTo>
                  <a:lnTo>
                    <a:pt x="3897211" y="2914167"/>
                  </a:lnTo>
                  <a:lnTo>
                    <a:pt x="3939884" y="2899522"/>
                  </a:lnTo>
                  <a:lnTo>
                    <a:pt x="3980678" y="2881151"/>
                  </a:lnTo>
                  <a:lnTo>
                    <a:pt x="4019386" y="2859260"/>
                  </a:lnTo>
                  <a:lnTo>
                    <a:pt x="4055803" y="2834053"/>
                  </a:lnTo>
                  <a:lnTo>
                    <a:pt x="4089726" y="2805736"/>
                  </a:lnTo>
                  <a:lnTo>
                    <a:pt x="4120948" y="2774514"/>
                  </a:lnTo>
                  <a:lnTo>
                    <a:pt x="4149265" y="2740591"/>
                  </a:lnTo>
                  <a:lnTo>
                    <a:pt x="4174472" y="2704174"/>
                  </a:lnTo>
                  <a:lnTo>
                    <a:pt x="4196363" y="2665466"/>
                  </a:lnTo>
                  <a:lnTo>
                    <a:pt x="4214734" y="2624672"/>
                  </a:lnTo>
                  <a:lnTo>
                    <a:pt x="4229379" y="2581999"/>
                  </a:lnTo>
                  <a:lnTo>
                    <a:pt x="4240094" y="2537651"/>
                  </a:lnTo>
                  <a:lnTo>
                    <a:pt x="4246673" y="2491833"/>
                  </a:lnTo>
                  <a:lnTo>
                    <a:pt x="4248912" y="2444750"/>
                  </a:lnTo>
                  <a:lnTo>
                    <a:pt x="4248912" y="488950"/>
                  </a:lnTo>
                  <a:lnTo>
                    <a:pt x="4246673" y="441866"/>
                  </a:lnTo>
                  <a:lnTo>
                    <a:pt x="4240094" y="396048"/>
                  </a:lnTo>
                  <a:lnTo>
                    <a:pt x="4229379" y="351700"/>
                  </a:lnTo>
                  <a:lnTo>
                    <a:pt x="4214734" y="309027"/>
                  </a:lnTo>
                  <a:lnTo>
                    <a:pt x="4196363" y="268233"/>
                  </a:lnTo>
                  <a:lnTo>
                    <a:pt x="4174472" y="229525"/>
                  </a:lnTo>
                  <a:lnTo>
                    <a:pt x="4149265" y="193108"/>
                  </a:lnTo>
                  <a:lnTo>
                    <a:pt x="4120948" y="159185"/>
                  </a:lnTo>
                  <a:lnTo>
                    <a:pt x="4089726" y="127963"/>
                  </a:lnTo>
                  <a:lnTo>
                    <a:pt x="4055803" y="99646"/>
                  </a:lnTo>
                  <a:lnTo>
                    <a:pt x="4019386" y="74439"/>
                  </a:lnTo>
                  <a:lnTo>
                    <a:pt x="3980678" y="52548"/>
                  </a:lnTo>
                  <a:lnTo>
                    <a:pt x="3939884" y="34177"/>
                  </a:lnTo>
                  <a:lnTo>
                    <a:pt x="3897211" y="19532"/>
                  </a:lnTo>
                  <a:lnTo>
                    <a:pt x="3852863" y="8817"/>
                  </a:lnTo>
                  <a:lnTo>
                    <a:pt x="3807045" y="2238"/>
                  </a:lnTo>
                  <a:lnTo>
                    <a:pt x="3759962" y="0"/>
                  </a:lnTo>
                  <a:close/>
                </a:path>
              </a:pathLst>
            </a:custGeom>
            <a:solidFill>
              <a:srgbClr val="CAA1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715256" y="1772411"/>
              <a:ext cx="4249420" cy="2933700"/>
            </a:xfrm>
            <a:custGeom>
              <a:avLst/>
              <a:gdLst/>
              <a:ahLst/>
              <a:cxnLst/>
              <a:rect l="l" t="t" r="r" b="b"/>
              <a:pathLst>
                <a:path w="4249420" h="2933700">
                  <a:moveTo>
                    <a:pt x="0" y="488950"/>
                  </a:moveTo>
                  <a:lnTo>
                    <a:pt x="2238" y="441866"/>
                  </a:lnTo>
                  <a:lnTo>
                    <a:pt x="8817" y="396048"/>
                  </a:lnTo>
                  <a:lnTo>
                    <a:pt x="19532" y="351700"/>
                  </a:lnTo>
                  <a:lnTo>
                    <a:pt x="34177" y="309027"/>
                  </a:lnTo>
                  <a:lnTo>
                    <a:pt x="52548" y="268233"/>
                  </a:lnTo>
                  <a:lnTo>
                    <a:pt x="74439" y="229525"/>
                  </a:lnTo>
                  <a:lnTo>
                    <a:pt x="99646" y="193108"/>
                  </a:lnTo>
                  <a:lnTo>
                    <a:pt x="127963" y="159185"/>
                  </a:lnTo>
                  <a:lnTo>
                    <a:pt x="159185" y="127963"/>
                  </a:lnTo>
                  <a:lnTo>
                    <a:pt x="193108" y="99646"/>
                  </a:lnTo>
                  <a:lnTo>
                    <a:pt x="229525" y="74439"/>
                  </a:lnTo>
                  <a:lnTo>
                    <a:pt x="268233" y="52548"/>
                  </a:lnTo>
                  <a:lnTo>
                    <a:pt x="309027" y="34177"/>
                  </a:lnTo>
                  <a:lnTo>
                    <a:pt x="351700" y="19532"/>
                  </a:lnTo>
                  <a:lnTo>
                    <a:pt x="396048" y="8817"/>
                  </a:lnTo>
                  <a:lnTo>
                    <a:pt x="441866" y="2238"/>
                  </a:lnTo>
                  <a:lnTo>
                    <a:pt x="488950" y="0"/>
                  </a:lnTo>
                  <a:lnTo>
                    <a:pt x="3759962" y="0"/>
                  </a:lnTo>
                  <a:lnTo>
                    <a:pt x="3807045" y="2238"/>
                  </a:lnTo>
                  <a:lnTo>
                    <a:pt x="3852863" y="8817"/>
                  </a:lnTo>
                  <a:lnTo>
                    <a:pt x="3897211" y="19532"/>
                  </a:lnTo>
                  <a:lnTo>
                    <a:pt x="3939884" y="34177"/>
                  </a:lnTo>
                  <a:lnTo>
                    <a:pt x="3980678" y="52548"/>
                  </a:lnTo>
                  <a:lnTo>
                    <a:pt x="4019386" y="74439"/>
                  </a:lnTo>
                  <a:lnTo>
                    <a:pt x="4055803" y="99646"/>
                  </a:lnTo>
                  <a:lnTo>
                    <a:pt x="4089726" y="127963"/>
                  </a:lnTo>
                  <a:lnTo>
                    <a:pt x="4120948" y="159185"/>
                  </a:lnTo>
                  <a:lnTo>
                    <a:pt x="4149265" y="193108"/>
                  </a:lnTo>
                  <a:lnTo>
                    <a:pt x="4174472" y="229525"/>
                  </a:lnTo>
                  <a:lnTo>
                    <a:pt x="4196363" y="268233"/>
                  </a:lnTo>
                  <a:lnTo>
                    <a:pt x="4214734" y="309027"/>
                  </a:lnTo>
                  <a:lnTo>
                    <a:pt x="4229379" y="351700"/>
                  </a:lnTo>
                  <a:lnTo>
                    <a:pt x="4240094" y="396048"/>
                  </a:lnTo>
                  <a:lnTo>
                    <a:pt x="4246673" y="441866"/>
                  </a:lnTo>
                  <a:lnTo>
                    <a:pt x="4248912" y="488950"/>
                  </a:lnTo>
                  <a:lnTo>
                    <a:pt x="4248912" y="2444750"/>
                  </a:lnTo>
                  <a:lnTo>
                    <a:pt x="4246673" y="2491833"/>
                  </a:lnTo>
                  <a:lnTo>
                    <a:pt x="4240094" y="2537651"/>
                  </a:lnTo>
                  <a:lnTo>
                    <a:pt x="4229379" y="2581999"/>
                  </a:lnTo>
                  <a:lnTo>
                    <a:pt x="4214734" y="2624672"/>
                  </a:lnTo>
                  <a:lnTo>
                    <a:pt x="4196363" y="2665466"/>
                  </a:lnTo>
                  <a:lnTo>
                    <a:pt x="4174472" y="2704174"/>
                  </a:lnTo>
                  <a:lnTo>
                    <a:pt x="4149265" y="2740591"/>
                  </a:lnTo>
                  <a:lnTo>
                    <a:pt x="4120948" y="2774514"/>
                  </a:lnTo>
                  <a:lnTo>
                    <a:pt x="4089726" y="2805736"/>
                  </a:lnTo>
                  <a:lnTo>
                    <a:pt x="4055803" y="2834053"/>
                  </a:lnTo>
                  <a:lnTo>
                    <a:pt x="4019386" y="2859260"/>
                  </a:lnTo>
                  <a:lnTo>
                    <a:pt x="3980678" y="2881151"/>
                  </a:lnTo>
                  <a:lnTo>
                    <a:pt x="3939884" y="2899522"/>
                  </a:lnTo>
                  <a:lnTo>
                    <a:pt x="3897211" y="2914167"/>
                  </a:lnTo>
                  <a:lnTo>
                    <a:pt x="3852863" y="2924882"/>
                  </a:lnTo>
                  <a:lnTo>
                    <a:pt x="3807045" y="2931461"/>
                  </a:lnTo>
                  <a:lnTo>
                    <a:pt x="3759962" y="2933700"/>
                  </a:lnTo>
                  <a:lnTo>
                    <a:pt x="488950" y="2933700"/>
                  </a:lnTo>
                  <a:lnTo>
                    <a:pt x="441866" y="2931461"/>
                  </a:lnTo>
                  <a:lnTo>
                    <a:pt x="396048" y="2924882"/>
                  </a:lnTo>
                  <a:lnTo>
                    <a:pt x="351700" y="2914167"/>
                  </a:lnTo>
                  <a:lnTo>
                    <a:pt x="309027" y="2899522"/>
                  </a:lnTo>
                  <a:lnTo>
                    <a:pt x="268233" y="2881151"/>
                  </a:lnTo>
                  <a:lnTo>
                    <a:pt x="229525" y="2859260"/>
                  </a:lnTo>
                  <a:lnTo>
                    <a:pt x="193108" y="2834053"/>
                  </a:lnTo>
                  <a:lnTo>
                    <a:pt x="159185" y="2805736"/>
                  </a:lnTo>
                  <a:lnTo>
                    <a:pt x="127963" y="2774514"/>
                  </a:lnTo>
                  <a:lnTo>
                    <a:pt x="99646" y="2740591"/>
                  </a:lnTo>
                  <a:lnTo>
                    <a:pt x="74439" y="2704174"/>
                  </a:lnTo>
                  <a:lnTo>
                    <a:pt x="52548" y="2665466"/>
                  </a:lnTo>
                  <a:lnTo>
                    <a:pt x="34177" y="2624672"/>
                  </a:lnTo>
                  <a:lnTo>
                    <a:pt x="19532" y="2581999"/>
                  </a:lnTo>
                  <a:lnTo>
                    <a:pt x="8817" y="2537651"/>
                  </a:lnTo>
                  <a:lnTo>
                    <a:pt x="2238" y="2491833"/>
                  </a:lnTo>
                  <a:lnTo>
                    <a:pt x="0" y="2444750"/>
                  </a:lnTo>
                  <a:lnTo>
                    <a:pt x="0" y="488950"/>
                  </a:lnTo>
                  <a:close/>
                </a:path>
              </a:pathLst>
            </a:custGeom>
            <a:ln w="9144">
              <a:solidFill>
                <a:srgbClr val="9D2C0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788024" y="1700808"/>
            <a:ext cx="4032448" cy="30591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b="1" spc="-10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Проводит</a:t>
            </a:r>
            <a:r>
              <a:rPr b="1" spc="-20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психологическое</a:t>
            </a:r>
            <a:endParaRPr b="1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  <a:p>
            <a:pPr marL="146685" marR="138430" algn="ctr">
              <a:lnSpc>
                <a:spcPct val="100000"/>
              </a:lnSpc>
            </a:pPr>
            <a:r>
              <a:rPr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обследование обучающегося, по  результатам</a:t>
            </a:r>
            <a:r>
              <a:rPr b="1" spc="-20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обследования</a:t>
            </a:r>
            <a:endParaRPr b="1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  <a:p>
            <a:pPr marL="184785" marR="175895" algn="ctr">
              <a:lnSpc>
                <a:spcPct val="100000"/>
              </a:lnSpc>
            </a:pPr>
            <a:r>
              <a:rPr b="1" spc="-10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подготавливает </a:t>
            </a:r>
            <a:r>
              <a:rPr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психологическое  заключение с рекомендациями,  составляет характеристику и</a:t>
            </a:r>
            <a:endParaRPr b="1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  <a:p>
            <a:pPr marL="12700" marR="5080" algn="ctr">
              <a:lnSpc>
                <a:spcPct val="100000"/>
              </a:lnSpc>
            </a:pPr>
            <a:r>
              <a:rPr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информирует администрацию ОО.  Оказывает консультативную  </a:t>
            </a:r>
            <a:r>
              <a:rPr b="1" spc="-10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помощь родителям </a:t>
            </a:r>
            <a:r>
              <a:rPr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и классному  руководителю.</a:t>
            </a:r>
            <a:endParaRPr b="1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3845052" y="3154679"/>
            <a:ext cx="806450" cy="60960"/>
            <a:chOff x="3845052" y="3154679"/>
            <a:chExt cx="806450" cy="60960"/>
          </a:xfrm>
        </p:grpSpPr>
        <p:sp>
          <p:nvSpPr>
            <p:cNvPr id="12" name="object 12"/>
            <p:cNvSpPr/>
            <p:nvPr/>
          </p:nvSpPr>
          <p:spPr>
            <a:xfrm>
              <a:off x="3852672" y="3162299"/>
              <a:ext cx="791210" cy="45720"/>
            </a:xfrm>
            <a:custGeom>
              <a:avLst/>
              <a:gdLst/>
              <a:ahLst/>
              <a:cxnLst/>
              <a:rect l="l" t="t" r="r" b="b"/>
              <a:pathLst>
                <a:path w="791210" h="45719">
                  <a:moveTo>
                    <a:pt x="768095" y="0"/>
                  </a:moveTo>
                  <a:lnTo>
                    <a:pt x="768095" y="11429"/>
                  </a:lnTo>
                  <a:lnTo>
                    <a:pt x="0" y="11429"/>
                  </a:lnTo>
                  <a:lnTo>
                    <a:pt x="0" y="34289"/>
                  </a:lnTo>
                  <a:lnTo>
                    <a:pt x="768095" y="34289"/>
                  </a:lnTo>
                  <a:lnTo>
                    <a:pt x="768095" y="45720"/>
                  </a:lnTo>
                  <a:lnTo>
                    <a:pt x="790955" y="22860"/>
                  </a:lnTo>
                  <a:lnTo>
                    <a:pt x="768095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52672" y="3162299"/>
              <a:ext cx="791210" cy="45720"/>
            </a:xfrm>
            <a:custGeom>
              <a:avLst/>
              <a:gdLst/>
              <a:ahLst/>
              <a:cxnLst/>
              <a:rect l="l" t="t" r="r" b="b"/>
              <a:pathLst>
                <a:path w="791210" h="45719">
                  <a:moveTo>
                    <a:pt x="0" y="34289"/>
                  </a:moveTo>
                  <a:lnTo>
                    <a:pt x="768095" y="34289"/>
                  </a:lnTo>
                  <a:lnTo>
                    <a:pt x="768095" y="45720"/>
                  </a:lnTo>
                  <a:lnTo>
                    <a:pt x="790955" y="22860"/>
                  </a:lnTo>
                  <a:lnTo>
                    <a:pt x="768095" y="0"/>
                  </a:lnTo>
                  <a:lnTo>
                    <a:pt x="768095" y="11429"/>
                  </a:lnTo>
                  <a:lnTo>
                    <a:pt x="0" y="11429"/>
                  </a:lnTo>
                  <a:lnTo>
                    <a:pt x="0" y="34289"/>
                  </a:lnTo>
                  <a:close/>
                </a:path>
              </a:pathLst>
            </a:custGeom>
            <a:ln w="15240">
              <a:solidFill>
                <a:srgbClr val="781F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534923" y="4949952"/>
            <a:ext cx="3249295" cy="1592580"/>
            <a:chOff x="534923" y="4949952"/>
            <a:chExt cx="3249295" cy="1592580"/>
          </a:xfrm>
        </p:grpSpPr>
        <p:sp>
          <p:nvSpPr>
            <p:cNvPr id="15" name="object 15"/>
            <p:cNvSpPr/>
            <p:nvPr/>
          </p:nvSpPr>
          <p:spPr>
            <a:xfrm>
              <a:off x="539495" y="4954524"/>
              <a:ext cx="3240405" cy="1583690"/>
            </a:xfrm>
            <a:custGeom>
              <a:avLst/>
              <a:gdLst/>
              <a:ahLst/>
              <a:cxnLst/>
              <a:rect l="l" t="t" r="r" b="b"/>
              <a:pathLst>
                <a:path w="3240404" h="1583690">
                  <a:moveTo>
                    <a:pt x="2976118" y="0"/>
                  </a:moveTo>
                  <a:lnTo>
                    <a:pt x="263906" y="0"/>
                  </a:lnTo>
                  <a:lnTo>
                    <a:pt x="216470" y="4250"/>
                  </a:lnTo>
                  <a:lnTo>
                    <a:pt x="171823" y="16505"/>
                  </a:lnTo>
                  <a:lnTo>
                    <a:pt x="130710" y="36020"/>
                  </a:lnTo>
                  <a:lnTo>
                    <a:pt x="93877" y="62052"/>
                  </a:lnTo>
                  <a:lnTo>
                    <a:pt x="62069" y="93856"/>
                  </a:lnTo>
                  <a:lnTo>
                    <a:pt x="36032" y="130687"/>
                  </a:lnTo>
                  <a:lnTo>
                    <a:pt x="16511" y="171802"/>
                  </a:lnTo>
                  <a:lnTo>
                    <a:pt x="4252" y="216456"/>
                  </a:lnTo>
                  <a:lnTo>
                    <a:pt x="0" y="263906"/>
                  </a:lnTo>
                  <a:lnTo>
                    <a:pt x="0" y="1319530"/>
                  </a:lnTo>
                  <a:lnTo>
                    <a:pt x="4252" y="1366965"/>
                  </a:lnTo>
                  <a:lnTo>
                    <a:pt x="16511" y="1411612"/>
                  </a:lnTo>
                  <a:lnTo>
                    <a:pt x="36032" y="1452725"/>
                  </a:lnTo>
                  <a:lnTo>
                    <a:pt x="62069" y="1489558"/>
                  </a:lnTo>
                  <a:lnTo>
                    <a:pt x="93877" y="1521366"/>
                  </a:lnTo>
                  <a:lnTo>
                    <a:pt x="130710" y="1547403"/>
                  </a:lnTo>
                  <a:lnTo>
                    <a:pt x="171823" y="1566924"/>
                  </a:lnTo>
                  <a:lnTo>
                    <a:pt x="216470" y="1579183"/>
                  </a:lnTo>
                  <a:lnTo>
                    <a:pt x="263906" y="1583436"/>
                  </a:lnTo>
                  <a:lnTo>
                    <a:pt x="2976118" y="1583436"/>
                  </a:lnTo>
                  <a:lnTo>
                    <a:pt x="3023567" y="1579183"/>
                  </a:lnTo>
                  <a:lnTo>
                    <a:pt x="3068221" y="1566924"/>
                  </a:lnTo>
                  <a:lnTo>
                    <a:pt x="3109336" y="1547403"/>
                  </a:lnTo>
                  <a:lnTo>
                    <a:pt x="3146167" y="1521366"/>
                  </a:lnTo>
                  <a:lnTo>
                    <a:pt x="3177971" y="1489558"/>
                  </a:lnTo>
                  <a:lnTo>
                    <a:pt x="3204003" y="1452725"/>
                  </a:lnTo>
                  <a:lnTo>
                    <a:pt x="3223518" y="1411612"/>
                  </a:lnTo>
                  <a:lnTo>
                    <a:pt x="3235773" y="1366965"/>
                  </a:lnTo>
                  <a:lnTo>
                    <a:pt x="3240024" y="1319530"/>
                  </a:lnTo>
                  <a:lnTo>
                    <a:pt x="3240024" y="263906"/>
                  </a:lnTo>
                  <a:lnTo>
                    <a:pt x="3235773" y="216456"/>
                  </a:lnTo>
                  <a:lnTo>
                    <a:pt x="3223518" y="171802"/>
                  </a:lnTo>
                  <a:lnTo>
                    <a:pt x="3204003" y="130687"/>
                  </a:lnTo>
                  <a:lnTo>
                    <a:pt x="3177971" y="93856"/>
                  </a:lnTo>
                  <a:lnTo>
                    <a:pt x="3146167" y="62052"/>
                  </a:lnTo>
                  <a:lnTo>
                    <a:pt x="3109336" y="36020"/>
                  </a:lnTo>
                  <a:lnTo>
                    <a:pt x="3068221" y="16505"/>
                  </a:lnTo>
                  <a:lnTo>
                    <a:pt x="3023567" y="4250"/>
                  </a:lnTo>
                  <a:lnTo>
                    <a:pt x="2976118" y="0"/>
                  </a:lnTo>
                  <a:close/>
                </a:path>
              </a:pathLst>
            </a:custGeom>
            <a:solidFill>
              <a:srgbClr val="EBBA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39495" y="4954524"/>
              <a:ext cx="3240405" cy="1583690"/>
            </a:xfrm>
            <a:custGeom>
              <a:avLst/>
              <a:gdLst/>
              <a:ahLst/>
              <a:cxnLst/>
              <a:rect l="l" t="t" r="r" b="b"/>
              <a:pathLst>
                <a:path w="3240404" h="1583690">
                  <a:moveTo>
                    <a:pt x="0" y="263906"/>
                  </a:moveTo>
                  <a:lnTo>
                    <a:pt x="4252" y="216456"/>
                  </a:lnTo>
                  <a:lnTo>
                    <a:pt x="16511" y="171802"/>
                  </a:lnTo>
                  <a:lnTo>
                    <a:pt x="36032" y="130687"/>
                  </a:lnTo>
                  <a:lnTo>
                    <a:pt x="62069" y="93856"/>
                  </a:lnTo>
                  <a:lnTo>
                    <a:pt x="93877" y="62052"/>
                  </a:lnTo>
                  <a:lnTo>
                    <a:pt x="130710" y="36020"/>
                  </a:lnTo>
                  <a:lnTo>
                    <a:pt x="171823" y="16505"/>
                  </a:lnTo>
                  <a:lnTo>
                    <a:pt x="216470" y="4250"/>
                  </a:lnTo>
                  <a:lnTo>
                    <a:pt x="263906" y="0"/>
                  </a:lnTo>
                  <a:lnTo>
                    <a:pt x="2976118" y="0"/>
                  </a:lnTo>
                  <a:lnTo>
                    <a:pt x="3023567" y="4250"/>
                  </a:lnTo>
                  <a:lnTo>
                    <a:pt x="3068221" y="16505"/>
                  </a:lnTo>
                  <a:lnTo>
                    <a:pt x="3109336" y="36020"/>
                  </a:lnTo>
                  <a:lnTo>
                    <a:pt x="3146167" y="62052"/>
                  </a:lnTo>
                  <a:lnTo>
                    <a:pt x="3177971" y="93856"/>
                  </a:lnTo>
                  <a:lnTo>
                    <a:pt x="3204003" y="130687"/>
                  </a:lnTo>
                  <a:lnTo>
                    <a:pt x="3223518" y="171802"/>
                  </a:lnTo>
                  <a:lnTo>
                    <a:pt x="3235773" y="216456"/>
                  </a:lnTo>
                  <a:lnTo>
                    <a:pt x="3240024" y="263906"/>
                  </a:lnTo>
                  <a:lnTo>
                    <a:pt x="3240024" y="1319530"/>
                  </a:lnTo>
                  <a:lnTo>
                    <a:pt x="3235773" y="1366965"/>
                  </a:lnTo>
                  <a:lnTo>
                    <a:pt x="3223518" y="1411612"/>
                  </a:lnTo>
                  <a:lnTo>
                    <a:pt x="3204003" y="1452725"/>
                  </a:lnTo>
                  <a:lnTo>
                    <a:pt x="3177971" y="1489558"/>
                  </a:lnTo>
                  <a:lnTo>
                    <a:pt x="3146167" y="1521366"/>
                  </a:lnTo>
                  <a:lnTo>
                    <a:pt x="3109336" y="1547403"/>
                  </a:lnTo>
                  <a:lnTo>
                    <a:pt x="3068221" y="1566924"/>
                  </a:lnTo>
                  <a:lnTo>
                    <a:pt x="3023567" y="1579183"/>
                  </a:lnTo>
                  <a:lnTo>
                    <a:pt x="2976118" y="1583436"/>
                  </a:lnTo>
                  <a:lnTo>
                    <a:pt x="263906" y="1583436"/>
                  </a:lnTo>
                  <a:lnTo>
                    <a:pt x="216470" y="1579183"/>
                  </a:lnTo>
                  <a:lnTo>
                    <a:pt x="171823" y="1566924"/>
                  </a:lnTo>
                  <a:lnTo>
                    <a:pt x="130710" y="1547403"/>
                  </a:lnTo>
                  <a:lnTo>
                    <a:pt x="93877" y="1521366"/>
                  </a:lnTo>
                  <a:lnTo>
                    <a:pt x="62069" y="1489558"/>
                  </a:lnTo>
                  <a:lnTo>
                    <a:pt x="36032" y="1452725"/>
                  </a:lnTo>
                  <a:lnTo>
                    <a:pt x="16511" y="1411612"/>
                  </a:lnTo>
                  <a:lnTo>
                    <a:pt x="4252" y="1366965"/>
                  </a:lnTo>
                  <a:lnTo>
                    <a:pt x="0" y="1319530"/>
                  </a:lnTo>
                  <a:lnTo>
                    <a:pt x="0" y="263906"/>
                  </a:lnTo>
                  <a:close/>
                </a:path>
              </a:pathLst>
            </a:custGeom>
            <a:ln w="9144">
              <a:solidFill>
                <a:srgbClr val="D378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354582" y="5517232"/>
            <a:ext cx="1921274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cs typeface="Century Gothic"/>
              </a:rPr>
              <a:t>Директор</a:t>
            </a:r>
            <a:r>
              <a:rPr sz="2000" b="1" spc="-65" dirty="0">
                <a:solidFill>
                  <a:schemeClr val="accent6">
                    <a:lumMod val="75000"/>
                  </a:schemeClr>
                </a:solidFill>
                <a:cs typeface="Century Gothic"/>
              </a:rPr>
              <a:t> </a:t>
            </a: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cs typeface="Century Gothic"/>
              </a:rPr>
              <a:t>ОО</a:t>
            </a:r>
            <a:endParaRPr sz="2000" b="1" dirty="0">
              <a:solidFill>
                <a:schemeClr val="accent6">
                  <a:lumMod val="75000"/>
                </a:schemeClr>
              </a:solidFill>
              <a:cs typeface="Century Gothic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3845052" y="5754623"/>
            <a:ext cx="806450" cy="60960"/>
            <a:chOff x="3845052" y="5754623"/>
            <a:chExt cx="806450" cy="60960"/>
          </a:xfrm>
        </p:grpSpPr>
        <p:sp>
          <p:nvSpPr>
            <p:cNvPr id="19" name="object 19"/>
            <p:cNvSpPr/>
            <p:nvPr/>
          </p:nvSpPr>
          <p:spPr>
            <a:xfrm>
              <a:off x="3852672" y="5762243"/>
              <a:ext cx="791210" cy="45720"/>
            </a:xfrm>
            <a:custGeom>
              <a:avLst/>
              <a:gdLst/>
              <a:ahLst/>
              <a:cxnLst/>
              <a:rect l="l" t="t" r="r" b="b"/>
              <a:pathLst>
                <a:path w="791210" h="45720">
                  <a:moveTo>
                    <a:pt x="768095" y="0"/>
                  </a:moveTo>
                  <a:lnTo>
                    <a:pt x="768095" y="11429"/>
                  </a:lnTo>
                  <a:lnTo>
                    <a:pt x="0" y="11429"/>
                  </a:lnTo>
                  <a:lnTo>
                    <a:pt x="0" y="34289"/>
                  </a:lnTo>
                  <a:lnTo>
                    <a:pt x="768095" y="34289"/>
                  </a:lnTo>
                  <a:lnTo>
                    <a:pt x="768095" y="45719"/>
                  </a:lnTo>
                  <a:lnTo>
                    <a:pt x="790955" y="22859"/>
                  </a:lnTo>
                  <a:lnTo>
                    <a:pt x="768095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852672" y="5762243"/>
              <a:ext cx="791210" cy="45720"/>
            </a:xfrm>
            <a:custGeom>
              <a:avLst/>
              <a:gdLst/>
              <a:ahLst/>
              <a:cxnLst/>
              <a:rect l="l" t="t" r="r" b="b"/>
              <a:pathLst>
                <a:path w="791210" h="45720">
                  <a:moveTo>
                    <a:pt x="0" y="34289"/>
                  </a:moveTo>
                  <a:lnTo>
                    <a:pt x="768095" y="34289"/>
                  </a:lnTo>
                  <a:lnTo>
                    <a:pt x="768095" y="45719"/>
                  </a:lnTo>
                  <a:lnTo>
                    <a:pt x="790955" y="22859"/>
                  </a:lnTo>
                  <a:lnTo>
                    <a:pt x="768095" y="0"/>
                  </a:lnTo>
                  <a:lnTo>
                    <a:pt x="768095" y="11429"/>
                  </a:lnTo>
                  <a:lnTo>
                    <a:pt x="0" y="11429"/>
                  </a:lnTo>
                  <a:lnTo>
                    <a:pt x="0" y="34289"/>
                  </a:lnTo>
                  <a:close/>
                </a:path>
              </a:pathLst>
            </a:custGeom>
            <a:ln w="15240">
              <a:solidFill>
                <a:srgbClr val="781F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4710684" y="4847844"/>
            <a:ext cx="4258310" cy="1797050"/>
            <a:chOff x="4710684" y="4847844"/>
            <a:chExt cx="4258310" cy="1797050"/>
          </a:xfrm>
        </p:grpSpPr>
        <p:sp>
          <p:nvSpPr>
            <p:cNvPr id="22" name="object 22"/>
            <p:cNvSpPr/>
            <p:nvPr/>
          </p:nvSpPr>
          <p:spPr>
            <a:xfrm>
              <a:off x="4715256" y="4852416"/>
              <a:ext cx="4249420" cy="1788160"/>
            </a:xfrm>
            <a:custGeom>
              <a:avLst/>
              <a:gdLst/>
              <a:ahLst/>
              <a:cxnLst/>
              <a:rect l="l" t="t" r="r" b="b"/>
              <a:pathLst>
                <a:path w="4249420" h="1788159">
                  <a:moveTo>
                    <a:pt x="3950970" y="0"/>
                  </a:moveTo>
                  <a:lnTo>
                    <a:pt x="297942" y="0"/>
                  </a:lnTo>
                  <a:lnTo>
                    <a:pt x="249603" y="3898"/>
                  </a:lnTo>
                  <a:lnTo>
                    <a:pt x="203752" y="15185"/>
                  </a:lnTo>
                  <a:lnTo>
                    <a:pt x="161001" y="33247"/>
                  </a:lnTo>
                  <a:lnTo>
                    <a:pt x="121962" y="57473"/>
                  </a:lnTo>
                  <a:lnTo>
                    <a:pt x="87248" y="87248"/>
                  </a:lnTo>
                  <a:lnTo>
                    <a:pt x="57473" y="121962"/>
                  </a:lnTo>
                  <a:lnTo>
                    <a:pt x="33247" y="161001"/>
                  </a:lnTo>
                  <a:lnTo>
                    <a:pt x="15185" y="203752"/>
                  </a:lnTo>
                  <a:lnTo>
                    <a:pt x="3898" y="249603"/>
                  </a:lnTo>
                  <a:lnTo>
                    <a:pt x="0" y="297941"/>
                  </a:lnTo>
                  <a:lnTo>
                    <a:pt x="0" y="1489697"/>
                  </a:lnTo>
                  <a:lnTo>
                    <a:pt x="3898" y="1538026"/>
                  </a:lnTo>
                  <a:lnTo>
                    <a:pt x="15185" y="1583873"/>
                  </a:lnTo>
                  <a:lnTo>
                    <a:pt x="33247" y="1626623"/>
                  </a:lnTo>
                  <a:lnTo>
                    <a:pt x="57473" y="1665664"/>
                  </a:lnTo>
                  <a:lnTo>
                    <a:pt x="87249" y="1700382"/>
                  </a:lnTo>
                  <a:lnTo>
                    <a:pt x="121962" y="1730163"/>
                  </a:lnTo>
                  <a:lnTo>
                    <a:pt x="161001" y="1754394"/>
                  </a:lnTo>
                  <a:lnTo>
                    <a:pt x="203752" y="1772461"/>
                  </a:lnTo>
                  <a:lnTo>
                    <a:pt x="249603" y="1783752"/>
                  </a:lnTo>
                  <a:lnTo>
                    <a:pt x="297942" y="1787651"/>
                  </a:lnTo>
                  <a:lnTo>
                    <a:pt x="3950970" y="1787651"/>
                  </a:lnTo>
                  <a:lnTo>
                    <a:pt x="3999308" y="1783752"/>
                  </a:lnTo>
                  <a:lnTo>
                    <a:pt x="4045159" y="1772461"/>
                  </a:lnTo>
                  <a:lnTo>
                    <a:pt x="4087910" y="1754394"/>
                  </a:lnTo>
                  <a:lnTo>
                    <a:pt x="4126949" y="1730163"/>
                  </a:lnTo>
                  <a:lnTo>
                    <a:pt x="4161663" y="1700382"/>
                  </a:lnTo>
                  <a:lnTo>
                    <a:pt x="4191438" y="1665664"/>
                  </a:lnTo>
                  <a:lnTo>
                    <a:pt x="4215664" y="1626623"/>
                  </a:lnTo>
                  <a:lnTo>
                    <a:pt x="4233726" y="1583873"/>
                  </a:lnTo>
                  <a:lnTo>
                    <a:pt x="4245013" y="1538026"/>
                  </a:lnTo>
                  <a:lnTo>
                    <a:pt x="4248912" y="1489697"/>
                  </a:lnTo>
                  <a:lnTo>
                    <a:pt x="4248912" y="297941"/>
                  </a:lnTo>
                  <a:lnTo>
                    <a:pt x="4245013" y="249603"/>
                  </a:lnTo>
                  <a:lnTo>
                    <a:pt x="4233726" y="203752"/>
                  </a:lnTo>
                  <a:lnTo>
                    <a:pt x="4215664" y="161001"/>
                  </a:lnTo>
                  <a:lnTo>
                    <a:pt x="4191438" y="121962"/>
                  </a:lnTo>
                  <a:lnTo>
                    <a:pt x="4161663" y="87248"/>
                  </a:lnTo>
                  <a:lnTo>
                    <a:pt x="4126949" y="57473"/>
                  </a:lnTo>
                  <a:lnTo>
                    <a:pt x="4087910" y="33247"/>
                  </a:lnTo>
                  <a:lnTo>
                    <a:pt x="4045159" y="15185"/>
                  </a:lnTo>
                  <a:lnTo>
                    <a:pt x="3999308" y="3898"/>
                  </a:lnTo>
                  <a:lnTo>
                    <a:pt x="3950970" y="0"/>
                  </a:lnTo>
                  <a:close/>
                </a:path>
              </a:pathLst>
            </a:custGeom>
            <a:solidFill>
              <a:srgbClr val="EBBA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715256" y="4852416"/>
              <a:ext cx="4249420" cy="1788160"/>
            </a:xfrm>
            <a:custGeom>
              <a:avLst/>
              <a:gdLst/>
              <a:ahLst/>
              <a:cxnLst/>
              <a:rect l="l" t="t" r="r" b="b"/>
              <a:pathLst>
                <a:path w="4249420" h="1788159">
                  <a:moveTo>
                    <a:pt x="0" y="297941"/>
                  </a:moveTo>
                  <a:lnTo>
                    <a:pt x="3898" y="249603"/>
                  </a:lnTo>
                  <a:lnTo>
                    <a:pt x="15185" y="203752"/>
                  </a:lnTo>
                  <a:lnTo>
                    <a:pt x="33247" y="161001"/>
                  </a:lnTo>
                  <a:lnTo>
                    <a:pt x="57473" y="121962"/>
                  </a:lnTo>
                  <a:lnTo>
                    <a:pt x="87248" y="87248"/>
                  </a:lnTo>
                  <a:lnTo>
                    <a:pt x="121962" y="57473"/>
                  </a:lnTo>
                  <a:lnTo>
                    <a:pt x="161001" y="33247"/>
                  </a:lnTo>
                  <a:lnTo>
                    <a:pt x="203752" y="15185"/>
                  </a:lnTo>
                  <a:lnTo>
                    <a:pt x="249603" y="3898"/>
                  </a:lnTo>
                  <a:lnTo>
                    <a:pt x="297942" y="0"/>
                  </a:lnTo>
                  <a:lnTo>
                    <a:pt x="3950970" y="0"/>
                  </a:lnTo>
                  <a:lnTo>
                    <a:pt x="3999308" y="3898"/>
                  </a:lnTo>
                  <a:lnTo>
                    <a:pt x="4045159" y="15185"/>
                  </a:lnTo>
                  <a:lnTo>
                    <a:pt x="4087910" y="33247"/>
                  </a:lnTo>
                  <a:lnTo>
                    <a:pt x="4126949" y="57473"/>
                  </a:lnTo>
                  <a:lnTo>
                    <a:pt x="4161663" y="87248"/>
                  </a:lnTo>
                  <a:lnTo>
                    <a:pt x="4191438" y="121962"/>
                  </a:lnTo>
                  <a:lnTo>
                    <a:pt x="4215664" y="161001"/>
                  </a:lnTo>
                  <a:lnTo>
                    <a:pt x="4233726" y="203752"/>
                  </a:lnTo>
                  <a:lnTo>
                    <a:pt x="4245013" y="249603"/>
                  </a:lnTo>
                  <a:lnTo>
                    <a:pt x="4248912" y="297941"/>
                  </a:lnTo>
                  <a:lnTo>
                    <a:pt x="4248912" y="1489697"/>
                  </a:lnTo>
                  <a:lnTo>
                    <a:pt x="4245013" y="1538026"/>
                  </a:lnTo>
                  <a:lnTo>
                    <a:pt x="4233726" y="1583873"/>
                  </a:lnTo>
                  <a:lnTo>
                    <a:pt x="4215664" y="1626623"/>
                  </a:lnTo>
                  <a:lnTo>
                    <a:pt x="4191438" y="1665664"/>
                  </a:lnTo>
                  <a:lnTo>
                    <a:pt x="4161663" y="1700382"/>
                  </a:lnTo>
                  <a:lnTo>
                    <a:pt x="4126949" y="1730163"/>
                  </a:lnTo>
                  <a:lnTo>
                    <a:pt x="4087910" y="1754394"/>
                  </a:lnTo>
                  <a:lnTo>
                    <a:pt x="4045159" y="1772461"/>
                  </a:lnTo>
                  <a:lnTo>
                    <a:pt x="3999308" y="1783752"/>
                  </a:lnTo>
                  <a:lnTo>
                    <a:pt x="3950970" y="1787651"/>
                  </a:lnTo>
                  <a:lnTo>
                    <a:pt x="297942" y="1787651"/>
                  </a:lnTo>
                  <a:lnTo>
                    <a:pt x="249603" y="1783752"/>
                  </a:lnTo>
                  <a:lnTo>
                    <a:pt x="203752" y="1772461"/>
                  </a:lnTo>
                  <a:lnTo>
                    <a:pt x="161001" y="1754394"/>
                  </a:lnTo>
                  <a:lnTo>
                    <a:pt x="121962" y="1730163"/>
                  </a:lnTo>
                  <a:lnTo>
                    <a:pt x="87249" y="1700382"/>
                  </a:lnTo>
                  <a:lnTo>
                    <a:pt x="57473" y="1665664"/>
                  </a:lnTo>
                  <a:lnTo>
                    <a:pt x="33247" y="1626623"/>
                  </a:lnTo>
                  <a:lnTo>
                    <a:pt x="15185" y="1583873"/>
                  </a:lnTo>
                  <a:lnTo>
                    <a:pt x="3898" y="1538026"/>
                  </a:lnTo>
                  <a:lnTo>
                    <a:pt x="0" y="1489697"/>
                  </a:lnTo>
                  <a:lnTo>
                    <a:pt x="0" y="297941"/>
                  </a:lnTo>
                  <a:close/>
                </a:path>
              </a:pathLst>
            </a:custGeom>
            <a:ln w="9144">
              <a:solidFill>
                <a:srgbClr val="D378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4882640" y="4907407"/>
            <a:ext cx="4009839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624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Направляет</a:t>
            </a:r>
            <a:r>
              <a:rPr sz="2000" b="1" spc="-60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информацию:</a:t>
            </a:r>
            <a:endParaRPr sz="2000" b="1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b="1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в </a:t>
            </a: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органы внутренних</a:t>
            </a:r>
            <a:r>
              <a:rPr sz="2000" b="1" spc="-3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дел;</a:t>
            </a:r>
          </a:p>
          <a:p>
            <a:pPr marL="299085" marR="49466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b="1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в </a:t>
            </a: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комиссии по делам  несовершеннолетних</a:t>
            </a:r>
            <a:r>
              <a:rPr sz="2000" b="1" spc="-5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и  </a:t>
            </a: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защите их</a:t>
            </a:r>
            <a:r>
              <a:rPr sz="2000" b="1" spc="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прав;</a:t>
            </a:r>
            <a:endParaRPr sz="2000" b="1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b="1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в</a:t>
            </a:r>
            <a:r>
              <a:rPr sz="2000" b="1" spc="-1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РСПЦ.</a:t>
            </a:r>
            <a:endParaRPr sz="2000" b="1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707904" y="2636912"/>
            <a:ext cx="1080120" cy="102816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905" algn="ctr">
              <a:lnSpc>
                <a:spcPct val="100000"/>
              </a:lnSpc>
              <a:spcBef>
                <a:spcPts val="95"/>
              </a:spcBef>
            </a:pPr>
            <a:r>
              <a:rPr b="1" spc="-10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Срок  </a:t>
            </a:r>
            <a:r>
              <a:rPr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исполнения</a:t>
            </a:r>
            <a:r>
              <a:rPr b="1" spc="-30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–</a:t>
            </a:r>
            <a:endParaRPr b="1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  <a:p>
            <a:pPr algn="ctr">
              <a:lnSpc>
                <a:spcPts val="1430"/>
              </a:lnSpc>
            </a:pPr>
            <a:r>
              <a:rPr b="1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1</a:t>
            </a:r>
            <a:r>
              <a:rPr b="1" spc="-2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b="1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день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3563888" y="5189982"/>
            <a:ext cx="1152128" cy="11150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905" algn="ctr">
              <a:lnSpc>
                <a:spcPct val="100000"/>
              </a:lnSpc>
              <a:spcBef>
                <a:spcPts val="95"/>
              </a:spcBef>
            </a:pPr>
            <a:r>
              <a:rPr sz="2000" b="1" spc="-10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Срок  </a:t>
            </a: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исполнения</a:t>
            </a:r>
            <a:r>
              <a:rPr sz="2000" b="1" spc="-30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–</a:t>
            </a:r>
            <a:endParaRPr sz="2000" b="1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  <a:p>
            <a:pPr algn="ctr">
              <a:lnSpc>
                <a:spcPts val="1430"/>
              </a:lnSpc>
            </a:pPr>
            <a:r>
              <a:rPr sz="2000" b="1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1</a:t>
            </a:r>
            <a:r>
              <a:rPr sz="2000" b="1" spc="-2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день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3"/>
          <p:cNvSpPr txBox="1">
            <a:spLocks/>
          </p:cNvSpPr>
          <p:nvPr/>
        </p:nvSpPr>
        <p:spPr>
          <a:xfrm>
            <a:off x="1403648" y="188640"/>
            <a:ext cx="7428865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Century Gothic"/>
              </a:rPr>
              <a:t>3 и </a:t>
            </a:r>
            <a:r>
              <a:rPr kumimoji="0" lang="ru-RU" sz="28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Century Gothic"/>
              </a:rPr>
              <a:t>4. РАБОТА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Century Gothic"/>
              </a:rPr>
              <a:t>С</a:t>
            </a:r>
            <a:r>
              <a:rPr kumimoji="0" lang="ru-RU" sz="2800" b="1" i="0" u="none" strike="noStrike" kern="1200" cap="none" spc="-2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Century Gothic"/>
              </a:rPr>
              <a:t> </a:t>
            </a:r>
            <a:r>
              <a:rPr kumimoji="0" lang="ru-RU" sz="28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Century Gothic"/>
              </a:rPr>
              <a:t>ОБУЧАЮЩИМИСЯ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entury Gothic"/>
              <a:ea typeface="+mj-ea"/>
              <a:cs typeface="Century Gothic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Century Gothic"/>
              </a:rPr>
              <a:t>(при попытке совершить суицид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Century Gothic"/>
              </a:rPr>
              <a:t>и </a:t>
            </a:r>
            <a:r>
              <a:rPr kumimoji="0" lang="ru-RU" sz="28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Century Gothic"/>
              </a:rPr>
              <a:t>при совершенном</a:t>
            </a:r>
            <a:r>
              <a:rPr kumimoji="0" lang="ru-RU" sz="2800" b="1" i="0" u="none" strike="noStrike" kern="1200" cap="none" spc="-114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Century Gothic"/>
              </a:rPr>
              <a:t> </a:t>
            </a:r>
            <a:r>
              <a:rPr kumimoji="0" lang="ru-RU" sz="28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Century Gothic"/>
              </a:rPr>
              <a:t>суициде</a:t>
            </a:r>
            <a:r>
              <a:rPr kumimoji="0" lang="ru-RU" sz="18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Century Gothic"/>
              </a:rPr>
              <a:t>)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entury Gothic"/>
              <a:ea typeface="+mj-ea"/>
              <a:cs typeface="Century Gothic"/>
            </a:endParaRPr>
          </a:p>
        </p:txBody>
      </p:sp>
      <p:grpSp>
        <p:nvGrpSpPr>
          <p:cNvPr id="28" name="object 4"/>
          <p:cNvGrpSpPr/>
          <p:nvPr/>
        </p:nvGrpSpPr>
        <p:grpSpPr>
          <a:xfrm>
            <a:off x="3059832" y="1556792"/>
            <a:ext cx="3568800" cy="800100"/>
            <a:chOff x="2947416" y="1552955"/>
            <a:chExt cx="3249295" cy="800100"/>
          </a:xfrm>
        </p:grpSpPr>
        <p:sp>
          <p:nvSpPr>
            <p:cNvPr id="29" name="object 5"/>
            <p:cNvSpPr/>
            <p:nvPr/>
          </p:nvSpPr>
          <p:spPr>
            <a:xfrm>
              <a:off x="2951988" y="1557527"/>
              <a:ext cx="3240405" cy="791210"/>
            </a:xfrm>
            <a:custGeom>
              <a:avLst/>
              <a:gdLst/>
              <a:ahLst/>
              <a:cxnLst/>
              <a:rect l="l" t="t" r="r" b="b"/>
              <a:pathLst>
                <a:path w="3240404" h="791210">
                  <a:moveTo>
                    <a:pt x="3108198" y="0"/>
                  </a:moveTo>
                  <a:lnTo>
                    <a:pt x="131825" y="0"/>
                  </a:lnTo>
                  <a:lnTo>
                    <a:pt x="90172" y="6723"/>
                  </a:lnTo>
                  <a:lnTo>
                    <a:pt x="53986" y="25444"/>
                  </a:lnTo>
                  <a:lnTo>
                    <a:pt x="25444" y="53986"/>
                  </a:lnTo>
                  <a:lnTo>
                    <a:pt x="6723" y="90172"/>
                  </a:lnTo>
                  <a:lnTo>
                    <a:pt x="0" y="131825"/>
                  </a:lnTo>
                  <a:lnTo>
                    <a:pt x="0" y="659130"/>
                  </a:lnTo>
                  <a:lnTo>
                    <a:pt x="6723" y="700783"/>
                  </a:lnTo>
                  <a:lnTo>
                    <a:pt x="25444" y="736969"/>
                  </a:lnTo>
                  <a:lnTo>
                    <a:pt x="53986" y="765511"/>
                  </a:lnTo>
                  <a:lnTo>
                    <a:pt x="90172" y="784232"/>
                  </a:lnTo>
                  <a:lnTo>
                    <a:pt x="131825" y="790956"/>
                  </a:lnTo>
                  <a:lnTo>
                    <a:pt x="3108198" y="790956"/>
                  </a:lnTo>
                  <a:lnTo>
                    <a:pt x="3149851" y="784232"/>
                  </a:lnTo>
                  <a:lnTo>
                    <a:pt x="3186037" y="765511"/>
                  </a:lnTo>
                  <a:lnTo>
                    <a:pt x="3214579" y="736969"/>
                  </a:lnTo>
                  <a:lnTo>
                    <a:pt x="3233300" y="700783"/>
                  </a:lnTo>
                  <a:lnTo>
                    <a:pt x="3240024" y="659130"/>
                  </a:lnTo>
                  <a:lnTo>
                    <a:pt x="3240024" y="131825"/>
                  </a:lnTo>
                  <a:lnTo>
                    <a:pt x="3233300" y="90172"/>
                  </a:lnTo>
                  <a:lnTo>
                    <a:pt x="3214579" y="53986"/>
                  </a:lnTo>
                  <a:lnTo>
                    <a:pt x="3186037" y="25444"/>
                  </a:lnTo>
                  <a:lnTo>
                    <a:pt x="3149851" y="6723"/>
                  </a:lnTo>
                  <a:lnTo>
                    <a:pt x="3108198" y="0"/>
                  </a:lnTo>
                  <a:close/>
                </a:path>
              </a:pathLst>
            </a:custGeom>
            <a:solidFill>
              <a:srgbClr val="EBBA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6"/>
            <p:cNvSpPr/>
            <p:nvPr/>
          </p:nvSpPr>
          <p:spPr>
            <a:xfrm>
              <a:off x="2951988" y="1557527"/>
              <a:ext cx="3240405" cy="791210"/>
            </a:xfrm>
            <a:custGeom>
              <a:avLst/>
              <a:gdLst/>
              <a:ahLst/>
              <a:cxnLst/>
              <a:rect l="l" t="t" r="r" b="b"/>
              <a:pathLst>
                <a:path w="3240404" h="791210">
                  <a:moveTo>
                    <a:pt x="0" y="131825"/>
                  </a:moveTo>
                  <a:lnTo>
                    <a:pt x="6723" y="90172"/>
                  </a:lnTo>
                  <a:lnTo>
                    <a:pt x="25444" y="53986"/>
                  </a:lnTo>
                  <a:lnTo>
                    <a:pt x="53986" y="25444"/>
                  </a:lnTo>
                  <a:lnTo>
                    <a:pt x="90172" y="6723"/>
                  </a:lnTo>
                  <a:lnTo>
                    <a:pt x="131825" y="0"/>
                  </a:lnTo>
                  <a:lnTo>
                    <a:pt x="3108198" y="0"/>
                  </a:lnTo>
                  <a:lnTo>
                    <a:pt x="3149851" y="6723"/>
                  </a:lnTo>
                  <a:lnTo>
                    <a:pt x="3186037" y="25444"/>
                  </a:lnTo>
                  <a:lnTo>
                    <a:pt x="3214579" y="53986"/>
                  </a:lnTo>
                  <a:lnTo>
                    <a:pt x="3233300" y="90172"/>
                  </a:lnTo>
                  <a:lnTo>
                    <a:pt x="3240024" y="131825"/>
                  </a:lnTo>
                  <a:lnTo>
                    <a:pt x="3240024" y="659130"/>
                  </a:lnTo>
                  <a:lnTo>
                    <a:pt x="3233300" y="700783"/>
                  </a:lnTo>
                  <a:lnTo>
                    <a:pt x="3214579" y="736969"/>
                  </a:lnTo>
                  <a:lnTo>
                    <a:pt x="3186037" y="765511"/>
                  </a:lnTo>
                  <a:lnTo>
                    <a:pt x="3149851" y="784232"/>
                  </a:lnTo>
                  <a:lnTo>
                    <a:pt x="3108198" y="790956"/>
                  </a:lnTo>
                  <a:lnTo>
                    <a:pt x="131825" y="790956"/>
                  </a:lnTo>
                  <a:lnTo>
                    <a:pt x="90172" y="784232"/>
                  </a:lnTo>
                  <a:lnTo>
                    <a:pt x="53986" y="765511"/>
                  </a:lnTo>
                  <a:lnTo>
                    <a:pt x="25444" y="736969"/>
                  </a:lnTo>
                  <a:lnTo>
                    <a:pt x="6723" y="700783"/>
                  </a:lnTo>
                  <a:lnTo>
                    <a:pt x="0" y="659130"/>
                  </a:lnTo>
                  <a:lnTo>
                    <a:pt x="0" y="131825"/>
                  </a:lnTo>
                  <a:close/>
                </a:path>
              </a:pathLst>
            </a:custGeom>
            <a:ln w="9144">
              <a:solidFill>
                <a:srgbClr val="D378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2" name="object 11"/>
          <p:cNvGrpSpPr/>
          <p:nvPr/>
        </p:nvGrpSpPr>
        <p:grpSpPr>
          <a:xfrm>
            <a:off x="5084064" y="2919983"/>
            <a:ext cx="3896995" cy="2961640"/>
            <a:chOff x="5084064" y="2919983"/>
            <a:chExt cx="3896995" cy="2961640"/>
          </a:xfrm>
        </p:grpSpPr>
        <p:sp>
          <p:nvSpPr>
            <p:cNvPr id="33" name="object 12"/>
            <p:cNvSpPr/>
            <p:nvPr/>
          </p:nvSpPr>
          <p:spPr>
            <a:xfrm>
              <a:off x="5088636" y="2924555"/>
              <a:ext cx="3888104" cy="2952115"/>
            </a:xfrm>
            <a:custGeom>
              <a:avLst/>
              <a:gdLst/>
              <a:ahLst/>
              <a:cxnLst/>
              <a:rect l="l" t="t" r="r" b="b"/>
              <a:pathLst>
                <a:path w="3888104" h="2952115">
                  <a:moveTo>
                    <a:pt x="3395725" y="0"/>
                  </a:moveTo>
                  <a:lnTo>
                    <a:pt x="491998" y="0"/>
                  </a:lnTo>
                  <a:lnTo>
                    <a:pt x="444606" y="2251"/>
                  </a:lnTo>
                  <a:lnTo>
                    <a:pt x="398491" y="8869"/>
                  </a:lnTo>
                  <a:lnTo>
                    <a:pt x="353858" y="19647"/>
                  </a:lnTo>
                  <a:lnTo>
                    <a:pt x="310914" y="34378"/>
                  </a:lnTo>
                  <a:lnTo>
                    <a:pt x="269864" y="52858"/>
                  </a:lnTo>
                  <a:lnTo>
                    <a:pt x="230914" y="74881"/>
                  </a:lnTo>
                  <a:lnTo>
                    <a:pt x="194271" y="100239"/>
                  </a:lnTo>
                  <a:lnTo>
                    <a:pt x="160140" y="128727"/>
                  </a:lnTo>
                  <a:lnTo>
                    <a:pt x="128727" y="160140"/>
                  </a:lnTo>
                  <a:lnTo>
                    <a:pt x="100239" y="194271"/>
                  </a:lnTo>
                  <a:lnTo>
                    <a:pt x="74881" y="230914"/>
                  </a:lnTo>
                  <a:lnTo>
                    <a:pt x="52858" y="269864"/>
                  </a:lnTo>
                  <a:lnTo>
                    <a:pt x="34378" y="310914"/>
                  </a:lnTo>
                  <a:lnTo>
                    <a:pt x="19647" y="353858"/>
                  </a:lnTo>
                  <a:lnTo>
                    <a:pt x="8869" y="398491"/>
                  </a:lnTo>
                  <a:lnTo>
                    <a:pt x="2251" y="444606"/>
                  </a:lnTo>
                  <a:lnTo>
                    <a:pt x="0" y="491998"/>
                  </a:lnTo>
                  <a:lnTo>
                    <a:pt x="0" y="2459990"/>
                  </a:lnTo>
                  <a:lnTo>
                    <a:pt x="2251" y="2507371"/>
                  </a:lnTo>
                  <a:lnTo>
                    <a:pt x="8869" y="2553479"/>
                  </a:lnTo>
                  <a:lnTo>
                    <a:pt x="19647" y="2598106"/>
                  </a:lnTo>
                  <a:lnTo>
                    <a:pt x="34378" y="2641047"/>
                  </a:lnTo>
                  <a:lnTo>
                    <a:pt x="52858" y="2682095"/>
                  </a:lnTo>
                  <a:lnTo>
                    <a:pt x="74881" y="2721045"/>
                  </a:lnTo>
                  <a:lnTo>
                    <a:pt x="100239" y="2757689"/>
                  </a:lnTo>
                  <a:lnTo>
                    <a:pt x="128727" y="2791822"/>
                  </a:lnTo>
                  <a:lnTo>
                    <a:pt x="160140" y="2823237"/>
                  </a:lnTo>
                  <a:lnTo>
                    <a:pt x="194271" y="2851729"/>
                  </a:lnTo>
                  <a:lnTo>
                    <a:pt x="230914" y="2877091"/>
                  </a:lnTo>
                  <a:lnTo>
                    <a:pt x="269864" y="2899117"/>
                  </a:lnTo>
                  <a:lnTo>
                    <a:pt x="310914" y="2917600"/>
                  </a:lnTo>
                  <a:lnTo>
                    <a:pt x="353858" y="2932335"/>
                  </a:lnTo>
                  <a:lnTo>
                    <a:pt x="398491" y="2943116"/>
                  </a:lnTo>
                  <a:lnTo>
                    <a:pt x="444606" y="2949735"/>
                  </a:lnTo>
                  <a:lnTo>
                    <a:pt x="491998" y="2951988"/>
                  </a:lnTo>
                  <a:lnTo>
                    <a:pt x="3395725" y="2951988"/>
                  </a:lnTo>
                  <a:lnTo>
                    <a:pt x="3443117" y="2949735"/>
                  </a:lnTo>
                  <a:lnTo>
                    <a:pt x="3489232" y="2943116"/>
                  </a:lnTo>
                  <a:lnTo>
                    <a:pt x="3533865" y="2932335"/>
                  </a:lnTo>
                  <a:lnTo>
                    <a:pt x="3576809" y="2917600"/>
                  </a:lnTo>
                  <a:lnTo>
                    <a:pt x="3617859" y="2899117"/>
                  </a:lnTo>
                  <a:lnTo>
                    <a:pt x="3656809" y="2877091"/>
                  </a:lnTo>
                  <a:lnTo>
                    <a:pt x="3693452" y="2851729"/>
                  </a:lnTo>
                  <a:lnTo>
                    <a:pt x="3727583" y="2823237"/>
                  </a:lnTo>
                  <a:lnTo>
                    <a:pt x="3758996" y="2791822"/>
                  </a:lnTo>
                  <a:lnTo>
                    <a:pt x="3787484" y="2757689"/>
                  </a:lnTo>
                  <a:lnTo>
                    <a:pt x="3812842" y="2721045"/>
                  </a:lnTo>
                  <a:lnTo>
                    <a:pt x="3834865" y="2682095"/>
                  </a:lnTo>
                  <a:lnTo>
                    <a:pt x="3853345" y="2641047"/>
                  </a:lnTo>
                  <a:lnTo>
                    <a:pt x="3868076" y="2598106"/>
                  </a:lnTo>
                  <a:lnTo>
                    <a:pt x="3878854" y="2553479"/>
                  </a:lnTo>
                  <a:lnTo>
                    <a:pt x="3885472" y="2507371"/>
                  </a:lnTo>
                  <a:lnTo>
                    <a:pt x="3887723" y="2459990"/>
                  </a:lnTo>
                  <a:lnTo>
                    <a:pt x="3887723" y="491998"/>
                  </a:lnTo>
                  <a:lnTo>
                    <a:pt x="3885472" y="444606"/>
                  </a:lnTo>
                  <a:lnTo>
                    <a:pt x="3878854" y="398491"/>
                  </a:lnTo>
                  <a:lnTo>
                    <a:pt x="3868076" y="353858"/>
                  </a:lnTo>
                  <a:lnTo>
                    <a:pt x="3853345" y="310914"/>
                  </a:lnTo>
                  <a:lnTo>
                    <a:pt x="3834865" y="269864"/>
                  </a:lnTo>
                  <a:lnTo>
                    <a:pt x="3812842" y="230914"/>
                  </a:lnTo>
                  <a:lnTo>
                    <a:pt x="3787484" y="194271"/>
                  </a:lnTo>
                  <a:lnTo>
                    <a:pt x="3758996" y="160140"/>
                  </a:lnTo>
                  <a:lnTo>
                    <a:pt x="3727583" y="128727"/>
                  </a:lnTo>
                  <a:lnTo>
                    <a:pt x="3693452" y="100239"/>
                  </a:lnTo>
                  <a:lnTo>
                    <a:pt x="3656809" y="74881"/>
                  </a:lnTo>
                  <a:lnTo>
                    <a:pt x="3617859" y="52858"/>
                  </a:lnTo>
                  <a:lnTo>
                    <a:pt x="3576809" y="34378"/>
                  </a:lnTo>
                  <a:lnTo>
                    <a:pt x="3533865" y="19647"/>
                  </a:lnTo>
                  <a:lnTo>
                    <a:pt x="3489232" y="8869"/>
                  </a:lnTo>
                  <a:lnTo>
                    <a:pt x="3443117" y="2251"/>
                  </a:lnTo>
                  <a:lnTo>
                    <a:pt x="3395725" y="0"/>
                  </a:lnTo>
                  <a:close/>
                </a:path>
              </a:pathLst>
            </a:custGeom>
            <a:solidFill>
              <a:srgbClr val="EBBA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13"/>
            <p:cNvSpPr/>
            <p:nvPr/>
          </p:nvSpPr>
          <p:spPr>
            <a:xfrm>
              <a:off x="5088636" y="2924555"/>
              <a:ext cx="3888104" cy="2952115"/>
            </a:xfrm>
            <a:custGeom>
              <a:avLst/>
              <a:gdLst/>
              <a:ahLst/>
              <a:cxnLst/>
              <a:rect l="l" t="t" r="r" b="b"/>
              <a:pathLst>
                <a:path w="3888104" h="2952115">
                  <a:moveTo>
                    <a:pt x="0" y="491998"/>
                  </a:moveTo>
                  <a:lnTo>
                    <a:pt x="2251" y="444606"/>
                  </a:lnTo>
                  <a:lnTo>
                    <a:pt x="8869" y="398491"/>
                  </a:lnTo>
                  <a:lnTo>
                    <a:pt x="19647" y="353858"/>
                  </a:lnTo>
                  <a:lnTo>
                    <a:pt x="34378" y="310914"/>
                  </a:lnTo>
                  <a:lnTo>
                    <a:pt x="52858" y="269864"/>
                  </a:lnTo>
                  <a:lnTo>
                    <a:pt x="74881" y="230914"/>
                  </a:lnTo>
                  <a:lnTo>
                    <a:pt x="100239" y="194271"/>
                  </a:lnTo>
                  <a:lnTo>
                    <a:pt x="128727" y="160140"/>
                  </a:lnTo>
                  <a:lnTo>
                    <a:pt x="160140" y="128727"/>
                  </a:lnTo>
                  <a:lnTo>
                    <a:pt x="194271" y="100239"/>
                  </a:lnTo>
                  <a:lnTo>
                    <a:pt x="230914" y="74881"/>
                  </a:lnTo>
                  <a:lnTo>
                    <a:pt x="269864" y="52858"/>
                  </a:lnTo>
                  <a:lnTo>
                    <a:pt x="310914" y="34378"/>
                  </a:lnTo>
                  <a:lnTo>
                    <a:pt x="353858" y="19647"/>
                  </a:lnTo>
                  <a:lnTo>
                    <a:pt x="398491" y="8869"/>
                  </a:lnTo>
                  <a:lnTo>
                    <a:pt x="444606" y="2251"/>
                  </a:lnTo>
                  <a:lnTo>
                    <a:pt x="491998" y="0"/>
                  </a:lnTo>
                  <a:lnTo>
                    <a:pt x="3395725" y="0"/>
                  </a:lnTo>
                  <a:lnTo>
                    <a:pt x="3443117" y="2251"/>
                  </a:lnTo>
                  <a:lnTo>
                    <a:pt x="3489232" y="8869"/>
                  </a:lnTo>
                  <a:lnTo>
                    <a:pt x="3533865" y="19647"/>
                  </a:lnTo>
                  <a:lnTo>
                    <a:pt x="3576809" y="34378"/>
                  </a:lnTo>
                  <a:lnTo>
                    <a:pt x="3617859" y="52858"/>
                  </a:lnTo>
                  <a:lnTo>
                    <a:pt x="3656809" y="74881"/>
                  </a:lnTo>
                  <a:lnTo>
                    <a:pt x="3693452" y="100239"/>
                  </a:lnTo>
                  <a:lnTo>
                    <a:pt x="3727583" y="128727"/>
                  </a:lnTo>
                  <a:lnTo>
                    <a:pt x="3758996" y="160140"/>
                  </a:lnTo>
                  <a:lnTo>
                    <a:pt x="3787484" y="194271"/>
                  </a:lnTo>
                  <a:lnTo>
                    <a:pt x="3812842" y="230914"/>
                  </a:lnTo>
                  <a:lnTo>
                    <a:pt x="3834865" y="269864"/>
                  </a:lnTo>
                  <a:lnTo>
                    <a:pt x="3853345" y="310914"/>
                  </a:lnTo>
                  <a:lnTo>
                    <a:pt x="3868076" y="353858"/>
                  </a:lnTo>
                  <a:lnTo>
                    <a:pt x="3878854" y="398491"/>
                  </a:lnTo>
                  <a:lnTo>
                    <a:pt x="3885472" y="444606"/>
                  </a:lnTo>
                  <a:lnTo>
                    <a:pt x="3887723" y="491998"/>
                  </a:lnTo>
                  <a:lnTo>
                    <a:pt x="3887723" y="2459990"/>
                  </a:lnTo>
                  <a:lnTo>
                    <a:pt x="3885472" y="2507371"/>
                  </a:lnTo>
                  <a:lnTo>
                    <a:pt x="3878854" y="2553479"/>
                  </a:lnTo>
                  <a:lnTo>
                    <a:pt x="3868076" y="2598106"/>
                  </a:lnTo>
                  <a:lnTo>
                    <a:pt x="3853345" y="2641047"/>
                  </a:lnTo>
                  <a:lnTo>
                    <a:pt x="3834865" y="2682095"/>
                  </a:lnTo>
                  <a:lnTo>
                    <a:pt x="3812842" y="2721045"/>
                  </a:lnTo>
                  <a:lnTo>
                    <a:pt x="3787484" y="2757689"/>
                  </a:lnTo>
                  <a:lnTo>
                    <a:pt x="3758996" y="2791822"/>
                  </a:lnTo>
                  <a:lnTo>
                    <a:pt x="3727583" y="2823237"/>
                  </a:lnTo>
                  <a:lnTo>
                    <a:pt x="3693452" y="2851729"/>
                  </a:lnTo>
                  <a:lnTo>
                    <a:pt x="3656809" y="2877091"/>
                  </a:lnTo>
                  <a:lnTo>
                    <a:pt x="3617859" y="2899117"/>
                  </a:lnTo>
                  <a:lnTo>
                    <a:pt x="3576809" y="2917600"/>
                  </a:lnTo>
                  <a:lnTo>
                    <a:pt x="3533865" y="2932335"/>
                  </a:lnTo>
                  <a:lnTo>
                    <a:pt x="3489232" y="2943116"/>
                  </a:lnTo>
                  <a:lnTo>
                    <a:pt x="3443117" y="2949735"/>
                  </a:lnTo>
                  <a:lnTo>
                    <a:pt x="3395725" y="2951988"/>
                  </a:lnTo>
                  <a:lnTo>
                    <a:pt x="491998" y="2951988"/>
                  </a:lnTo>
                  <a:lnTo>
                    <a:pt x="444606" y="2949735"/>
                  </a:lnTo>
                  <a:lnTo>
                    <a:pt x="398491" y="2943116"/>
                  </a:lnTo>
                  <a:lnTo>
                    <a:pt x="353858" y="2932335"/>
                  </a:lnTo>
                  <a:lnTo>
                    <a:pt x="310914" y="2917600"/>
                  </a:lnTo>
                  <a:lnTo>
                    <a:pt x="269864" y="2899117"/>
                  </a:lnTo>
                  <a:lnTo>
                    <a:pt x="230914" y="2877091"/>
                  </a:lnTo>
                  <a:lnTo>
                    <a:pt x="194271" y="2851729"/>
                  </a:lnTo>
                  <a:lnTo>
                    <a:pt x="160140" y="2823237"/>
                  </a:lnTo>
                  <a:lnTo>
                    <a:pt x="128727" y="2791822"/>
                  </a:lnTo>
                  <a:lnTo>
                    <a:pt x="100239" y="2757689"/>
                  </a:lnTo>
                  <a:lnTo>
                    <a:pt x="74881" y="2721045"/>
                  </a:lnTo>
                  <a:lnTo>
                    <a:pt x="52858" y="2682095"/>
                  </a:lnTo>
                  <a:lnTo>
                    <a:pt x="34378" y="2641047"/>
                  </a:lnTo>
                  <a:lnTo>
                    <a:pt x="19647" y="2598106"/>
                  </a:lnTo>
                  <a:lnTo>
                    <a:pt x="8869" y="2553479"/>
                  </a:lnTo>
                  <a:lnTo>
                    <a:pt x="2251" y="2507371"/>
                  </a:lnTo>
                  <a:lnTo>
                    <a:pt x="0" y="2459990"/>
                  </a:lnTo>
                  <a:lnTo>
                    <a:pt x="0" y="491998"/>
                  </a:lnTo>
                  <a:close/>
                </a:path>
              </a:pathLst>
            </a:custGeom>
            <a:ln w="9143">
              <a:solidFill>
                <a:srgbClr val="D378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14"/>
          <p:cNvSpPr txBox="1"/>
          <p:nvPr/>
        </p:nvSpPr>
        <p:spPr>
          <a:xfrm>
            <a:off x="5387466" y="3429000"/>
            <a:ext cx="3291204" cy="20518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15" algn="ctr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Организует</a:t>
            </a:r>
            <a:r>
              <a:rPr sz="2000" b="1" spc="20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проведение</a:t>
            </a:r>
            <a:endParaRPr sz="2000" b="1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  <a:p>
            <a:pPr marL="12700" marR="5080" algn="ctr">
              <a:lnSpc>
                <a:spcPct val="100000"/>
              </a:lnSpc>
            </a:pP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служебного</a:t>
            </a:r>
            <a:r>
              <a:rPr sz="2000" b="1" spc="-7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расследования  по факту выявления попытки  суицида</a:t>
            </a:r>
            <a:endParaRPr sz="2000" b="1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  <a:p>
            <a:pPr marL="97790" marR="88265" algn="ctr">
              <a:lnSpc>
                <a:spcPts val="1920"/>
              </a:lnSpc>
              <a:spcBef>
                <a:spcPts val="60"/>
              </a:spcBef>
            </a:pPr>
            <a:r>
              <a:rPr sz="2000" b="1" spc="-1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(срок </a:t>
            </a: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исполнения – 5 рабочих  </a:t>
            </a:r>
            <a:r>
              <a:rPr sz="2000" b="1" spc="-10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дней)</a:t>
            </a:r>
            <a:endParaRPr sz="2000" b="1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  <p:grpSp>
        <p:nvGrpSpPr>
          <p:cNvPr id="36" name="object 15"/>
          <p:cNvGrpSpPr/>
          <p:nvPr/>
        </p:nvGrpSpPr>
        <p:grpSpPr>
          <a:xfrm>
            <a:off x="3195827" y="2414016"/>
            <a:ext cx="368061" cy="375285"/>
            <a:chOff x="3195827" y="2414016"/>
            <a:chExt cx="231775" cy="375285"/>
          </a:xfrm>
        </p:grpSpPr>
        <p:sp>
          <p:nvSpPr>
            <p:cNvPr id="37" name="object 16"/>
            <p:cNvSpPr/>
            <p:nvPr/>
          </p:nvSpPr>
          <p:spPr>
            <a:xfrm>
              <a:off x="3203447" y="2421636"/>
              <a:ext cx="216535" cy="360045"/>
            </a:xfrm>
            <a:custGeom>
              <a:avLst/>
              <a:gdLst/>
              <a:ahLst/>
              <a:cxnLst/>
              <a:rect l="l" t="t" r="r" b="b"/>
              <a:pathLst>
                <a:path w="216535" h="360044">
                  <a:moveTo>
                    <a:pt x="162305" y="0"/>
                  </a:moveTo>
                  <a:lnTo>
                    <a:pt x="54101" y="0"/>
                  </a:lnTo>
                  <a:lnTo>
                    <a:pt x="54101" y="251460"/>
                  </a:lnTo>
                  <a:lnTo>
                    <a:pt x="0" y="251460"/>
                  </a:lnTo>
                  <a:lnTo>
                    <a:pt x="108203" y="359663"/>
                  </a:lnTo>
                  <a:lnTo>
                    <a:pt x="216407" y="251460"/>
                  </a:lnTo>
                  <a:lnTo>
                    <a:pt x="162305" y="251460"/>
                  </a:lnTo>
                  <a:lnTo>
                    <a:pt x="162305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17"/>
            <p:cNvSpPr/>
            <p:nvPr/>
          </p:nvSpPr>
          <p:spPr>
            <a:xfrm>
              <a:off x="3203447" y="2421636"/>
              <a:ext cx="216535" cy="360045"/>
            </a:xfrm>
            <a:custGeom>
              <a:avLst/>
              <a:gdLst/>
              <a:ahLst/>
              <a:cxnLst/>
              <a:rect l="l" t="t" r="r" b="b"/>
              <a:pathLst>
                <a:path w="216535" h="360044">
                  <a:moveTo>
                    <a:pt x="54101" y="0"/>
                  </a:moveTo>
                  <a:lnTo>
                    <a:pt x="54101" y="251460"/>
                  </a:lnTo>
                  <a:lnTo>
                    <a:pt x="0" y="251460"/>
                  </a:lnTo>
                  <a:lnTo>
                    <a:pt x="108203" y="359663"/>
                  </a:lnTo>
                  <a:lnTo>
                    <a:pt x="216407" y="251460"/>
                  </a:lnTo>
                  <a:lnTo>
                    <a:pt x="162305" y="251460"/>
                  </a:lnTo>
                  <a:lnTo>
                    <a:pt x="162305" y="0"/>
                  </a:lnTo>
                  <a:lnTo>
                    <a:pt x="54101" y="0"/>
                  </a:lnTo>
                  <a:close/>
                </a:path>
              </a:pathLst>
            </a:custGeom>
            <a:ln w="15239">
              <a:solidFill>
                <a:srgbClr val="781F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9" name="object 18"/>
          <p:cNvGrpSpPr/>
          <p:nvPr/>
        </p:nvGrpSpPr>
        <p:grpSpPr>
          <a:xfrm>
            <a:off x="5788152" y="2414016"/>
            <a:ext cx="368024" cy="375285"/>
            <a:chOff x="5788152" y="2414016"/>
            <a:chExt cx="231775" cy="375285"/>
          </a:xfrm>
        </p:grpSpPr>
        <p:sp>
          <p:nvSpPr>
            <p:cNvPr id="40" name="object 19"/>
            <p:cNvSpPr/>
            <p:nvPr/>
          </p:nvSpPr>
          <p:spPr>
            <a:xfrm>
              <a:off x="5795772" y="2421636"/>
              <a:ext cx="216535" cy="360045"/>
            </a:xfrm>
            <a:custGeom>
              <a:avLst/>
              <a:gdLst/>
              <a:ahLst/>
              <a:cxnLst/>
              <a:rect l="l" t="t" r="r" b="b"/>
              <a:pathLst>
                <a:path w="216535" h="360044">
                  <a:moveTo>
                    <a:pt x="162305" y="0"/>
                  </a:moveTo>
                  <a:lnTo>
                    <a:pt x="54101" y="0"/>
                  </a:lnTo>
                  <a:lnTo>
                    <a:pt x="54101" y="251460"/>
                  </a:lnTo>
                  <a:lnTo>
                    <a:pt x="0" y="251460"/>
                  </a:lnTo>
                  <a:lnTo>
                    <a:pt x="108203" y="359663"/>
                  </a:lnTo>
                  <a:lnTo>
                    <a:pt x="216407" y="251460"/>
                  </a:lnTo>
                  <a:lnTo>
                    <a:pt x="162305" y="251460"/>
                  </a:lnTo>
                  <a:lnTo>
                    <a:pt x="162305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20"/>
            <p:cNvSpPr/>
            <p:nvPr/>
          </p:nvSpPr>
          <p:spPr>
            <a:xfrm>
              <a:off x="5795772" y="2421636"/>
              <a:ext cx="216535" cy="360045"/>
            </a:xfrm>
            <a:custGeom>
              <a:avLst/>
              <a:gdLst/>
              <a:ahLst/>
              <a:cxnLst/>
              <a:rect l="l" t="t" r="r" b="b"/>
              <a:pathLst>
                <a:path w="216535" h="360044">
                  <a:moveTo>
                    <a:pt x="54101" y="0"/>
                  </a:moveTo>
                  <a:lnTo>
                    <a:pt x="54101" y="251460"/>
                  </a:lnTo>
                  <a:lnTo>
                    <a:pt x="0" y="251460"/>
                  </a:lnTo>
                  <a:lnTo>
                    <a:pt x="108203" y="359663"/>
                  </a:lnTo>
                  <a:lnTo>
                    <a:pt x="216407" y="251460"/>
                  </a:lnTo>
                  <a:lnTo>
                    <a:pt x="162305" y="251460"/>
                  </a:lnTo>
                  <a:lnTo>
                    <a:pt x="162305" y="0"/>
                  </a:lnTo>
                  <a:lnTo>
                    <a:pt x="54101" y="0"/>
                  </a:lnTo>
                  <a:close/>
                </a:path>
              </a:pathLst>
            </a:custGeom>
            <a:ln w="15239">
              <a:solidFill>
                <a:srgbClr val="781F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21"/>
          <p:cNvSpPr txBox="1"/>
          <p:nvPr/>
        </p:nvSpPr>
        <p:spPr>
          <a:xfrm>
            <a:off x="1259632" y="1628800"/>
            <a:ext cx="4536504" cy="15876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94255">
              <a:lnSpc>
                <a:spcPct val="100000"/>
              </a:lnSpc>
              <a:spcBef>
                <a:spcPts val="100"/>
              </a:spcBef>
            </a:pPr>
            <a:r>
              <a:rPr lang="ru-RU" sz="2400" b="1" spc="-5" dirty="0" smtClean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      </a:t>
            </a:r>
            <a:r>
              <a:rPr sz="2400" b="1" spc="-5" dirty="0" err="1" smtClean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Директор</a:t>
            </a:r>
            <a:r>
              <a:rPr sz="2400" b="1" spc="-60" dirty="0" smtClean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ru-RU" sz="2400" b="1" spc="-60" dirty="0" smtClean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 </a:t>
            </a:r>
          </a:p>
          <a:p>
            <a:pPr marL="2294255">
              <a:lnSpc>
                <a:spcPct val="100000"/>
              </a:lnSpc>
              <a:spcBef>
                <a:spcPts val="100"/>
              </a:spcBef>
            </a:pPr>
            <a:r>
              <a:rPr lang="ru-RU" sz="2400" b="1" spc="-60" dirty="0" smtClean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            </a:t>
            </a:r>
            <a:r>
              <a:rPr sz="2400" b="1" spc="-5" dirty="0" smtClean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ОО</a:t>
            </a:r>
            <a:endParaRPr sz="2400" b="1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endParaRPr lang="ru-RU" sz="2550" dirty="0" smtClean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2800" b="1" u="sng" spc="-5" dirty="0" err="1" smtClean="0">
                <a:solidFill>
                  <a:schemeClr val="accent6">
                    <a:lumMod val="75000"/>
                  </a:schemeClr>
                </a:solidFill>
                <a:uFill>
                  <a:solidFill>
                    <a:srgbClr val="292934"/>
                  </a:solidFill>
                </a:uFill>
                <a:cs typeface="Century Gothic"/>
              </a:rPr>
              <a:t>Незамедлительно</a:t>
            </a:r>
            <a:endParaRPr sz="2800" b="1" dirty="0">
              <a:solidFill>
                <a:schemeClr val="accent6">
                  <a:lumMod val="75000"/>
                </a:schemeClr>
              </a:solidFill>
              <a:cs typeface="Century Gothic"/>
            </a:endParaRPr>
          </a:p>
        </p:txBody>
      </p:sp>
      <p:sp>
        <p:nvSpPr>
          <p:cNvPr id="43" name="object 8"/>
          <p:cNvSpPr/>
          <p:nvPr/>
        </p:nvSpPr>
        <p:spPr>
          <a:xfrm>
            <a:off x="251520" y="3284984"/>
            <a:ext cx="4180333" cy="3011551"/>
          </a:xfrm>
          <a:custGeom>
            <a:avLst/>
            <a:gdLst/>
            <a:ahLst/>
            <a:cxnLst/>
            <a:rect l="l" t="t" r="r" b="b"/>
            <a:pathLst>
              <a:path w="4208145" h="2952115">
                <a:moveTo>
                  <a:pt x="3715766" y="0"/>
                </a:moveTo>
                <a:lnTo>
                  <a:pt x="492010" y="0"/>
                </a:lnTo>
                <a:lnTo>
                  <a:pt x="444626" y="2251"/>
                </a:lnTo>
                <a:lnTo>
                  <a:pt x="398517" y="8869"/>
                </a:lnTo>
                <a:lnTo>
                  <a:pt x="353888" y="19647"/>
                </a:lnTo>
                <a:lnTo>
                  <a:pt x="310946" y="34378"/>
                </a:lnTo>
                <a:lnTo>
                  <a:pt x="269896" y="52858"/>
                </a:lnTo>
                <a:lnTo>
                  <a:pt x="230946" y="74881"/>
                </a:lnTo>
                <a:lnTo>
                  <a:pt x="194301" y="100239"/>
                </a:lnTo>
                <a:lnTo>
                  <a:pt x="160167" y="128727"/>
                </a:lnTo>
                <a:lnTo>
                  <a:pt x="128751" y="160140"/>
                </a:lnTo>
                <a:lnTo>
                  <a:pt x="100259" y="194271"/>
                </a:lnTo>
                <a:lnTo>
                  <a:pt x="74896" y="230914"/>
                </a:lnTo>
                <a:lnTo>
                  <a:pt x="52870" y="269864"/>
                </a:lnTo>
                <a:lnTo>
                  <a:pt x="34387" y="310914"/>
                </a:lnTo>
                <a:lnTo>
                  <a:pt x="19652" y="353858"/>
                </a:lnTo>
                <a:lnTo>
                  <a:pt x="8871" y="398491"/>
                </a:lnTo>
                <a:lnTo>
                  <a:pt x="2252" y="444606"/>
                </a:lnTo>
                <a:lnTo>
                  <a:pt x="0" y="491998"/>
                </a:lnTo>
                <a:lnTo>
                  <a:pt x="0" y="2459990"/>
                </a:lnTo>
                <a:lnTo>
                  <a:pt x="2252" y="2507371"/>
                </a:lnTo>
                <a:lnTo>
                  <a:pt x="8871" y="2553479"/>
                </a:lnTo>
                <a:lnTo>
                  <a:pt x="19652" y="2598106"/>
                </a:lnTo>
                <a:lnTo>
                  <a:pt x="34387" y="2641047"/>
                </a:lnTo>
                <a:lnTo>
                  <a:pt x="52870" y="2682095"/>
                </a:lnTo>
                <a:lnTo>
                  <a:pt x="74896" y="2721045"/>
                </a:lnTo>
                <a:lnTo>
                  <a:pt x="100259" y="2757689"/>
                </a:lnTo>
                <a:lnTo>
                  <a:pt x="128751" y="2791822"/>
                </a:lnTo>
                <a:lnTo>
                  <a:pt x="160167" y="2823237"/>
                </a:lnTo>
                <a:lnTo>
                  <a:pt x="194301" y="2851729"/>
                </a:lnTo>
                <a:lnTo>
                  <a:pt x="230946" y="2877091"/>
                </a:lnTo>
                <a:lnTo>
                  <a:pt x="269896" y="2899117"/>
                </a:lnTo>
                <a:lnTo>
                  <a:pt x="310946" y="2917600"/>
                </a:lnTo>
                <a:lnTo>
                  <a:pt x="353888" y="2932335"/>
                </a:lnTo>
                <a:lnTo>
                  <a:pt x="398517" y="2943116"/>
                </a:lnTo>
                <a:lnTo>
                  <a:pt x="444626" y="2949735"/>
                </a:lnTo>
                <a:lnTo>
                  <a:pt x="492010" y="2951988"/>
                </a:lnTo>
                <a:lnTo>
                  <a:pt x="3715766" y="2951988"/>
                </a:lnTo>
                <a:lnTo>
                  <a:pt x="3763157" y="2949735"/>
                </a:lnTo>
                <a:lnTo>
                  <a:pt x="3809272" y="2943116"/>
                </a:lnTo>
                <a:lnTo>
                  <a:pt x="3853905" y="2932335"/>
                </a:lnTo>
                <a:lnTo>
                  <a:pt x="3896849" y="2917600"/>
                </a:lnTo>
                <a:lnTo>
                  <a:pt x="3937899" y="2899117"/>
                </a:lnTo>
                <a:lnTo>
                  <a:pt x="3976849" y="2877091"/>
                </a:lnTo>
                <a:lnTo>
                  <a:pt x="4013492" y="2851729"/>
                </a:lnTo>
                <a:lnTo>
                  <a:pt x="4047623" y="2823237"/>
                </a:lnTo>
                <a:lnTo>
                  <a:pt x="4079036" y="2791822"/>
                </a:lnTo>
                <a:lnTo>
                  <a:pt x="4107524" y="2757689"/>
                </a:lnTo>
                <a:lnTo>
                  <a:pt x="4132882" y="2721045"/>
                </a:lnTo>
                <a:lnTo>
                  <a:pt x="4154905" y="2682095"/>
                </a:lnTo>
                <a:lnTo>
                  <a:pt x="4173385" y="2641047"/>
                </a:lnTo>
                <a:lnTo>
                  <a:pt x="4188116" y="2598106"/>
                </a:lnTo>
                <a:lnTo>
                  <a:pt x="4198894" y="2553479"/>
                </a:lnTo>
                <a:lnTo>
                  <a:pt x="4205512" y="2507371"/>
                </a:lnTo>
                <a:lnTo>
                  <a:pt x="4207764" y="2459990"/>
                </a:lnTo>
                <a:lnTo>
                  <a:pt x="4207764" y="491998"/>
                </a:lnTo>
                <a:lnTo>
                  <a:pt x="4205512" y="444606"/>
                </a:lnTo>
                <a:lnTo>
                  <a:pt x="4198894" y="398491"/>
                </a:lnTo>
                <a:lnTo>
                  <a:pt x="4188116" y="353858"/>
                </a:lnTo>
                <a:lnTo>
                  <a:pt x="4173385" y="310914"/>
                </a:lnTo>
                <a:lnTo>
                  <a:pt x="4154905" y="269864"/>
                </a:lnTo>
                <a:lnTo>
                  <a:pt x="4132882" y="230914"/>
                </a:lnTo>
                <a:lnTo>
                  <a:pt x="4107524" y="194271"/>
                </a:lnTo>
                <a:lnTo>
                  <a:pt x="4079036" y="160140"/>
                </a:lnTo>
                <a:lnTo>
                  <a:pt x="4047623" y="128727"/>
                </a:lnTo>
                <a:lnTo>
                  <a:pt x="4013492" y="100239"/>
                </a:lnTo>
                <a:lnTo>
                  <a:pt x="3976849" y="74881"/>
                </a:lnTo>
                <a:lnTo>
                  <a:pt x="3937899" y="52858"/>
                </a:lnTo>
                <a:lnTo>
                  <a:pt x="3896849" y="34378"/>
                </a:lnTo>
                <a:lnTo>
                  <a:pt x="3853905" y="19647"/>
                </a:lnTo>
                <a:lnTo>
                  <a:pt x="3809272" y="8869"/>
                </a:lnTo>
                <a:lnTo>
                  <a:pt x="3763157" y="2251"/>
                </a:lnTo>
                <a:lnTo>
                  <a:pt x="3715766" y="0"/>
                </a:lnTo>
                <a:close/>
              </a:path>
            </a:pathLst>
          </a:custGeom>
          <a:solidFill>
            <a:srgbClr val="EBBA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10"/>
          <p:cNvSpPr txBox="1"/>
          <p:nvPr/>
        </p:nvSpPr>
        <p:spPr>
          <a:xfrm>
            <a:off x="323528" y="3284984"/>
            <a:ext cx="3905456" cy="27828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004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Направляет</a:t>
            </a:r>
            <a:r>
              <a:rPr sz="2000" b="1" spc="-3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информацию:</a:t>
            </a:r>
            <a:endParaRPr sz="2000" b="1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b="1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в </a:t>
            </a: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органы внутренних</a:t>
            </a:r>
            <a:r>
              <a:rPr sz="2000" b="1" spc="-3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дел;</a:t>
            </a:r>
          </a:p>
          <a:p>
            <a:pPr marL="299085" marR="474980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b="1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в </a:t>
            </a: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комиссии по делам  несовершеннолетних</a:t>
            </a:r>
            <a:r>
              <a:rPr sz="2000" b="1" spc="-60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и  </a:t>
            </a: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защите их</a:t>
            </a:r>
            <a:r>
              <a:rPr sz="2000" b="1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прав;</a:t>
            </a:r>
            <a:endParaRPr sz="2000" b="1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b="1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в </a:t>
            </a: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органы</a:t>
            </a:r>
            <a:r>
              <a:rPr sz="2000" b="1" spc="-1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sz="2000" b="1" spc="-10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прокуратуры;</a:t>
            </a:r>
            <a:endParaRPr sz="2000" b="1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b="1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в </a:t>
            </a:r>
            <a:r>
              <a:rPr sz="2000" b="1" spc="-10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территориальный</a:t>
            </a:r>
            <a:r>
              <a:rPr sz="2000" b="1" spc="30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орган</a:t>
            </a:r>
            <a:endParaRPr sz="2000" b="1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  <a:p>
            <a:pPr marL="299085">
              <a:lnSpc>
                <a:spcPct val="100000"/>
              </a:lnSpc>
            </a:pP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управления</a:t>
            </a:r>
            <a:r>
              <a:rPr sz="2000" b="1" spc="-20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sz="2000" b="1" spc="-10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образованием;</a:t>
            </a:r>
            <a:endParaRPr sz="2000" b="1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b="1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в</a:t>
            </a:r>
            <a:r>
              <a:rPr sz="2000" b="1" spc="-1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РСПЦ.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6"/>
          <p:cNvSpPr txBox="1">
            <a:spLocks/>
          </p:cNvSpPr>
          <p:nvPr/>
        </p:nvSpPr>
        <p:spPr>
          <a:xfrm>
            <a:off x="1475656" y="404664"/>
            <a:ext cx="7056784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Century Gothic"/>
              </a:rPr>
              <a:t>5. РАБОТА, НАПРАВЛЕННАЯ НА ВЫЯВЛЕНИЕ В</a:t>
            </a:r>
            <a:r>
              <a:rPr kumimoji="0" lang="ru-RU" sz="2400" b="1" i="0" u="none" strike="noStrike" kern="1200" cap="none" spc="-16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Century Gothic"/>
              </a:rPr>
              <a:t>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Century Gothic"/>
              </a:rPr>
              <a:t>СЕТИ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/>
                <a:ea typeface="+mj-ea"/>
                <a:cs typeface="Century Gothic"/>
              </a:rPr>
              <a:t>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Century Gothic"/>
              </a:rPr>
              <a:t>«ИНТЕРНЕТ» СУИЦИДАЛЬНОГО</a:t>
            </a:r>
            <a:r>
              <a:rPr kumimoji="0" lang="ru-RU" sz="2400" b="1" i="0" u="none" strike="noStrike" kern="1200" cap="none" spc="-8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Century Gothic"/>
              </a:rPr>
              <a:t>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Century Gothic"/>
              </a:rPr>
              <a:t>КОНТЕНТА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entury Gothic"/>
              <a:ea typeface="+mj-ea"/>
              <a:cs typeface="Century Gothic"/>
            </a:endParaRPr>
          </a:p>
        </p:txBody>
      </p:sp>
      <p:grpSp>
        <p:nvGrpSpPr>
          <p:cNvPr id="4" name="object 8"/>
          <p:cNvGrpSpPr/>
          <p:nvPr/>
        </p:nvGrpSpPr>
        <p:grpSpPr>
          <a:xfrm>
            <a:off x="4730125" y="4206129"/>
            <a:ext cx="4239313" cy="1849040"/>
            <a:chOff x="4710493" y="4259389"/>
            <a:chExt cx="4258945" cy="1795780"/>
          </a:xfrm>
        </p:grpSpPr>
        <p:sp>
          <p:nvSpPr>
            <p:cNvPr id="5" name="object 9"/>
            <p:cNvSpPr/>
            <p:nvPr/>
          </p:nvSpPr>
          <p:spPr>
            <a:xfrm>
              <a:off x="4715255" y="4264152"/>
              <a:ext cx="4249420" cy="1786255"/>
            </a:xfrm>
            <a:custGeom>
              <a:avLst/>
              <a:gdLst/>
              <a:ahLst/>
              <a:cxnLst/>
              <a:rect l="l" t="t" r="r" b="b"/>
              <a:pathLst>
                <a:path w="4249420" h="1786254">
                  <a:moveTo>
                    <a:pt x="3951224" y="0"/>
                  </a:moveTo>
                  <a:lnTo>
                    <a:pt x="297688" y="0"/>
                  </a:lnTo>
                  <a:lnTo>
                    <a:pt x="249387" y="3894"/>
                  </a:lnTo>
                  <a:lnTo>
                    <a:pt x="203573" y="15170"/>
                  </a:lnTo>
                  <a:lnTo>
                    <a:pt x="160858" y="33216"/>
                  </a:lnTo>
                  <a:lnTo>
                    <a:pt x="121852" y="57420"/>
                  </a:lnTo>
                  <a:lnTo>
                    <a:pt x="87169" y="87169"/>
                  </a:lnTo>
                  <a:lnTo>
                    <a:pt x="57420" y="121852"/>
                  </a:lnTo>
                  <a:lnTo>
                    <a:pt x="33216" y="160858"/>
                  </a:lnTo>
                  <a:lnTo>
                    <a:pt x="15170" y="203573"/>
                  </a:lnTo>
                  <a:lnTo>
                    <a:pt x="3894" y="249387"/>
                  </a:lnTo>
                  <a:lnTo>
                    <a:pt x="0" y="297688"/>
                  </a:lnTo>
                  <a:lnTo>
                    <a:pt x="0" y="1488440"/>
                  </a:lnTo>
                  <a:lnTo>
                    <a:pt x="3894" y="1536724"/>
                  </a:lnTo>
                  <a:lnTo>
                    <a:pt x="15170" y="1582529"/>
                  </a:lnTo>
                  <a:lnTo>
                    <a:pt x="33216" y="1625241"/>
                  </a:lnTo>
                  <a:lnTo>
                    <a:pt x="57420" y="1664247"/>
                  </a:lnTo>
                  <a:lnTo>
                    <a:pt x="87169" y="1698934"/>
                  </a:lnTo>
                  <a:lnTo>
                    <a:pt x="121852" y="1728689"/>
                  </a:lnTo>
                  <a:lnTo>
                    <a:pt x="160858" y="1752899"/>
                  </a:lnTo>
                  <a:lnTo>
                    <a:pt x="203573" y="1770950"/>
                  </a:lnTo>
                  <a:lnTo>
                    <a:pt x="249387" y="1782231"/>
                  </a:lnTo>
                  <a:lnTo>
                    <a:pt x="297688" y="1786128"/>
                  </a:lnTo>
                  <a:lnTo>
                    <a:pt x="3951224" y="1786128"/>
                  </a:lnTo>
                  <a:lnTo>
                    <a:pt x="3999524" y="1782231"/>
                  </a:lnTo>
                  <a:lnTo>
                    <a:pt x="4045338" y="1770950"/>
                  </a:lnTo>
                  <a:lnTo>
                    <a:pt x="4088053" y="1752899"/>
                  </a:lnTo>
                  <a:lnTo>
                    <a:pt x="4127059" y="1728689"/>
                  </a:lnTo>
                  <a:lnTo>
                    <a:pt x="4161742" y="1698934"/>
                  </a:lnTo>
                  <a:lnTo>
                    <a:pt x="4191491" y="1664247"/>
                  </a:lnTo>
                  <a:lnTo>
                    <a:pt x="4215695" y="1625241"/>
                  </a:lnTo>
                  <a:lnTo>
                    <a:pt x="4233741" y="1582529"/>
                  </a:lnTo>
                  <a:lnTo>
                    <a:pt x="4245017" y="1536724"/>
                  </a:lnTo>
                  <a:lnTo>
                    <a:pt x="4248912" y="1488440"/>
                  </a:lnTo>
                  <a:lnTo>
                    <a:pt x="4248912" y="297688"/>
                  </a:lnTo>
                  <a:lnTo>
                    <a:pt x="4245017" y="249387"/>
                  </a:lnTo>
                  <a:lnTo>
                    <a:pt x="4233741" y="203573"/>
                  </a:lnTo>
                  <a:lnTo>
                    <a:pt x="4215695" y="160858"/>
                  </a:lnTo>
                  <a:lnTo>
                    <a:pt x="4191491" y="121852"/>
                  </a:lnTo>
                  <a:lnTo>
                    <a:pt x="4161742" y="87169"/>
                  </a:lnTo>
                  <a:lnTo>
                    <a:pt x="4127059" y="57420"/>
                  </a:lnTo>
                  <a:lnTo>
                    <a:pt x="4088053" y="33216"/>
                  </a:lnTo>
                  <a:lnTo>
                    <a:pt x="4045338" y="15170"/>
                  </a:lnTo>
                  <a:lnTo>
                    <a:pt x="3999524" y="3894"/>
                  </a:lnTo>
                  <a:lnTo>
                    <a:pt x="3951224" y="0"/>
                  </a:lnTo>
                  <a:close/>
                </a:path>
              </a:pathLst>
            </a:custGeom>
            <a:solidFill>
              <a:srgbClr val="EBBA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10"/>
            <p:cNvSpPr/>
            <p:nvPr/>
          </p:nvSpPr>
          <p:spPr>
            <a:xfrm>
              <a:off x="4715255" y="4264152"/>
              <a:ext cx="4249420" cy="1786255"/>
            </a:xfrm>
            <a:custGeom>
              <a:avLst/>
              <a:gdLst/>
              <a:ahLst/>
              <a:cxnLst/>
              <a:rect l="l" t="t" r="r" b="b"/>
              <a:pathLst>
                <a:path w="4249420" h="1786254">
                  <a:moveTo>
                    <a:pt x="0" y="297688"/>
                  </a:moveTo>
                  <a:lnTo>
                    <a:pt x="3894" y="249387"/>
                  </a:lnTo>
                  <a:lnTo>
                    <a:pt x="15170" y="203573"/>
                  </a:lnTo>
                  <a:lnTo>
                    <a:pt x="33216" y="160858"/>
                  </a:lnTo>
                  <a:lnTo>
                    <a:pt x="57420" y="121852"/>
                  </a:lnTo>
                  <a:lnTo>
                    <a:pt x="87169" y="87169"/>
                  </a:lnTo>
                  <a:lnTo>
                    <a:pt x="121852" y="57420"/>
                  </a:lnTo>
                  <a:lnTo>
                    <a:pt x="160858" y="33216"/>
                  </a:lnTo>
                  <a:lnTo>
                    <a:pt x="203573" y="15170"/>
                  </a:lnTo>
                  <a:lnTo>
                    <a:pt x="249387" y="3894"/>
                  </a:lnTo>
                  <a:lnTo>
                    <a:pt x="297688" y="0"/>
                  </a:lnTo>
                  <a:lnTo>
                    <a:pt x="3951224" y="0"/>
                  </a:lnTo>
                  <a:lnTo>
                    <a:pt x="3999524" y="3894"/>
                  </a:lnTo>
                  <a:lnTo>
                    <a:pt x="4045338" y="15170"/>
                  </a:lnTo>
                  <a:lnTo>
                    <a:pt x="4088053" y="33216"/>
                  </a:lnTo>
                  <a:lnTo>
                    <a:pt x="4127059" y="57420"/>
                  </a:lnTo>
                  <a:lnTo>
                    <a:pt x="4161742" y="87169"/>
                  </a:lnTo>
                  <a:lnTo>
                    <a:pt x="4191491" y="121852"/>
                  </a:lnTo>
                  <a:lnTo>
                    <a:pt x="4215695" y="160858"/>
                  </a:lnTo>
                  <a:lnTo>
                    <a:pt x="4233741" y="203573"/>
                  </a:lnTo>
                  <a:lnTo>
                    <a:pt x="4245017" y="249387"/>
                  </a:lnTo>
                  <a:lnTo>
                    <a:pt x="4248912" y="297688"/>
                  </a:lnTo>
                  <a:lnTo>
                    <a:pt x="4248912" y="1488440"/>
                  </a:lnTo>
                  <a:lnTo>
                    <a:pt x="4245017" y="1536724"/>
                  </a:lnTo>
                  <a:lnTo>
                    <a:pt x="4233741" y="1582529"/>
                  </a:lnTo>
                  <a:lnTo>
                    <a:pt x="4215695" y="1625241"/>
                  </a:lnTo>
                  <a:lnTo>
                    <a:pt x="4191491" y="1664247"/>
                  </a:lnTo>
                  <a:lnTo>
                    <a:pt x="4161742" y="1698934"/>
                  </a:lnTo>
                  <a:lnTo>
                    <a:pt x="4127059" y="1728689"/>
                  </a:lnTo>
                  <a:lnTo>
                    <a:pt x="4088053" y="1752899"/>
                  </a:lnTo>
                  <a:lnTo>
                    <a:pt x="4045338" y="1770950"/>
                  </a:lnTo>
                  <a:lnTo>
                    <a:pt x="3999524" y="1782231"/>
                  </a:lnTo>
                  <a:lnTo>
                    <a:pt x="3951224" y="1786128"/>
                  </a:lnTo>
                  <a:lnTo>
                    <a:pt x="297688" y="1786128"/>
                  </a:lnTo>
                  <a:lnTo>
                    <a:pt x="249387" y="1782231"/>
                  </a:lnTo>
                  <a:lnTo>
                    <a:pt x="203573" y="1770950"/>
                  </a:lnTo>
                  <a:lnTo>
                    <a:pt x="160858" y="1752899"/>
                  </a:lnTo>
                  <a:lnTo>
                    <a:pt x="121852" y="1728689"/>
                  </a:lnTo>
                  <a:lnTo>
                    <a:pt x="87169" y="1698934"/>
                  </a:lnTo>
                  <a:lnTo>
                    <a:pt x="57420" y="1664247"/>
                  </a:lnTo>
                  <a:lnTo>
                    <a:pt x="33216" y="1625241"/>
                  </a:lnTo>
                  <a:lnTo>
                    <a:pt x="15170" y="1582529"/>
                  </a:lnTo>
                  <a:lnTo>
                    <a:pt x="3894" y="1536724"/>
                  </a:lnTo>
                  <a:lnTo>
                    <a:pt x="0" y="1488440"/>
                  </a:lnTo>
                  <a:lnTo>
                    <a:pt x="0" y="297688"/>
                  </a:lnTo>
                  <a:close/>
                </a:path>
              </a:pathLst>
            </a:custGeom>
            <a:ln w="9144">
              <a:solidFill>
                <a:srgbClr val="D378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11"/>
          <p:cNvSpPr txBox="1"/>
          <p:nvPr/>
        </p:nvSpPr>
        <p:spPr>
          <a:xfrm>
            <a:off x="4644008" y="4077072"/>
            <a:ext cx="4499992" cy="20749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6240">
              <a:lnSpc>
                <a:spcPct val="100000"/>
              </a:lnSpc>
              <a:spcBef>
                <a:spcPts val="100"/>
              </a:spcBef>
            </a:pPr>
            <a:r>
              <a:rPr sz="22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Направляет</a:t>
            </a:r>
            <a:r>
              <a:rPr sz="2200" b="1" spc="-3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sz="22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информацию:</a:t>
            </a:r>
            <a:endParaRPr sz="2200" b="1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200" b="1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в </a:t>
            </a:r>
            <a:r>
              <a:rPr sz="22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органы внутренних</a:t>
            </a:r>
            <a:r>
              <a:rPr sz="2200" b="1" spc="-3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sz="2200" b="1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дел;</a:t>
            </a:r>
          </a:p>
          <a:p>
            <a:pPr marL="299085" marR="26670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200" b="1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в </a:t>
            </a:r>
            <a:r>
              <a:rPr sz="2200" b="1" spc="-10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территориальный </a:t>
            </a:r>
            <a:r>
              <a:rPr sz="22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орган  управления</a:t>
            </a:r>
            <a:r>
              <a:rPr sz="2200" b="1" spc="-20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sz="2200" b="1" spc="-10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образованием;</a:t>
            </a:r>
            <a:endParaRPr sz="2200" b="1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2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на официальный</a:t>
            </a:r>
            <a:r>
              <a:rPr sz="2200" b="1" spc="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sz="22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сайт</a:t>
            </a:r>
            <a:endParaRPr sz="2200" b="1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  <a:p>
            <a:pPr marL="299085">
              <a:lnSpc>
                <a:spcPct val="100000"/>
              </a:lnSpc>
            </a:pPr>
            <a:r>
              <a:rPr sz="24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Роскомнадзора</a:t>
            </a:r>
            <a:endParaRPr sz="2400" b="1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  <p:grpSp>
        <p:nvGrpSpPr>
          <p:cNvPr id="8" name="object 12"/>
          <p:cNvGrpSpPr/>
          <p:nvPr/>
        </p:nvGrpSpPr>
        <p:grpSpPr>
          <a:xfrm>
            <a:off x="3684181" y="5082256"/>
            <a:ext cx="803997" cy="62768"/>
            <a:chOff x="3680459" y="5084064"/>
            <a:chExt cx="807720" cy="60960"/>
          </a:xfrm>
        </p:grpSpPr>
        <p:sp>
          <p:nvSpPr>
            <p:cNvPr id="9" name="object 13"/>
            <p:cNvSpPr/>
            <p:nvPr/>
          </p:nvSpPr>
          <p:spPr>
            <a:xfrm>
              <a:off x="3688079" y="5091684"/>
              <a:ext cx="792480" cy="45720"/>
            </a:xfrm>
            <a:custGeom>
              <a:avLst/>
              <a:gdLst/>
              <a:ahLst/>
              <a:cxnLst/>
              <a:rect l="l" t="t" r="r" b="b"/>
              <a:pathLst>
                <a:path w="792479" h="45720">
                  <a:moveTo>
                    <a:pt x="769620" y="0"/>
                  </a:moveTo>
                  <a:lnTo>
                    <a:pt x="769620" y="11430"/>
                  </a:lnTo>
                  <a:lnTo>
                    <a:pt x="0" y="11430"/>
                  </a:lnTo>
                  <a:lnTo>
                    <a:pt x="0" y="34290"/>
                  </a:lnTo>
                  <a:lnTo>
                    <a:pt x="769620" y="34290"/>
                  </a:lnTo>
                  <a:lnTo>
                    <a:pt x="769620" y="45720"/>
                  </a:lnTo>
                  <a:lnTo>
                    <a:pt x="792480" y="22860"/>
                  </a:lnTo>
                  <a:lnTo>
                    <a:pt x="769620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4"/>
            <p:cNvSpPr/>
            <p:nvPr/>
          </p:nvSpPr>
          <p:spPr>
            <a:xfrm>
              <a:off x="3688079" y="5091684"/>
              <a:ext cx="792480" cy="45720"/>
            </a:xfrm>
            <a:custGeom>
              <a:avLst/>
              <a:gdLst/>
              <a:ahLst/>
              <a:cxnLst/>
              <a:rect l="l" t="t" r="r" b="b"/>
              <a:pathLst>
                <a:path w="792479" h="45720">
                  <a:moveTo>
                    <a:pt x="0" y="34290"/>
                  </a:moveTo>
                  <a:lnTo>
                    <a:pt x="769620" y="34290"/>
                  </a:lnTo>
                  <a:lnTo>
                    <a:pt x="769620" y="45720"/>
                  </a:lnTo>
                  <a:lnTo>
                    <a:pt x="792480" y="22860"/>
                  </a:lnTo>
                  <a:lnTo>
                    <a:pt x="769620" y="0"/>
                  </a:lnTo>
                  <a:lnTo>
                    <a:pt x="769620" y="11430"/>
                  </a:lnTo>
                  <a:lnTo>
                    <a:pt x="0" y="11430"/>
                  </a:lnTo>
                  <a:lnTo>
                    <a:pt x="0" y="34290"/>
                  </a:lnTo>
                  <a:close/>
                </a:path>
              </a:pathLst>
            </a:custGeom>
            <a:ln w="15240">
              <a:solidFill>
                <a:srgbClr val="781F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5"/>
          <p:cNvGrpSpPr/>
          <p:nvPr/>
        </p:nvGrpSpPr>
        <p:grpSpPr>
          <a:xfrm>
            <a:off x="330446" y="1766270"/>
            <a:ext cx="3234317" cy="1641775"/>
            <a:chOff x="315468" y="1813560"/>
            <a:chExt cx="3249295" cy="1594485"/>
          </a:xfrm>
        </p:grpSpPr>
        <p:sp>
          <p:nvSpPr>
            <p:cNvPr id="12" name="object 16"/>
            <p:cNvSpPr/>
            <p:nvPr/>
          </p:nvSpPr>
          <p:spPr>
            <a:xfrm>
              <a:off x="320040" y="1818132"/>
              <a:ext cx="3240405" cy="1584960"/>
            </a:xfrm>
            <a:custGeom>
              <a:avLst/>
              <a:gdLst/>
              <a:ahLst/>
              <a:cxnLst/>
              <a:rect l="l" t="t" r="r" b="b"/>
              <a:pathLst>
                <a:path w="3240404" h="1584960">
                  <a:moveTo>
                    <a:pt x="2975864" y="0"/>
                  </a:moveTo>
                  <a:lnTo>
                    <a:pt x="264160" y="0"/>
                  </a:lnTo>
                  <a:lnTo>
                    <a:pt x="216678" y="4254"/>
                  </a:lnTo>
                  <a:lnTo>
                    <a:pt x="171988" y="16522"/>
                  </a:lnTo>
                  <a:lnTo>
                    <a:pt x="130836" y="36058"/>
                  </a:lnTo>
                  <a:lnTo>
                    <a:pt x="93967" y="62116"/>
                  </a:lnTo>
                  <a:lnTo>
                    <a:pt x="62129" y="93952"/>
                  </a:lnTo>
                  <a:lnTo>
                    <a:pt x="36067" y="130819"/>
                  </a:lnTo>
                  <a:lnTo>
                    <a:pt x="16527" y="171973"/>
                  </a:lnTo>
                  <a:lnTo>
                    <a:pt x="4256" y="216668"/>
                  </a:lnTo>
                  <a:lnTo>
                    <a:pt x="0" y="264159"/>
                  </a:lnTo>
                  <a:lnTo>
                    <a:pt x="0" y="1320800"/>
                  </a:lnTo>
                  <a:lnTo>
                    <a:pt x="4256" y="1368291"/>
                  </a:lnTo>
                  <a:lnTo>
                    <a:pt x="16527" y="1412986"/>
                  </a:lnTo>
                  <a:lnTo>
                    <a:pt x="36067" y="1454140"/>
                  </a:lnTo>
                  <a:lnTo>
                    <a:pt x="62129" y="1491007"/>
                  </a:lnTo>
                  <a:lnTo>
                    <a:pt x="93967" y="1522843"/>
                  </a:lnTo>
                  <a:lnTo>
                    <a:pt x="130836" y="1548901"/>
                  </a:lnTo>
                  <a:lnTo>
                    <a:pt x="171988" y="1568437"/>
                  </a:lnTo>
                  <a:lnTo>
                    <a:pt x="216678" y="1580705"/>
                  </a:lnTo>
                  <a:lnTo>
                    <a:pt x="264160" y="1584959"/>
                  </a:lnTo>
                  <a:lnTo>
                    <a:pt x="2975864" y="1584959"/>
                  </a:lnTo>
                  <a:lnTo>
                    <a:pt x="3023355" y="1580705"/>
                  </a:lnTo>
                  <a:lnTo>
                    <a:pt x="3068050" y="1568437"/>
                  </a:lnTo>
                  <a:lnTo>
                    <a:pt x="3109204" y="1548901"/>
                  </a:lnTo>
                  <a:lnTo>
                    <a:pt x="3146071" y="1522843"/>
                  </a:lnTo>
                  <a:lnTo>
                    <a:pt x="3177907" y="1491007"/>
                  </a:lnTo>
                  <a:lnTo>
                    <a:pt x="3203965" y="1454140"/>
                  </a:lnTo>
                  <a:lnTo>
                    <a:pt x="3223501" y="1412986"/>
                  </a:lnTo>
                  <a:lnTo>
                    <a:pt x="3235769" y="1368291"/>
                  </a:lnTo>
                  <a:lnTo>
                    <a:pt x="3240024" y="1320800"/>
                  </a:lnTo>
                  <a:lnTo>
                    <a:pt x="3240024" y="264159"/>
                  </a:lnTo>
                  <a:lnTo>
                    <a:pt x="3235769" y="216668"/>
                  </a:lnTo>
                  <a:lnTo>
                    <a:pt x="3223501" y="171973"/>
                  </a:lnTo>
                  <a:lnTo>
                    <a:pt x="3203965" y="130819"/>
                  </a:lnTo>
                  <a:lnTo>
                    <a:pt x="3177907" y="93952"/>
                  </a:lnTo>
                  <a:lnTo>
                    <a:pt x="3146071" y="62116"/>
                  </a:lnTo>
                  <a:lnTo>
                    <a:pt x="3109204" y="36058"/>
                  </a:lnTo>
                  <a:lnTo>
                    <a:pt x="3068050" y="16522"/>
                  </a:lnTo>
                  <a:lnTo>
                    <a:pt x="3023355" y="4254"/>
                  </a:lnTo>
                  <a:lnTo>
                    <a:pt x="2975864" y="0"/>
                  </a:lnTo>
                  <a:close/>
                </a:path>
              </a:pathLst>
            </a:custGeom>
            <a:solidFill>
              <a:srgbClr val="CAA1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7"/>
            <p:cNvSpPr/>
            <p:nvPr/>
          </p:nvSpPr>
          <p:spPr>
            <a:xfrm>
              <a:off x="320040" y="1818132"/>
              <a:ext cx="3240405" cy="1584960"/>
            </a:xfrm>
            <a:custGeom>
              <a:avLst/>
              <a:gdLst/>
              <a:ahLst/>
              <a:cxnLst/>
              <a:rect l="l" t="t" r="r" b="b"/>
              <a:pathLst>
                <a:path w="3240404" h="1584960">
                  <a:moveTo>
                    <a:pt x="0" y="264159"/>
                  </a:moveTo>
                  <a:lnTo>
                    <a:pt x="4256" y="216668"/>
                  </a:lnTo>
                  <a:lnTo>
                    <a:pt x="16527" y="171973"/>
                  </a:lnTo>
                  <a:lnTo>
                    <a:pt x="36067" y="130819"/>
                  </a:lnTo>
                  <a:lnTo>
                    <a:pt x="62129" y="93952"/>
                  </a:lnTo>
                  <a:lnTo>
                    <a:pt x="93967" y="62116"/>
                  </a:lnTo>
                  <a:lnTo>
                    <a:pt x="130836" y="36058"/>
                  </a:lnTo>
                  <a:lnTo>
                    <a:pt x="171988" y="16522"/>
                  </a:lnTo>
                  <a:lnTo>
                    <a:pt x="216678" y="4254"/>
                  </a:lnTo>
                  <a:lnTo>
                    <a:pt x="264160" y="0"/>
                  </a:lnTo>
                  <a:lnTo>
                    <a:pt x="2975864" y="0"/>
                  </a:lnTo>
                  <a:lnTo>
                    <a:pt x="3023355" y="4254"/>
                  </a:lnTo>
                  <a:lnTo>
                    <a:pt x="3068050" y="16522"/>
                  </a:lnTo>
                  <a:lnTo>
                    <a:pt x="3109204" y="36058"/>
                  </a:lnTo>
                  <a:lnTo>
                    <a:pt x="3146071" y="62116"/>
                  </a:lnTo>
                  <a:lnTo>
                    <a:pt x="3177907" y="93952"/>
                  </a:lnTo>
                  <a:lnTo>
                    <a:pt x="3203965" y="130819"/>
                  </a:lnTo>
                  <a:lnTo>
                    <a:pt x="3223501" y="171973"/>
                  </a:lnTo>
                  <a:lnTo>
                    <a:pt x="3235769" y="216668"/>
                  </a:lnTo>
                  <a:lnTo>
                    <a:pt x="3240024" y="264159"/>
                  </a:lnTo>
                  <a:lnTo>
                    <a:pt x="3240024" y="1320800"/>
                  </a:lnTo>
                  <a:lnTo>
                    <a:pt x="3235769" y="1368291"/>
                  </a:lnTo>
                  <a:lnTo>
                    <a:pt x="3223501" y="1412986"/>
                  </a:lnTo>
                  <a:lnTo>
                    <a:pt x="3203965" y="1454140"/>
                  </a:lnTo>
                  <a:lnTo>
                    <a:pt x="3177907" y="1491007"/>
                  </a:lnTo>
                  <a:lnTo>
                    <a:pt x="3146071" y="1522843"/>
                  </a:lnTo>
                  <a:lnTo>
                    <a:pt x="3109204" y="1548901"/>
                  </a:lnTo>
                  <a:lnTo>
                    <a:pt x="3068050" y="1568437"/>
                  </a:lnTo>
                  <a:lnTo>
                    <a:pt x="3023355" y="1580705"/>
                  </a:lnTo>
                  <a:lnTo>
                    <a:pt x="2975864" y="1584959"/>
                  </a:lnTo>
                  <a:lnTo>
                    <a:pt x="264160" y="1584959"/>
                  </a:lnTo>
                  <a:lnTo>
                    <a:pt x="216678" y="1580705"/>
                  </a:lnTo>
                  <a:lnTo>
                    <a:pt x="171988" y="1568437"/>
                  </a:lnTo>
                  <a:lnTo>
                    <a:pt x="130836" y="1548901"/>
                  </a:lnTo>
                  <a:lnTo>
                    <a:pt x="93967" y="1522843"/>
                  </a:lnTo>
                  <a:lnTo>
                    <a:pt x="62129" y="1491007"/>
                  </a:lnTo>
                  <a:lnTo>
                    <a:pt x="36067" y="1454140"/>
                  </a:lnTo>
                  <a:lnTo>
                    <a:pt x="16527" y="1412986"/>
                  </a:lnTo>
                  <a:lnTo>
                    <a:pt x="4256" y="1368291"/>
                  </a:lnTo>
                  <a:lnTo>
                    <a:pt x="0" y="1320800"/>
                  </a:lnTo>
                  <a:lnTo>
                    <a:pt x="0" y="264159"/>
                  </a:lnTo>
                  <a:close/>
                </a:path>
              </a:pathLst>
            </a:custGeom>
            <a:ln w="9144">
              <a:solidFill>
                <a:srgbClr val="9D2C0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8"/>
          <p:cNvSpPr txBox="1"/>
          <p:nvPr/>
        </p:nvSpPr>
        <p:spPr>
          <a:xfrm>
            <a:off x="251520" y="1990905"/>
            <a:ext cx="3240359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Сотрудник ОО,  ответственный</a:t>
            </a:r>
            <a:r>
              <a:rPr sz="2400" b="1" spc="-5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sz="24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за  проведение</a:t>
            </a:r>
            <a:endParaRPr sz="2400" b="1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</a:pPr>
            <a:r>
              <a:rPr sz="24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мониторинга</a:t>
            </a:r>
            <a:endParaRPr sz="2400" b="1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  <p:grpSp>
        <p:nvGrpSpPr>
          <p:cNvPr id="15" name="object 19"/>
          <p:cNvGrpSpPr/>
          <p:nvPr/>
        </p:nvGrpSpPr>
        <p:grpSpPr>
          <a:xfrm>
            <a:off x="4722692" y="1508022"/>
            <a:ext cx="4238681" cy="2141957"/>
            <a:chOff x="4703064" y="1569719"/>
            <a:chExt cx="4258310" cy="2080260"/>
          </a:xfrm>
        </p:grpSpPr>
        <p:sp>
          <p:nvSpPr>
            <p:cNvPr id="16" name="object 20"/>
            <p:cNvSpPr/>
            <p:nvPr/>
          </p:nvSpPr>
          <p:spPr>
            <a:xfrm>
              <a:off x="4707636" y="1574291"/>
              <a:ext cx="4249420" cy="2071370"/>
            </a:xfrm>
            <a:custGeom>
              <a:avLst/>
              <a:gdLst/>
              <a:ahLst/>
              <a:cxnLst/>
              <a:rect l="l" t="t" r="r" b="b"/>
              <a:pathLst>
                <a:path w="4249420" h="2071370">
                  <a:moveTo>
                    <a:pt x="3903725" y="0"/>
                  </a:moveTo>
                  <a:lnTo>
                    <a:pt x="345186" y="0"/>
                  </a:lnTo>
                  <a:lnTo>
                    <a:pt x="298349" y="3151"/>
                  </a:lnTo>
                  <a:lnTo>
                    <a:pt x="253426" y="12331"/>
                  </a:lnTo>
                  <a:lnTo>
                    <a:pt x="210829" y="27128"/>
                  </a:lnTo>
                  <a:lnTo>
                    <a:pt x="170970" y="47131"/>
                  </a:lnTo>
                  <a:lnTo>
                    <a:pt x="134259" y="71928"/>
                  </a:lnTo>
                  <a:lnTo>
                    <a:pt x="101107" y="101107"/>
                  </a:lnTo>
                  <a:lnTo>
                    <a:pt x="71928" y="134259"/>
                  </a:lnTo>
                  <a:lnTo>
                    <a:pt x="47131" y="170970"/>
                  </a:lnTo>
                  <a:lnTo>
                    <a:pt x="27128" y="210829"/>
                  </a:lnTo>
                  <a:lnTo>
                    <a:pt x="12331" y="253426"/>
                  </a:lnTo>
                  <a:lnTo>
                    <a:pt x="3151" y="298349"/>
                  </a:lnTo>
                  <a:lnTo>
                    <a:pt x="0" y="345186"/>
                  </a:lnTo>
                  <a:lnTo>
                    <a:pt x="0" y="1725930"/>
                  </a:lnTo>
                  <a:lnTo>
                    <a:pt x="3151" y="1772766"/>
                  </a:lnTo>
                  <a:lnTo>
                    <a:pt x="12331" y="1817689"/>
                  </a:lnTo>
                  <a:lnTo>
                    <a:pt x="27128" y="1860286"/>
                  </a:lnTo>
                  <a:lnTo>
                    <a:pt x="47131" y="1900145"/>
                  </a:lnTo>
                  <a:lnTo>
                    <a:pt x="71928" y="1936856"/>
                  </a:lnTo>
                  <a:lnTo>
                    <a:pt x="101107" y="1970008"/>
                  </a:lnTo>
                  <a:lnTo>
                    <a:pt x="134259" y="1999187"/>
                  </a:lnTo>
                  <a:lnTo>
                    <a:pt x="170970" y="2023984"/>
                  </a:lnTo>
                  <a:lnTo>
                    <a:pt x="210829" y="2043987"/>
                  </a:lnTo>
                  <a:lnTo>
                    <a:pt x="253426" y="2058784"/>
                  </a:lnTo>
                  <a:lnTo>
                    <a:pt x="298349" y="2067964"/>
                  </a:lnTo>
                  <a:lnTo>
                    <a:pt x="345186" y="2071116"/>
                  </a:lnTo>
                  <a:lnTo>
                    <a:pt x="3903725" y="2071116"/>
                  </a:lnTo>
                  <a:lnTo>
                    <a:pt x="3950562" y="2067964"/>
                  </a:lnTo>
                  <a:lnTo>
                    <a:pt x="3995485" y="2058784"/>
                  </a:lnTo>
                  <a:lnTo>
                    <a:pt x="4038082" y="2043987"/>
                  </a:lnTo>
                  <a:lnTo>
                    <a:pt x="4077941" y="2023984"/>
                  </a:lnTo>
                  <a:lnTo>
                    <a:pt x="4114652" y="1999187"/>
                  </a:lnTo>
                  <a:lnTo>
                    <a:pt x="4147804" y="1970008"/>
                  </a:lnTo>
                  <a:lnTo>
                    <a:pt x="4176983" y="1936856"/>
                  </a:lnTo>
                  <a:lnTo>
                    <a:pt x="4201780" y="1900145"/>
                  </a:lnTo>
                  <a:lnTo>
                    <a:pt x="4221783" y="1860286"/>
                  </a:lnTo>
                  <a:lnTo>
                    <a:pt x="4236580" y="1817689"/>
                  </a:lnTo>
                  <a:lnTo>
                    <a:pt x="4245760" y="1772766"/>
                  </a:lnTo>
                  <a:lnTo>
                    <a:pt x="4248912" y="1725930"/>
                  </a:lnTo>
                  <a:lnTo>
                    <a:pt x="4248912" y="345186"/>
                  </a:lnTo>
                  <a:lnTo>
                    <a:pt x="4245760" y="298349"/>
                  </a:lnTo>
                  <a:lnTo>
                    <a:pt x="4236580" y="253426"/>
                  </a:lnTo>
                  <a:lnTo>
                    <a:pt x="4221783" y="210829"/>
                  </a:lnTo>
                  <a:lnTo>
                    <a:pt x="4201780" y="170970"/>
                  </a:lnTo>
                  <a:lnTo>
                    <a:pt x="4176983" y="134259"/>
                  </a:lnTo>
                  <a:lnTo>
                    <a:pt x="4147804" y="101107"/>
                  </a:lnTo>
                  <a:lnTo>
                    <a:pt x="4114652" y="71928"/>
                  </a:lnTo>
                  <a:lnTo>
                    <a:pt x="4077941" y="47131"/>
                  </a:lnTo>
                  <a:lnTo>
                    <a:pt x="4038082" y="27128"/>
                  </a:lnTo>
                  <a:lnTo>
                    <a:pt x="3995485" y="12331"/>
                  </a:lnTo>
                  <a:lnTo>
                    <a:pt x="3950562" y="3151"/>
                  </a:lnTo>
                  <a:lnTo>
                    <a:pt x="3903725" y="0"/>
                  </a:lnTo>
                  <a:close/>
                </a:path>
              </a:pathLst>
            </a:custGeom>
            <a:solidFill>
              <a:srgbClr val="CAA1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21"/>
            <p:cNvSpPr/>
            <p:nvPr/>
          </p:nvSpPr>
          <p:spPr>
            <a:xfrm>
              <a:off x="4707636" y="1574291"/>
              <a:ext cx="4249420" cy="2071370"/>
            </a:xfrm>
            <a:custGeom>
              <a:avLst/>
              <a:gdLst/>
              <a:ahLst/>
              <a:cxnLst/>
              <a:rect l="l" t="t" r="r" b="b"/>
              <a:pathLst>
                <a:path w="4249420" h="2071370">
                  <a:moveTo>
                    <a:pt x="0" y="345186"/>
                  </a:moveTo>
                  <a:lnTo>
                    <a:pt x="3151" y="298349"/>
                  </a:lnTo>
                  <a:lnTo>
                    <a:pt x="12331" y="253426"/>
                  </a:lnTo>
                  <a:lnTo>
                    <a:pt x="27128" y="210829"/>
                  </a:lnTo>
                  <a:lnTo>
                    <a:pt x="47131" y="170970"/>
                  </a:lnTo>
                  <a:lnTo>
                    <a:pt x="71928" y="134259"/>
                  </a:lnTo>
                  <a:lnTo>
                    <a:pt x="101107" y="101107"/>
                  </a:lnTo>
                  <a:lnTo>
                    <a:pt x="134259" y="71928"/>
                  </a:lnTo>
                  <a:lnTo>
                    <a:pt x="170970" y="47131"/>
                  </a:lnTo>
                  <a:lnTo>
                    <a:pt x="210829" y="27128"/>
                  </a:lnTo>
                  <a:lnTo>
                    <a:pt x="253426" y="12331"/>
                  </a:lnTo>
                  <a:lnTo>
                    <a:pt x="298349" y="3151"/>
                  </a:lnTo>
                  <a:lnTo>
                    <a:pt x="345186" y="0"/>
                  </a:lnTo>
                  <a:lnTo>
                    <a:pt x="3903725" y="0"/>
                  </a:lnTo>
                  <a:lnTo>
                    <a:pt x="3950562" y="3151"/>
                  </a:lnTo>
                  <a:lnTo>
                    <a:pt x="3995485" y="12331"/>
                  </a:lnTo>
                  <a:lnTo>
                    <a:pt x="4038082" y="27128"/>
                  </a:lnTo>
                  <a:lnTo>
                    <a:pt x="4077941" y="47131"/>
                  </a:lnTo>
                  <a:lnTo>
                    <a:pt x="4114652" y="71928"/>
                  </a:lnTo>
                  <a:lnTo>
                    <a:pt x="4147804" y="101107"/>
                  </a:lnTo>
                  <a:lnTo>
                    <a:pt x="4176983" y="134259"/>
                  </a:lnTo>
                  <a:lnTo>
                    <a:pt x="4201780" y="170970"/>
                  </a:lnTo>
                  <a:lnTo>
                    <a:pt x="4221783" y="210829"/>
                  </a:lnTo>
                  <a:lnTo>
                    <a:pt x="4236580" y="253426"/>
                  </a:lnTo>
                  <a:lnTo>
                    <a:pt x="4245760" y="298349"/>
                  </a:lnTo>
                  <a:lnTo>
                    <a:pt x="4248912" y="345186"/>
                  </a:lnTo>
                  <a:lnTo>
                    <a:pt x="4248912" y="1725930"/>
                  </a:lnTo>
                  <a:lnTo>
                    <a:pt x="4245760" y="1772766"/>
                  </a:lnTo>
                  <a:lnTo>
                    <a:pt x="4236580" y="1817689"/>
                  </a:lnTo>
                  <a:lnTo>
                    <a:pt x="4221783" y="1860286"/>
                  </a:lnTo>
                  <a:lnTo>
                    <a:pt x="4201780" y="1900145"/>
                  </a:lnTo>
                  <a:lnTo>
                    <a:pt x="4176983" y="1936856"/>
                  </a:lnTo>
                  <a:lnTo>
                    <a:pt x="4147804" y="1970008"/>
                  </a:lnTo>
                  <a:lnTo>
                    <a:pt x="4114652" y="1999187"/>
                  </a:lnTo>
                  <a:lnTo>
                    <a:pt x="4077941" y="2023984"/>
                  </a:lnTo>
                  <a:lnTo>
                    <a:pt x="4038082" y="2043987"/>
                  </a:lnTo>
                  <a:lnTo>
                    <a:pt x="3995485" y="2058784"/>
                  </a:lnTo>
                  <a:lnTo>
                    <a:pt x="3950562" y="2067964"/>
                  </a:lnTo>
                  <a:lnTo>
                    <a:pt x="3903725" y="2071116"/>
                  </a:lnTo>
                  <a:lnTo>
                    <a:pt x="345186" y="2071116"/>
                  </a:lnTo>
                  <a:lnTo>
                    <a:pt x="298349" y="2067964"/>
                  </a:lnTo>
                  <a:lnTo>
                    <a:pt x="253426" y="2058784"/>
                  </a:lnTo>
                  <a:lnTo>
                    <a:pt x="210829" y="2043987"/>
                  </a:lnTo>
                  <a:lnTo>
                    <a:pt x="170970" y="2023984"/>
                  </a:lnTo>
                  <a:lnTo>
                    <a:pt x="134259" y="1999187"/>
                  </a:lnTo>
                  <a:lnTo>
                    <a:pt x="101107" y="1970008"/>
                  </a:lnTo>
                  <a:lnTo>
                    <a:pt x="71928" y="1936856"/>
                  </a:lnTo>
                  <a:lnTo>
                    <a:pt x="47131" y="1900145"/>
                  </a:lnTo>
                  <a:lnTo>
                    <a:pt x="27128" y="1860286"/>
                  </a:lnTo>
                  <a:lnTo>
                    <a:pt x="12331" y="1817689"/>
                  </a:lnTo>
                  <a:lnTo>
                    <a:pt x="3151" y="1772766"/>
                  </a:lnTo>
                  <a:lnTo>
                    <a:pt x="0" y="1725930"/>
                  </a:lnTo>
                  <a:lnTo>
                    <a:pt x="0" y="345186"/>
                  </a:lnTo>
                  <a:close/>
                </a:path>
              </a:pathLst>
            </a:custGeom>
            <a:ln w="9144">
              <a:solidFill>
                <a:srgbClr val="9D2C0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22"/>
          <p:cNvSpPr txBox="1"/>
          <p:nvPr/>
        </p:nvSpPr>
        <p:spPr>
          <a:xfrm>
            <a:off x="4788024" y="1540119"/>
            <a:ext cx="4355975" cy="2167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Организует </a:t>
            </a: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мониторинг</a:t>
            </a:r>
            <a:r>
              <a:rPr sz="2000" b="1" spc="10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сети</a:t>
            </a:r>
            <a:endParaRPr sz="2000" b="1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  <a:p>
            <a:pPr marL="635" algn="ctr">
              <a:lnSpc>
                <a:spcPct val="100000"/>
              </a:lnSpc>
            </a:pPr>
            <a:r>
              <a:rPr sz="2000" b="1" spc="-10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«Интернет» </a:t>
            </a: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на</a:t>
            </a:r>
            <a:r>
              <a:rPr sz="2000" b="1" spc="20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наличие</a:t>
            </a:r>
            <a:endParaRPr sz="2000" b="1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  <a:p>
            <a:pPr marL="108585" marR="101600" indent="5715" algn="ctr">
              <a:lnSpc>
                <a:spcPct val="100000"/>
              </a:lnSpc>
            </a:pPr>
            <a:r>
              <a:rPr sz="2000" b="1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суицидального контента и  </a:t>
            </a: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обучающихся, состоящих</a:t>
            </a:r>
            <a:r>
              <a:rPr sz="2000" b="1" spc="-40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в  </a:t>
            </a: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группах социальных </a:t>
            </a:r>
            <a:r>
              <a:rPr sz="2000" b="1" spc="-10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сетей,  пропагандирующих</a:t>
            </a:r>
            <a:endParaRPr sz="2000" b="1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  <a:p>
            <a:pPr marL="8255" algn="ctr">
              <a:lnSpc>
                <a:spcPct val="100000"/>
              </a:lnSpc>
            </a:pPr>
            <a:r>
              <a:rPr sz="2000" b="1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суицидальное</a:t>
            </a: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поведение.</a:t>
            </a:r>
            <a:endParaRPr sz="2000" b="1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  <p:grpSp>
        <p:nvGrpSpPr>
          <p:cNvPr id="19" name="object 23"/>
          <p:cNvGrpSpPr/>
          <p:nvPr/>
        </p:nvGrpSpPr>
        <p:grpSpPr>
          <a:xfrm>
            <a:off x="3734474" y="2515840"/>
            <a:ext cx="803997" cy="62768"/>
            <a:chOff x="3730752" y="2517648"/>
            <a:chExt cx="807720" cy="60960"/>
          </a:xfrm>
        </p:grpSpPr>
        <p:sp>
          <p:nvSpPr>
            <p:cNvPr id="20" name="object 24"/>
            <p:cNvSpPr/>
            <p:nvPr/>
          </p:nvSpPr>
          <p:spPr>
            <a:xfrm>
              <a:off x="3738372" y="2525268"/>
              <a:ext cx="792480" cy="45720"/>
            </a:xfrm>
            <a:custGeom>
              <a:avLst/>
              <a:gdLst/>
              <a:ahLst/>
              <a:cxnLst/>
              <a:rect l="l" t="t" r="r" b="b"/>
              <a:pathLst>
                <a:path w="792479" h="45719">
                  <a:moveTo>
                    <a:pt x="769619" y="0"/>
                  </a:moveTo>
                  <a:lnTo>
                    <a:pt x="769619" y="11430"/>
                  </a:lnTo>
                  <a:lnTo>
                    <a:pt x="0" y="11430"/>
                  </a:lnTo>
                  <a:lnTo>
                    <a:pt x="0" y="34290"/>
                  </a:lnTo>
                  <a:lnTo>
                    <a:pt x="769619" y="34290"/>
                  </a:lnTo>
                  <a:lnTo>
                    <a:pt x="769619" y="45720"/>
                  </a:lnTo>
                  <a:lnTo>
                    <a:pt x="792479" y="22860"/>
                  </a:lnTo>
                  <a:lnTo>
                    <a:pt x="769619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5"/>
            <p:cNvSpPr/>
            <p:nvPr/>
          </p:nvSpPr>
          <p:spPr>
            <a:xfrm>
              <a:off x="3738372" y="2525268"/>
              <a:ext cx="792480" cy="45720"/>
            </a:xfrm>
            <a:custGeom>
              <a:avLst/>
              <a:gdLst/>
              <a:ahLst/>
              <a:cxnLst/>
              <a:rect l="l" t="t" r="r" b="b"/>
              <a:pathLst>
                <a:path w="792479" h="45719">
                  <a:moveTo>
                    <a:pt x="0" y="34290"/>
                  </a:moveTo>
                  <a:lnTo>
                    <a:pt x="769619" y="34290"/>
                  </a:lnTo>
                  <a:lnTo>
                    <a:pt x="769619" y="45720"/>
                  </a:lnTo>
                  <a:lnTo>
                    <a:pt x="792479" y="22860"/>
                  </a:lnTo>
                  <a:lnTo>
                    <a:pt x="769619" y="0"/>
                  </a:lnTo>
                  <a:lnTo>
                    <a:pt x="769619" y="11430"/>
                  </a:lnTo>
                  <a:lnTo>
                    <a:pt x="0" y="11430"/>
                  </a:lnTo>
                  <a:lnTo>
                    <a:pt x="0" y="34290"/>
                  </a:lnTo>
                  <a:close/>
                </a:path>
              </a:pathLst>
            </a:custGeom>
            <a:ln w="15240">
              <a:solidFill>
                <a:srgbClr val="781F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6"/>
          <p:cNvSpPr txBox="1"/>
          <p:nvPr/>
        </p:nvSpPr>
        <p:spPr>
          <a:xfrm>
            <a:off x="3670898" y="2240672"/>
            <a:ext cx="1006892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ежемесячно</a:t>
            </a:r>
            <a:endParaRPr sz="2000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23" name="object 27"/>
          <p:cNvSpPr txBox="1"/>
          <p:nvPr/>
        </p:nvSpPr>
        <p:spPr>
          <a:xfrm>
            <a:off x="3419872" y="4653136"/>
            <a:ext cx="1208523" cy="70493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1255"/>
              </a:lnSpc>
              <a:spcBef>
                <a:spcPts val="105"/>
              </a:spcBef>
            </a:pPr>
            <a:r>
              <a:rPr sz="2000" b="1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Срок</a:t>
            </a:r>
            <a:r>
              <a:rPr sz="2000" b="1" spc="-4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исполнения</a:t>
            </a:r>
            <a:endParaRPr sz="2000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  <a:p>
            <a:pPr marL="27940" algn="ctr">
              <a:lnSpc>
                <a:spcPts val="1435"/>
              </a:lnSpc>
            </a:pPr>
            <a:r>
              <a:rPr sz="2000" b="1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1</a:t>
            </a:r>
            <a:r>
              <a:rPr sz="2000" b="1" spc="-10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день</a:t>
            </a:r>
            <a:endParaRPr sz="2000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24" name="object 4"/>
          <p:cNvSpPr/>
          <p:nvPr/>
        </p:nvSpPr>
        <p:spPr>
          <a:xfrm>
            <a:off x="323528" y="3861048"/>
            <a:ext cx="3105913" cy="1530094"/>
          </a:xfrm>
          <a:custGeom>
            <a:avLst/>
            <a:gdLst/>
            <a:ahLst/>
            <a:cxnLst/>
            <a:rect l="l" t="t" r="r" b="b"/>
            <a:pathLst>
              <a:path w="3110865" h="1584960">
                <a:moveTo>
                  <a:pt x="2846324" y="0"/>
                </a:moveTo>
                <a:lnTo>
                  <a:pt x="264172" y="0"/>
                </a:lnTo>
                <a:lnTo>
                  <a:pt x="216687" y="4254"/>
                </a:lnTo>
                <a:lnTo>
                  <a:pt x="171994" y="16522"/>
                </a:lnTo>
                <a:lnTo>
                  <a:pt x="130840" y="36058"/>
                </a:lnTo>
                <a:lnTo>
                  <a:pt x="93969" y="62116"/>
                </a:lnTo>
                <a:lnTo>
                  <a:pt x="62130" y="93952"/>
                </a:lnTo>
                <a:lnTo>
                  <a:pt x="36067" y="130819"/>
                </a:lnTo>
                <a:lnTo>
                  <a:pt x="16527" y="171973"/>
                </a:lnTo>
                <a:lnTo>
                  <a:pt x="4256" y="216668"/>
                </a:lnTo>
                <a:lnTo>
                  <a:pt x="0" y="264159"/>
                </a:lnTo>
                <a:lnTo>
                  <a:pt x="0" y="1320787"/>
                </a:lnTo>
                <a:lnTo>
                  <a:pt x="4256" y="1368272"/>
                </a:lnTo>
                <a:lnTo>
                  <a:pt x="16527" y="1412965"/>
                </a:lnTo>
                <a:lnTo>
                  <a:pt x="36067" y="1454119"/>
                </a:lnTo>
                <a:lnTo>
                  <a:pt x="62130" y="1490990"/>
                </a:lnTo>
                <a:lnTo>
                  <a:pt x="93969" y="1522829"/>
                </a:lnTo>
                <a:lnTo>
                  <a:pt x="130840" y="1548892"/>
                </a:lnTo>
                <a:lnTo>
                  <a:pt x="171994" y="1568432"/>
                </a:lnTo>
                <a:lnTo>
                  <a:pt x="216687" y="1580703"/>
                </a:lnTo>
                <a:lnTo>
                  <a:pt x="264172" y="1584960"/>
                </a:lnTo>
                <a:lnTo>
                  <a:pt x="2846324" y="1584960"/>
                </a:lnTo>
                <a:lnTo>
                  <a:pt x="2893815" y="1580703"/>
                </a:lnTo>
                <a:lnTo>
                  <a:pt x="2938510" y="1568432"/>
                </a:lnTo>
                <a:lnTo>
                  <a:pt x="2979664" y="1548892"/>
                </a:lnTo>
                <a:lnTo>
                  <a:pt x="3016531" y="1522829"/>
                </a:lnTo>
                <a:lnTo>
                  <a:pt x="3048367" y="1490990"/>
                </a:lnTo>
                <a:lnTo>
                  <a:pt x="3074425" y="1454119"/>
                </a:lnTo>
                <a:lnTo>
                  <a:pt x="3093961" y="1412965"/>
                </a:lnTo>
                <a:lnTo>
                  <a:pt x="3106229" y="1368272"/>
                </a:lnTo>
                <a:lnTo>
                  <a:pt x="3110484" y="1320787"/>
                </a:lnTo>
                <a:lnTo>
                  <a:pt x="3110484" y="264159"/>
                </a:lnTo>
                <a:lnTo>
                  <a:pt x="3106229" y="216668"/>
                </a:lnTo>
                <a:lnTo>
                  <a:pt x="3093961" y="171973"/>
                </a:lnTo>
                <a:lnTo>
                  <a:pt x="3074425" y="130819"/>
                </a:lnTo>
                <a:lnTo>
                  <a:pt x="3048367" y="93952"/>
                </a:lnTo>
                <a:lnTo>
                  <a:pt x="3016531" y="62116"/>
                </a:lnTo>
                <a:lnTo>
                  <a:pt x="2979664" y="36058"/>
                </a:lnTo>
                <a:lnTo>
                  <a:pt x="2938510" y="16522"/>
                </a:lnTo>
                <a:lnTo>
                  <a:pt x="2893815" y="4254"/>
                </a:lnTo>
                <a:lnTo>
                  <a:pt x="2846324" y="0"/>
                </a:lnTo>
                <a:close/>
              </a:path>
            </a:pathLst>
          </a:custGeom>
          <a:solidFill>
            <a:srgbClr val="EBBA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7"/>
          <p:cNvSpPr txBox="1"/>
          <p:nvPr/>
        </p:nvSpPr>
        <p:spPr>
          <a:xfrm>
            <a:off x="683568" y="4365104"/>
            <a:ext cx="2304256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 err="1" smtClean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Директор</a:t>
            </a:r>
            <a:r>
              <a:rPr lang="ru-RU" sz="2400" b="1" spc="-5" dirty="0" smtClean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 ОО</a:t>
            </a:r>
            <a:r>
              <a:rPr sz="2400" b="1" spc="-65" dirty="0" smtClean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ru-RU" sz="2400" b="1" spc="-65" dirty="0" smtClean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         </a:t>
            </a:r>
            <a:endParaRPr sz="2400" b="1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47664" y="361314"/>
            <a:ext cx="7272808" cy="199605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lvl="0" indent="0" algn="ctr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ea typeface="+mj-ea"/>
                <a:cs typeface="Century Gothic"/>
              </a:rPr>
              <a:t>Перечень документов, направляемых  администрацией</a:t>
            </a:r>
            <a:r>
              <a:rPr kumimoji="0" lang="ru-RU" sz="3200" b="1" i="0" u="none" strike="noStrike" kern="1200" cap="none" spc="-3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ea typeface="+mj-ea"/>
                <a:cs typeface="Century Gothic"/>
              </a:rPr>
              <a:t>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ea typeface="+mj-ea"/>
                <a:cs typeface="Century Gothic"/>
              </a:rPr>
              <a:t>ОО в РСПЦ</a:t>
            </a:r>
          </a:p>
          <a:p>
            <a:pPr marL="12065" marR="5080" lvl="0" indent="0" algn="ctr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ea typeface="+mj-ea"/>
                <a:cs typeface="Century Gothic"/>
              </a:rPr>
              <a:t> для </a:t>
            </a:r>
            <a:r>
              <a:rPr kumimoji="0" lang="ru-RU" sz="32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ea typeface="+mj-ea"/>
                <a:cs typeface="Century Gothic"/>
              </a:rPr>
              <a:t>анализа</a:t>
            </a:r>
            <a:r>
              <a:rPr kumimoji="0" lang="ru-RU" sz="3200" b="1" i="0" u="none" strike="noStrike" kern="1200" cap="none" spc="-3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ea typeface="+mj-ea"/>
                <a:cs typeface="Century Gothic"/>
              </a:rPr>
              <a:t> </a:t>
            </a:r>
            <a:r>
              <a:rPr kumimoji="0" lang="ru-RU" sz="32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ea typeface="+mj-ea"/>
                <a:cs typeface="Century Gothic"/>
              </a:rPr>
              <a:t>случая суицидальной попытки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ea typeface="+mj-ea"/>
              <a:cs typeface="Century Gothic"/>
            </a:endParaRPr>
          </a:p>
        </p:txBody>
      </p:sp>
      <p:sp>
        <p:nvSpPr>
          <p:cNvPr id="3" name="object 3"/>
          <p:cNvSpPr txBox="1">
            <a:spLocks/>
          </p:cNvSpPr>
          <p:nvPr/>
        </p:nvSpPr>
        <p:spPr>
          <a:xfrm>
            <a:off x="1115616" y="2132856"/>
            <a:ext cx="8028384" cy="488698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56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42F0F"/>
              </a:buClr>
              <a:buSzPct val="80000"/>
              <a:buFont typeface="Wingdings 3"/>
              <a:buChar char="&gt;"/>
              <a:tabLst>
                <a:tab pos="354965" algn="l"/>
                <a:tab pos="355600" algn="l"/>
              </a:tabLst>
              <a:defRPr/>
            </a:pPr>
            <a:r>
              <a:rPr kumimoji="0" lang="ru-RU" sz="24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информационное письмо;</a:t>
            </a:r>
          </a:p>
          <a:p>
            <a:pPr marL="3556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42F0F"/>
              </a:buClr>
              <a:buSzPct val="80000"/>
              <a:buFont typeface="Wingdings 3"/>
              <a:buChar char="&gt;"/>
              <a:tabLst>
                <a:tab pos="354965" algn="l"/>
                <a:tab pos="355600" algn="l"/>
              </a:tabLst>
              <a:defRPr/>
            </a:pPr>
            <a:r>
              <a:rPr kumimoji="0" lang="ru-RU" sz="24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представление педагога-психолога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на</a:t>
            </a:r>
            <a:r>
              <a:rPr kumimoji="0" lang="ru-RU" sz="2400" b="1" i="0" u="none" strike="noStrike" kern="1200" cap="none" spc="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ru-RU" sz="2400" b="1" i="0" u="none" strike="noStrike" kern="1200" cap="none" spc="-1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ребенка;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355600" marR="5080" lvl="0" indent="-342900" algn="ctr" defTabSz="914400" rtl="0" eaLnBrk="1" fontAlgn="auto" latinLnBrk="0" hangingPunct="1">
              <a:lnSpc>
                <a:spcPct val="100000"/>
              </a:lnSpc>
              <a:spcBef>
                <a:spcPts val="994"/>
              </a:spcBef>
              <a:spcAft>
                <a:spcPts val="0"/>
              </a:spcAft>
              <a:buClr>
                <a:srgbClr val="A42F0F"/>
              </a:buClr>
              <a:buSzPct val="80000"/>
              <a:buFont typeface="Wingdings 3"/>
              <a:buChar char="&gt;"/>
              <a:tabLst>
                <a:tab pos="354965" algn="l"/>
                <a:tab pos="355600" algn="l"/>
                <a:tab pos="2513965" algn="l"/>
                <a:tab pos="3009265" algn="l"/>
                <a:tab pos="4478655" algn="l"/>
                <a:tab pos="7766050" algn="l"/>
              </a:tabLst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                Ха</a:t>
            </a:r>
            <a:r>
              <a:rPr kumimoji="0" lang="ru-RU" sz="2400" b="1" i="0" u="none" strike="noStrike" kern="1200" cap="none" spc="-1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р</a:t>
            </a:r>
            <a:r>
              <a:rPr kumimoji="0" lang="ru-RU" sz="24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акте</a:t>
            </a:r>
            <a:r>
              <a:rPr kumimoji="0" lang="ru-RU" sz="2400" b="1" i="0" u="none" strike="noStrike" kern="1200" cap="none" spc="1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р</a:t>
            </a:r>
            <a:r>
              <a:rPr kumimoji="0" lang="ru-RU" sz="24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ис</a:t>
            </a:r>
            <a:r>
              <a:rPr kumimoji="0" lang="ru-RU" sz="2400" b="1" i="0" u="none" strike="noStrike" kern="1200" cap="none" spc="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т</a:t>
            </a:r>
            <a:r>
              <a:rPr kumimoji="0" lang="ru-RU" sz="24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ик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а	 </a:t>
            </a:r>
            <a:r>
              <a:rPr kumimoji="0" lang="ru-RU" sz="24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о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т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кл</a:t>
            </a:r>
            <a:r>
              <a:rPr kumimoji="0" lang="ru-RU" sz="2400" b="1" i="0" u="none" strike="noStrike" kern="1200" cap="none" spc="-1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а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ссного	</a:t>
            </a:r>
          </a:p>
          <a:p>
            <a:pPr marL="355600" marR="5080" lvl="0" indent="-342900" algn="ctr" defTabSz="914400" rtl="0" eaLnBrk="1" fontAlgn="auto" latinLnBrk="0" hangingPunct="1">
              <a:lnSpc>
                <a:spcPct val="100000"/>
              </a:lnSpc>
              <a:spcBef>
                <a:spcPts val="994"/>
              </a:spcBef>
              <a:spcAft>
                <a:spcPts val="0"/>
              </a:spcAft>
              <a:buClr>
                <a:srgbClr val="A42F0F"/>
              </a:buClr>
              <a:buSzPct val="80000"/>
              <a:tabLst>
                <a:tab pos="354965" algn="l"/>
                <a:tab pos="355600" algn="l"/>
                <a:tab pos="2513965" algn="l"/>
                <a:tab pos="3009265" algn="l"/>
                <a:tab pos="4478655" algn="l"/>
                <a:tab pos="7766050" algn="l"/>
              </a:tabLst>
              <a:defRPr/>
            </a:pPr>
            <a:r>
              <a:rPr kumimoji="0" lang="ru-RU" sz="24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р</a:t>
            </a:r>
            <a:r>
              <a:rPr kumimoji="0" lang="ru-RU" sz="2400" b="1" i="0" u="none" strike="noStrike" kern="1200" cap="none" spc="-2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у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к</a:t>
            </a:r>
            <a:r>
              <a:rPr kumimoji="0" lang="ru-RU" sz="2400" b="1" i="0" u="none" strike="noStrike" kern="1200" cap="none" spc="-1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о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в</a:t>
            </a:r>
            <a:r>
              <a:rPr kumimoji="0" lang="ru-RU" sz="24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о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ди</a:t>
            </a:r>
            <a:r>
              <a:rPr kumimoji="0" lang="ru-RU" sz="2400" b="1" i="0" u="none" strike="noStrike" kern="1200" cap="none" spc="-1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те</a:t>
            </a:r>
            <a:r>
              <a:rPr kumimoji="0" lang="ru-RU" sz="24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ля</a:t>
            </a:r>
            <a:r>
              <a:rPr kumimoji="0" lang="ru-RU" sz="2400" b="1" i="0" u="none" strike="noStrike" kern="1200" cap="none" spc="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/в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оспи</a:t>
            </a:r>
            <a:r>
              <a:rPr kumimoji="0" lang="ru-RU" sz="2400" b="1" i="0" u="none" strike="noStrike" kern="1200" cap="none" spc="-1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т</a:t>
            </a:r>
            <a:r>
              <a:rPr kumimoji="0" lang="ru-RU" sz="2400" b="1" i="0" u="none" strike="noStrike" kern="1200" cap="none" spc="-1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а</a:t>
            </a:r>
            <a:r>
              <a:rPr kumimoji="0" lang="ru-RU" sz="2400" b="1" i="0" u="none" strike="noStrike" kern="1200" cap="none" spc="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т</a:t>
            </a:r>
            <a:r>
              <a:rPr kumimoji="0" lang="ru-RU" sz="2400" b="1" i="0" u="none" strike="noStrike" kern="1200" cap="none" spc="-1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е</a:t>
            </a:r>
            <a:r>
              <a:rPr kumimoji="0" lang="ru-RU" sz="24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л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я	на  </a:t>
            </a:r>
            <a:r>
              <a:rPr kumimoji="0" lang="ru-RU" sz="24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ребенка;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3556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1010"/>
              </a:spcBef>
              <a:spcAft>
                <a:spcPts val="0"/>
              </a:spcAft>
              <a:buClr>
                <a:srgbClr val="A42F0F"/>
              </a:buClr>
              <a:buSzPct val="80000"/>
              <a:buFont typeface="Wingdings 3"/>
              <a:buChar char="&gt;"/>
              <a:tabLst>
                <a:tab pos="354965" algn="l"/>
                <a:tab pos="355600" algn="l"/>
                <a:tab pos="2670810" algn="l"/>
                <a:tab pos="3531870" algn="l"/>
                <a:tab pos="6138545" algn="l"/>
                <a:tab pos="6563995" algn="l"/>
              </a:tabLst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Рефлексивный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ru-RU" sz="24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отчет</a:t>
            </a:r>
            <a:r>
              <a:rPr lang="ru-RU" sz="2400" b="1" spc="-5" dirty="0" smtClean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kumimoji="0" lang="ru-RU" sz="24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педагога-психолога	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и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ru-RU" sz="24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социального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kumimoji="0" lang="ru-RU" sz="24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педагога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о </a:t>
            </a:r>
            <a:r>
              <a:rPr kumimoji="0" lang="ru-RU" sz="2400" b="1" i="0" u="none" strike="noStrike" kern="1200" cap="none" spc="-1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работе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в </a:t>
            </a:r>
            <a:r>
              <a:rPr kumimoji="0" lang="ru-RU" sz="24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классе,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где </a:t>
            </a:r>
            <a:r>
              <a:rPr kumimoji="0" lang="ru-RU" sz="24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обучался</a:t>
            </a:r>
            <a:r>
              <a:rPr kumimoji="0" lang="ru-RU" sz="2400" b="1" i="0" u="none" strike="noStrike" kern="1200" cap="none" spc="-1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ru-RU" sz="24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пострадавший;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3556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42F0F"/>
              </a:buClr>
              <a:buSzPct val="80000"/>
              <a:buFont typeface="Wingdings 3"/>
              <a:buChar char="&gt;"/>
              <a:tabLst>
                <a:tab pos="354965" algn="l"/>
                <a:tab pos="355600" algn="l"/>
              </a:tabLst>
              <a:defRPr/>
            </a:pPr>
            <a:r>
              <a:rPr kumimoji="0" lang="ru-RU" sz="24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План работы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по </a:t>
            </a:r>
            <a:r>
              <a:rPr kumimoji="0" lang="ru-RU" sz="24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сопровождению </a:t>
            </a:r>
            <a:r>
              <a:rPr kumimoji="0" lang="ru-RU" sz="2400" b="1" i="0" u="none" strike="noStrike" kern="1200" cap="none" spc="-1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кризисной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ru-RU" sz="24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ситуации.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048" y="260648"/>
            <a:ext cx="8568952" cy="14401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Важная информация для педагогов, родителей и несовершеннолетних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23528" y="1745432"/>
            <a:ext cx="8820472" cy="5112568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45720" indent="0" algn="ctr">
              <a:buNone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Телефон доверия для детей, подростков и родителей</a:t>
            </a:r>
          </a:p>
          <a:p>
            <a:pPr marL="4572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8-800-2000-122 (</a:t>
            </a:r>
            <a:r>
              <a:rPr lang="ru-RU" sz="2800" b="1" dirty="0" err="1" smtClean="0">
                <a:solidFill>
                  <a:srgbClr val="FF0000"/>
                </a:solidFill>
              </a:rPr>
              <a:t>круглосуточно,анонимно</a:t>
            </a:r>
            <a:r>
              <a:rPr lang="ru-RU" sz="2800" b="1" dirty="0" smtClean="0">
                <a:solidFill>
                  <a:srgbClr val="FF0000"/>
                </a:solidFill>
              </a:rPr>
              <a:t> и бесплатно)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Телефон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доверия экстренной психологической помощи (Самарская область)</a:t>
            </a:r>
          </a:p>
          <a:p>
            <a:pPr marL="45720" indent="0" algn="ctr">
              <a:buNone/>
            </a:pPr>
            <a:r>
              <a:rPr lang="ru-RU" sz="3200" b="1" dirty="0">
                <a:solidFill>
                  <a:srgbClr val="FF0000"/>
                </a:solidFill>
              </a:rPr>
              <a:t>8 </a:t>
            </a:r>
            <a:r>
              <a:rPr lang="ru-RU" sz="3200" b="1" dirty="0" smtClean="0">
                <a:solidFill>
                  <a:srgbClr val="FF0000"/>
                </a:solidFill>
              </a:rPr>
              <a:t>(846) 958-66-66</a:t>
            </a:r>
          </a:p>
          <a:p>
            <a:pPr marL="45720" indent="0" algn="ctr">
              <a:buNone/>
            </a:pPr>
            <a:r>
              <a:rPr lang="ru-RU" sz="3000" b="1" dirty="0" smtClean="0">
                <a:solidFill>
                  <a:schemeClr val="accent6">
                    <a:lumMod val="75000"/>
                  </a:schemeClr>
                </a:solidFill>
              </a:rPr>
              <a:t>Бесплатная</a:t>
            </a:r>
            <a:r>
              <a:rPr lang="ru-RU" sz="3000" b="1" dirty="0" smtClean="0">
                <a:solidFill>
                  <a:srgbClr val="FF0000"/>
                </a:solidFill>
              </a:rPr>
              <a:t> </a:t>
            </a:r>
            <a:r>
              <a:rPr lang="ru-RU" sz="3000" b="1" dirty="0" smtClean="0">
                <a:solidFill>
                  <a:schemeClr val="accent6">
                    <a:lumMod val="75000"/>
                  </a:schemeClr>
                </a:solidFill>
              </a:rPr>
              <a:t>горячая линия «Ребенок в опасности!»</a:t>
            </a:r>
          </a:p>
          <a:p>
            <a:pPr marL="4572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8(800)200-19-10(круглосуточно</a:t>
            </a:r>
            <a:r>
              <a:rPr lang="ru-RU" b="1" dirty="0" smtClean="0">
                <a:solidFill>
                  <a:srgbClr val="FF0000"/>
                </a:solidFill>
              </a:rPr>
              <a:t>)</a:t>
            </a:r>
          </a:p>
          <a:p>
            <a:pPr marL="45720" indent="0" algn="ctr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Телефон «горячих линий»Департамента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здравоохранения</a:t>
            </a:r>
          </a:p>
          <a:p>
            <a:pPr marL="4572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8(846) 337-49-49, 337-05-11 (для родителей по вопросам здоровья детей и </a:t>
            </a:r>
            <a:r>
              <a:rPr lang="ru-RU" b="1" dirty="0" smtClean="0">
                <a:solidFill>
                  <a:srgbClr val="FF0000"/>
                </a:solidFill>
              </a:rPr>
              <a:t>подростков)</a:t>
            </a:r>
            <a:endParaRPr lang="ru-RU" sz="3200" b="1" dirty="0">
              <a:solidFill>
                <a:srgbClr val="FF0000"/>
              </a:solidFill>
            </a:endParaRPr>
          </a:p>
          <a:p>
            <a:pPr marL="45720" indent="0" algn="ctr">
              <a:buNone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Он-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</a:rPr>
              <a:t>лайн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чат с психологом</a:t>
            </a:r>
          </a:p>
          <a:p>
            <a:pPr marL="45720" indent="0" algn="ctr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https</a:t>
            </a:r>
            <a:r>
              <a:rPr lang="en-US" sz="2800" b="1" dirty="0">
                <a:solidFill>
                  <a:srgbClr val="FF0000"/>
                </a:solidFill>
              </a:rPr>
              <a:t>://telefon-doveria.ru/teenagers</a:t>
            </a:r>
            <a:r>
              <a:rPr lang="en-US" sz="2800" b="1" dirty="0" smtClean="0">
                <a:solidFill>
                  <a:srgbClr val="FF0000"/>
                </a:solidFill>
              </a:rPr>
              <a:t>/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marL="45720" indent="0" algn="ctr">
              <a:buNone/>
            </a:pPr>
            <a:endParaRPr lang="ru-RU" sz="2800" b="1" dirty="0" smtClean="0">
              <a:solidFill>
                <a:srgbClr val="FF0000"/>
              </a:solidFill>
            </a:endParaRPr>
          </a:p>
          <a:p>
            <a:pPr marL="45720" indent="0" algn="ctr">
              <a:buNone/>
            </a:pPr>
            <a:endParaRPr lang="ru-RU" sz="2800" b="1" dirty="0" smtClean="0">
              <a:solidFill>
                <a:srgbClr val="FF0000"/>
              </a:solidFill>
            </a:endParaRPr>
          </a:p>
          <a:p>
            <a:pPr marL="45720" indent="0" algn="ctr">
              <a:buNone/>
            </a:pPr>
            <a:endParaRPr lang="ru-RU" sz="2800" b="1" dirty="0" smtClean="0">
              <a:solidFill>
                <a:srgbClr val="FF0000"/>
              </a:solidFill>
            </a:endParaRPr>
          </a:p>
          <a:p>
            <a:pPr marL="45720" indent="0" algn="ctr">
              <a:buNone/>
            </a:pP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6749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5745" y="476672"/>
            <a:ext cx="2658255" cy="17477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691680" y="1772816"/>
            <a:ext cx="6336704" cy="1800200"/>
          </a:xfrm>
          <a:prstGeom prst="rect">
            <a:avLst/>
          </a:prstGeom>
        </p:spPr>
        <p:txBody>
          <a:bodyPr anchor="ctr">
            <a:normAutofit fontScale="45000" lnSpcReduction="20000"/>
          </a:bodyPr>
          <a:lstStyle/>
          <a:p>
            <a:pPr>
              <a:spcBef>
                <a:spcPct val="0"/>
              </a:spcBef>
            </a:pPr>
            <a:r>
              <a:rPr lang="ru-RU" sz="5300" b="1" i="1" dirty="0" smtClean="0">
                <a:solidFill>
                  <a:schemeClr val="accent6">
                    <a:lumMod val="75000"/>
                  </a:schemeClr>
                </a:solidFill>
              </a:rPr>
              <a:t>Суицидальное поведение </a:t>
            </a:r>
            <a:r>
              <a:rPr lang="ru-RU" sz="5300" i="1" dirty="0" smtClean="0">
                <a:solidFill>
                  <a:schemeClr val="accent6">
                    <a:lumMod val="75000"/>
                  </a:schemeClr>
                </a:solidFill>
              </a:rPr>
              <a:t>– это проявление суицидальной активности – мысли, намерения, высказывания, угрозы, попытки, покушения.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331640" y="116632"/>
            <a:ext cx="7498080" cy="1296144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Важная информация</a:t>
            </a:r>
            <a:r>
              <a:rPr kumimoji="0" lang="ru-RU" sz="4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547664" y="2996952"/>
            <a:ext cx="6696744" cy="3960440"/>
          </a:xfrm>
          <a:prstGeom prst="rect">
            <a:avLst/>
          </a:prstGeom>
        </p:spPr>
        <p:txBody>
          <a:bodyPr anchor="ctr">
            <a:normAutofit fontScale="45000" lnSpcReduction="20000"/>
          </a:bodyPr>
          <a:lstStyle/>
          <a:p>
            <a:r>
              <a:rPr lang="ru-RU" sz="1400" b="1" dirty="0" smtClean="0"/>
              <a:t>	</a:t>
            </a:r>
          </a:p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- Суицид (самоубийство) может совершить любой подросток, особого суицидального характера может не существовать.</a:t>
            </a:r>
          </a:p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- Повод для суицида может быть с точки зрения взрослых пустяковый.</a:t>
            </a:r>
          </a:p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- У детей недостаточно опыта переживания страдания, им кажется, что их ситуация исключительная, а душевная боль никогда не кончится.</a:t>
            </a:r>
          </a:p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-Дети не осознают факта необратимости смерти, им кажется, что они смогут воспользоваться плодами своего поступка.</a:t>
            </a:r>
          </a:p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- Многие подростки считают суицид проявлением силы характера.</a:t>
            </a:r>
          </a:p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- Чаще всего подростки совершают суицидальные попытки, чтобы изменить мир вокруг себя.</a:t>
            </a:r>
          </a:p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- Ребенку трудно просчитать ситуацию, поэтому часто демонстративные суициды заканчиваются смертью.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83671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>
                <a:solidFill>
                  <a:schemeClr val="accent6">
                    <a:lumMod val="75000"/>
                  </a:schemeClr>
                </a:solidFill>
              </a:rPr>
              <a:t>Суицид </a:t>
            </a:r>
            <a:r>
              <a:rPr lang="ru-RU" sz="2700" i="1" dirty="0" smtClean="0">
                <a:solidFill>
                  <a:schemeClr val="accent6">
                    <a:lumMod val="75000"/>
                  </a:schemeClr>
                </a:solidFill>
              </a:rPr>
              <a:t>– умышленное самоповреждение со смертельным исходом (лишение себя жизни).</a:t>
            </a:r>
            <a:r>
              <a:rPr lang="ru-RU" sz="27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0527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Информация по КПК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980728"/>
            <a:ext cx="8244408" cy="5877272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3600" b="1" u="sng" dirty="0" smtClean="0">
                <a:solidFill>
                  <a:schemeClr val="accent6">
                    <a:lumMod val="75000"/>
                  </a:schemeClr>
                </a:solidFill>
              </a:rPr>
              <a:t>«Психолого-педагогическое сопровождение деятельности службы МЕДИАЦИИ в условиях образовательной организации» (РСПЦ)</a:t>
            </a:r>
          </a:p>
          <a:p>
            <a:pPr algn="ctr">
              <a:buNone/>
            </a:pPr>
            <a:r>
              <a:rPr lang="ru-RU" sz="3100" b="1" dirty="0" smtClean="0">
                <a:solidFill>
                  <a:schemeClr val="accent6">
                    <a:lumMod val="75000"/>
                  </a:schemeClr>
                </a:solidFill>
              </a:rPr>
              <a:t> (ID программы в АИС – 1076).</a:t>
            </a:r>
          </a:p>
          <a:p>
            <a:pPr>
              <a:buNone/>
            </a:pPr>
            <a:r>
              <a:rPr lang="ru-RU" sz="3100" b="1" dirty="0" smtClean="0">
                <a:solidFill>
                  <a:schemeClr val="accent6">
                    <a:lumMod val="75000"/>
                  </a:schemeClr>
                </a:solidFill>
              </a:rPr>
              <a:t>  - модуль вариативной части повышения квалификации по ИОЧ (непрофильный), 36 часов,</a:t>
            </a:r>
          </a:p>
          <a:p>
            <a:pPr>
              <a:buNone/>
            </a:pPr>
            <a:r>
              <a:rPr lang="ru-RU" sz="3100" b="1" u="sng" dirty="0" smtClean="0">
                <a:solidFill>
                  <a:srgbClr val="FF0000"/>
                </a:solidFill>
              </a:rPr>
              <a:t>Необходимо в срок до 22.01.21 прислать заявку с контактными данными слушателя в РЦ на </a:t>
            </a:r>
            <a:r>
              <a:rPr lang="ru-RU" sz="3100" b="1" u="sng" dirty="0" err="1" smtClean="0">
                <a:solidFill>
                  <a:srgbClr val="FF0000"/>
                </a:solidFill>
              </a:rPr>
              <a:t>эл.почту</a:t>
            </a:r>
            <a:r>
              <a:rPr lang="ru-RU" sz="3100" b="1" u="sng" dirty="0" smtClean="0">
                <a:solidFill>
                  <a:srgbClr val="FF0000"/>
                </a:solidFill>
              </a:rPr>
              <a:t>  Забелиной И.А</a:t>
            </a:r>
            <a:r>
              <a:rPr lang="ru-RU" sz="3100" b="1" dirty="0" smtClean="0">
                <a:solidFill>
                  <a:srgbClr val="FF0000"/>
                </a:solidFill>
              </a:rPr>
              <a:t>.</a:t>
            </a:r>
            <a:r>
              <a:rPr lang="ru-RU" sz="3100" b="1" dirty="0" smtClean="0">
                <a:solidFill>
                  <a:srgbClr val="0070C0"/>
                </a:solidFill>
              </a:rPr>
              <a:t> </a:t>
            </a:r>
            <a:r>
              <a:rPr lang="en-US" sz="3100" b="1" dirty="0" smtClean="0">
                <a:solidFill>
                  <a:srgbClr val="0070C0"/>
                </a:solidFill>
              </a:rPr>
              <a:t>izabella.an@yandex.ru</a:t>
            </a:r>
          </a:p>
          <a:p>
            <a:pPr>
              <a:buNone/>
            </a:pPr>
            <a:r>
              <a:rPr lang="ru-RU" sz="3600" b="1" u="sng" dirty="0" smtClean="0">
                <a:solidFill>
                  <a:srgbClr val="C00000"/>
                </a:solidFill>
              </a:rPr>
              <a:t>От каждой образовательной организации обучается только один педагог</a:t>
            </a:r>
            <a:r>
              <a:rPr lang="ru-RU" sz="3600" b="1" dirty="0" smtClean="0">
                <a:solidFill>
                  <a:srgbClr val="C00000"/>
                </a:solidFill>
              </a:rPr>
              <a:t>.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Категория слушателей: завучи, педагоги-психологи, социальные педагоги, учителя, педагоги коррекционных школ, педагоги дополнительного образования, педагоги дополнительного профессионального образования, методисты, педагоги СПО. </a:t>
            </a:r>
            <a:endParaRPr lang="ru-RU" sz="36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600" b="1" u="sng" dirty="0" smtClean="0">
                <a:solidFill>
                  <a:schemeClr val="accent6">
                    <a:lumMod val="75000"/>
                  </a:schemeClr>
                </a:solidFill>
              </a:rPr>
              <a:t>Сроки обучения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: 1 группа 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- с 01-05 02.2021 г                </a:t>
            </a:r>
          </a:p>
          <a:p>
            <a:pPr>
              <a:buNone/>
            </a:pPr>
            <a:r>
              <a:rPr lang="ru-RU" sz="33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(ID группы в АИС – 11759).</a:t>
            </a:r>
          </a:p>
          <a:p>
            <a:pPr>
              <a:buNone/>
            </a:pPr>
            <a:r>
              <a:rPr lang="ru-RU" sz="33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2 группа -</a:t>
            </a:r>
            <a:r>
              <a:rPr lang="ru-RU" sz="33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с 08-12 02.21 г. </a:t>
            </a:r>
          </a:p>
          <a:p>
            <a:pPr>
              <a:buNone/>
            </a:pPr>
            <a:r>
              <a:rPr lang="ru-RU" sz="33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(ID группы в АИС – 11760).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Форма обучения: дистанционная (с использованием платформы </a:t>
            </a:r>
            <a:r>
              <a:rPr lang="ru-RU" sz="3600" b="1" dirty="0" err="1" smtClean="0">
                <a:solidFill>
                  <a:schemeClr val="accent6">
                    <a:lumMod val="75000"/>
                  </a:schemeClr>
                </a:solidFill>
              </a:rPr>
              <a:t>Zoom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Начало занятий: с 14.00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662" y="620689"/>
            <a:ext cx="7405762" cy="237626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3717032"/>
            <a:ext cx="496855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Контакты:</a:t>
            </a:r>
          </a:p>
          <a:p>
            <a:pPr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Забелина Ирина Анатольевна,</a:t>
            </a:r>
          </a:p>
          <a:p>
            <a:pPr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Тел.: (84656)23237,</a:t>
            </a:r>
          </a:p>
          <a:p>
            <a:pPr>
              <a:buFont typeface="Wingdings 2" pitchFamily="18" charset="2"/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izabella.an@yandex.ru</a:t>
            </a:r>
            <a:endParaRPr lang="ru-RU" sz="24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Никита\Desktop\11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1298075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15616" y="98110"/>
            <a:ext cx="7848872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entury Gothic"/>
              </a:rPr>
              <a:t>Характеристика современных</a:t>
            </a:r>
            <a:r>
              <a:rPr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entury Gothic"/>
              </a:rPr>
              <a:t> </a:t>
            </a:r>
            <a:r>
              <a:rPr sz="3200" b="1" spc="-1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entury Gothic"/>
              </a:rPr>
              <a:t>подростков</a:t>
            </a:r>
            <a:endParaRPr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43608" y="2348880"/>
            <a:ext cx="5104120" cy="432233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100">
              <a:lnSpc>
                <a:spcPct val="100000"/>
              </a:lnSpc>
              <a:tabLst>
                <a:tab pos="3233420" algn="l"/>
              </a:tabLst>
            </a:pPr>
            <a:r>
              <a:rPr sz="2800" dirty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К</a:t>
            </a:r>
            <a:r>
              <a:rPr sz="2800" spc="-5" dirty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 </a:t>
            </a:r>
            <a:r>
              <a:rPr sz="2800" spc="5" dirty="0" err="1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особенностям</a:t>
            </a:r>
            <a:r>
              <a:rPr sz="2800" spc="-25" dirty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 </a:t>
            </a:r>
            <a:r>
              <a:rPr sz="2800" spc="-15" dirty="0" err="1" smtClean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поколения</a:t>
            </a:r>
            <a:r>
              <a:rPr lang="ru-RU" sz="2800" spc="-15" dirty="0" smtClean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 </a:t>
            </a:r>
            <a:r>
              <a:rPr sz="2800" dirty="0" err="1" smtClean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относят</a:t>
            </a:r>
            <a:r>
              <a:rPr sz="2800" dirty="0" smtClean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:</a:t>
            </a:r>
            <a:endParaRPr sz="2800" dirty="0">
              <a:solidFill>
                <a:schemeClr val="accent6">
                  <a:lumMod val="75000"/>
                </a:schemeClr>
              </a:solidFill>
              <a:cs typeface="Times New Roman"/>
            </a:endParaRPr>
          </a:p>
          <a:p>
            <a:pPr marL="609600" indent="-597535">
              <a:lnSpc>
                <a:spcPct val="100000"/>
              </a:lnSpc>
              <a:buClr>
                <a:srgbClr val="A42F0F"/>
              </a:buClr>
              <a:buFont typeface="Wingdings 3"/>
              <a:buChar char="&gt;"/>
              <a:tabLst>
                <a:tab pos="609600" algn="l"/>
                <a:tab pos="610235" algn="l"/>
              </a:tabLst>
            </a:pPr>
            <a:r>
              <a:rPr sz="2800" dirty="0" err="1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гиперреактивность</a:t>
            </a:r>
            <a:r>
              <a:rPr sz="2800" dirty="0" smtClean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,</a:t>
            </a:r>
            <a:endParaRPr sz="2800" dirty="0">
              <a:solidFill>
                <a:schemeClr val="accent6">
                  <a:lumMod val="75000"/>
                </a:schemeClr>
              </a:solidFill>
              <a:cs typeface="Times New Roman"/>
            </a:endParaRPr>
          </a:p>
          <a:p>
            <a:pPr marL="609600" indent="-597535">
              <a:lnSpc>
                <a:spcPct val="100000"/>
              </a:lnSpc>
              <a:buClr>
                <a:srgbClr val="A42F0F"/>
              </a:buClr>
              <a:buFont typeface="Wingdings 3"/>
              <a:buChar char="&gt;"/>
              <a:tabLst>
                <a:tab pos="609600" algn="l"/>
                <a:tab pos="610235" algn="l"/>
              </a:tabLst>
            </a:pPr>
            <a:r>
              <a:rPr sz="2800" dirty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клиповость</a:t>
            </a:r>
            <a:r>
              <a:rPr sz="2800" spc="-5" dirty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 </a:t>
            </a:r>
            <a:r>
              <a:rPr sz="2800" dirty="0" err="1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мышления</a:t>
            </a:r>
            <a:r>
              <a:rPr sz="2800" dirty="0" smtClean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,</a:t>
            </a:r>
            <a:endParaRPr sz="2800" dirty="0">
              <a:solidFill>
                <a:schemeClr val="accent6">
                  <a:lumMod val="75000"/>
                </a:schemeClr>
              </a:solidFill>
              <a:cs typeface="Times New Roman"/>
            </a:endParaRPr>
          </a:p>
          <a:p>
            <a:pPr marL="609600" indent="-597535">
              <a:lnSpc>
                <a:spcPct val="100000"/>
              </a:lnSpc>
              <a:buClr>
                <a:srgbClr val="A42F0F"/>
              </a:buClr>
              <a:buFont typeface="Wingdings 3"/>
              <a:buChar char="&gt;"/>
              <a:tabLst>
                <a:tab pos="609600" algn="l"/>
                <a:tab pos="610235" algn="l"/>
              </a:tabLst>
            </a:pPr>
            <a:r>
              <a:rPr sz="2800" b="1" spc="-5" dirty="0" err="1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инфантильность</a:t>
            </a:r>
            <a:r>
              <a:rPr sz="2800" b="1" spc="-5" dirty="0" smtClean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,</a:t>
            </a:r>
            <a:endParaRPr sz="2800" dirty="0">
              <a:solidFill>
                <a:schemeClr val="accent6">
                  <a:lumMod val="75000"/>
                </a:schemeClr>
              </a:solidFill>
              <a:cs typeface="Times New Roman"/>
            </a:endParaRPr>
          </a:p>
          <a:p>
            <a:pPr marL="609600" indent="-597535">
              <a:lnSpc>
                <a:spcPct val="100000"/>
              </a:lnSpc>
              <a:buClr>
                <a:srgbClr val="A42F0F"/>
              </a:buClr>
              <a:buFont typeface="Wingdings 3"/>
              <a:buChar char="&gt;"/>
              <a:tabLst>
                <a:tab pos="609600" algn="l"/>
                <a:tab pos="610235" algn="l"/>
              </a:tabLst>
            </a:pPr>
            <a:r>
              <a:rPr sz="2800" b="1" spc="-20" dirty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податливость </a:t>
            </a:r>
            <a:r>
              <a:rPr sz="2800" b="1" spc="-5" dirty="0" err="1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манипуляциям</a:t>
            </a:r>
            <a:r>
              <a:rPr sz="2800" b="1" spc="-5" dirty="0" smtClean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,</a:t>
            </a:r>
            <a:endParaRPr sz="2800" dirty="0">
              <a:solidFill>
                <a:schemeClr val="accent6">
                  <a:lumMod val="75000"/>
                </a:schemeClr>
              </a:solidFill>
              <a:cs typeface="Times New Roman"/>
            </a:endParaRPr>
          </a:p>
          <a:p>
            <a:pPr marL="609600" indent="-597535">
              <a:lnSpc>
                <a:spcPct val="100000"/>
              </a:lnSpc>
              <a:buClr>
                <a:srgbClr val="A42F0F"/>
              </a:buClr>
              <a:buFont typeface="Wingdings 3"/>
              <a:buChar char="&gt;"/>
              <a:tabLst>
                <a:tab pos="609600" algn="l"/>
                <a:tab pos="610235" algn="l"/>
              </a:tabLst>
            </a:pPr>
            <a:r>
              <a:rPr sz="2800" spc="-5" dirty="0" err="1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многозадачность</a:t>
            </a:r>
            <a:r>
              <a:rPr sz="2800" spc="-5" dirty="0" smtClean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,</a:t>
            </a:r>
            <a:endParaRPr sz="2800" dirty="0">
              <a:solidFill>
                <a:schemeClr val="accent6">
                  <a:lumMod val="75000"/>
                </a:schemeClr>
              </a:solidFill>
              <a:cs typeface="Times New Roman"/>
            </a:endParaRPr>
          </a:p>
          <a:p>
            <a:pPr marL="609600" indent="-597535">
              <a:lnSpc>
                <a:spcPct val="100000"/>
              </a:lnSpc>
              <a:buClr>
                <a:srgbClr val="A42F0F"/>
              </a:buClr>
              <a:buFont typeface="Wingdings 3"/>
              <a:buChar char="&gt;"/>
              <a:tabLst>
                <a:tab pos="609600" algn="l"/>
                <a:tab pos="610235" algn="l"/>
              </a:tabLst>
            </a:pPr>
            <a:r>
              <a:rPr sz="2800" dirty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крайнее разнообразие</a:t>
            </a:r>
            <a:r>
              <a:rPr sz="2800" spc="-55" dirty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 </a:t>
            </a:r>
            <a:r>
              <a:rPr sz="2800" spc="5" dirty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интересов.</a:t>
            </a:r>
            <a:endParaRPr sz="2800" dirty="0">
              <a:solidFill>
                <a:schemeClr val="accent6">
                  <a:lumMod val="75000"/>
                </a:schemeClr>
              </a:solidFill>
              <a:cs typeface="Times New Roman"/>
            </a:endParaRPr>
          </a:p>
        </p:txBody>
      </p:sp>
      <p:sp>
        <p:nvSpPr>
          <p:cNvPr id="5" name="object 6"/>
          <p:cNvSpPr txBox="1"/>
          <p:nvPr/>
        </p:nvSpPr>
        <p:spPr>
          <a:xfrm>
            <a:off x="1043608" y="1052736"/>
            <a:ext cx="7776864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400685" algn="ctr">
              <a:tabLst>
                <a:tab pos="1960245" algn="l"/>
                <a:tab pos="3183890" algn="l"/>
                <a:tab pos="3509010" algn="l"/>
              </a:tabLst>
            </a:pPr>
            <a:r>
              <a:rPr sz="2400" b="1" spc="-5" dirty="0" err="1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/>
              </a:rPr>
              <a:t>Современные</a:t>
            </a:r>
            <a:r>
              <a:rPr lang="ru-RU" sz="2400" b="1" spc="-5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/>
              </a:rPr>
              <a:t> </a:t>
            </a:r>
            <a:r>
              <a:rPr sz="2400" b="1" spc="-5" dirty="0" err="1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/>
              </a:rPr>
              <a:t>подростки</a:t>
            </a:r>
            <a:r>
              <a:rPr lang="ru-RU" sz="2400" b="1" spc="-5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/>
              </a:rPr>
              <a:t>  (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/>
              </a:rPr>
              <a:t>2000 – 2010</a:t>
            </a:r>
            <a:r>
              <a:rPr lang="ru-RU" sz="2400" b="1" spc="-90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/>
              </a:rPr>
              <a:t> </a:t>
            </a:r>
            <a:r>
              <a:rPr lang="ru-RU" sz="2400" b="1" spc="-35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/>
              </a:rPr>
              <a:t>г.р.) </a:t>
            </a:r>
            <a:r>
              <a:rPr sz="24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/>
              </a:rPr>
              <a:t>–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/>
              </a:rPr>
              <a:t> </a:t>
            </a:r>
            <a:r>
              <a:rPr sz="2400" b="1" spc="-5" dirty="0" err="1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/>
              </a:rPr>
              <a:t>представители</a:t>
            </a:r>
            <a:r>
              <a:rPr lang="ru-RU" sz="2400" b="1" spc="-5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/>
              </a:rPr>
              <a:t> поколения</a:t>
            </a:r>
            <a:r>
              <a:rPr lang="en-US" sz="2400" b="1" spc="-5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/>
              </a:rPr>
              <a:t> </a:t>
            </a:r>
            <a:r>
              <a:rPr lang="ru-RU" sz="2400" b="1" spc="-5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/>
              </a:rPr>
              <a:t> </a:t>
            </a:r>
            <a:r>
              <a:rPr lang="en-US" sz="2400" b="1" spc="-5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/>
              </a:rPr>
              <a:t>Z</a:t>
            </a:r>
            <a:r>
              <a:rPr lang="ru-RU" sz="2400" b="1" spc="-5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/>
              </a:rPr>
              <a:t>,</a:t>
            </a:r>
            <a:r>
              <a:rPr sz="2400" b="1" spc="-5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/>
              </a:rPr>
              <a:t> </a:t>
            </a:r>
            <a:r>
              <a:rPr lang="ru-RU" sz="2400" b="1" spc="-5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/>
              </a:rPr>
              <a:t>некоторыми</a:t>
            </a:r>
            <a:r>
              <a:rPr sz="2400" b="1" spc="-5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/>
              </a:rPr>
              <a:t> </a:t>
            </a:r>
            <a:r>
              <a:rPr lang="ru-RU" sz="2400" b="1" spc="-5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/>
              </a:rPr>
              <a:t> </a:t>
            </a:r>
            <a:r>
              <a:rPr sz="2400" b="1" spc="-15" dirty="0" err="1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/>
              </a:rPr>
              <a:t>источниками</a:t>
            </a:r>
            <a:r>
              <a:rPr sz="2400" b="1" spc="-15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/>
              </a:rPr>
              <a:t> </a:t>
            </a:r>
            <a:r>
              <a:rPr sz="2400" b="1" spc="-5" dirty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/>
              </a:rPr>
              <a:t>именуемые </a:t>
            </a:r>
            <a:r>
              <a:rPr sz="2400" b="1" spc="-10" dirty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/>
              </a:rPr>
              <a:t>как </a:t>
            </a:r>
            <a:r>
              <a:rPr sz="2400" b="1" spc="-5" dirty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/>
              </a:rPr>
              <a:t>«цифровой</a:t>
            </a:r>
            <a:r>
              <a:rPr sz="2400" b="1" spc="-20" dirty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/>
              </a:rPr>
              <a:t> </a:t>
            </a:r>
            <a:r>
              <a:rPr sz="2400" b="1" spc="-5" dirty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/>
              </a:rPr>
              <a:t>человек».</a:t>
            </a:r>
            <a:endParaRPr sz="2400" b="1" dirty="0">
              <a:solidFill>
                <a:schemeClr val="accent6">
                  <a:lumMod val="75000"/>
                </a:schemeClr>
              </a:solidFill>
              <a:latin typeface="+mj-lt"/>
              <a:cs typeface="Times New Roman"/>
            </a:endParaRPr>
          </a:p>
        </p:txBody>
      </p:sp>
      <p:pic>
        <p:nvPicPr>
          <p:cNvPr id="2050" name="Picture 2" descr="Дети поколения Z. Почему они такие и что с этим делат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2492896"/>
            <a:ext cx="2483768" cy="1862826"/>
          </a:xfrm>
          <a:prstGeom prst="rect">
            <a:avLst/>
          </a:prstGeom>
          <a:noFill/>
        </p:spPr>
      </p:pic>
      <p:pic>
        <p:nvPicPr>
          <p:cNvPr id="2052" name="Picture 4" descr="https://sun9-10.userapi.com/c841627/v841627776/46a79/kY8cyUNKz6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725144"/>
            <a:ext cx="1792661" cy="17926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03648" y="353321"/>
            <a:ext cx="7200800" cy="8752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2800" b="1" spc="-10" dirty="0">
                <a:solidFill>
                  <a:schemeClr val="accent6">
                    <a:lumMod val="75000"/>
                  </a:schemeClr>
                </a:solidFill>
                <a:cs typeface="Arial"/>
              </a:rPr>
              <a:t>Социально-психологический </a:t>
            </a:r>
            <a:r>
              <a:rPr sz="2800" b="1" spc="-15" dirty="0">
                <a:solidFill>
                  <a:schemeClr val="accent6">
                    <a:lumMod val="75000"/>
                  </a:schemeClr>
                </a:solidFill>
                <a:cs typeface="Arial"/>
              </a:rPr>
              <a:t>портрет</a:t>
            </a:r>
            <a:r>
              <a:rPr sz="2800" b="1" spc="20" dirty="0">
                <a:solidFill>
                  <a:schemeClr val="accent6">
                    <a:lumMod val="75000"/>
                  </a:schemeClr>
                </a:solidFill>
                <a:cs typeface="Arial"/>
              </a:rPr>
              <a:t> </a:t>
            </a:r>
            <a:r>
              <a:rPr sz="2800" b="1" spc="-10" dirty="0">
                <a:solidFill>
                  <a:schemeClr val="accent6">
                    <a:lumMod val="75000"/>
                  </a:schemeClr>
                </a:solidFill>
                <a:cs typeface="Arial"/>
              </a:rPr>
              <a:t>суицидентов</a:t>
            </a:r>
            <a:endParaRPr sz="2800" dirty="0">
              <a:solidFill>
                <a:schemeClr val="accent6">
                  <a:lumMod val="75000"/>
                </a:schemeClr>
              </a:solidFill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43609" y="1446921"/>
          <a:ext cx="7920880" cy="12742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708"/>
                <a:gridCol w="5784210"/>
                <a:gridCol w="597895"/>
                <a:gridCol w="1241067"/>
              </a:tblGrid>
              <a:tr h="458799">
                <a:tc>
                  <a:txBody>
                    <a:bodyPr/>
                    <a:lstStyle/>
                    <a:p>
                      <a:pPr marL="31750">
                        <a:lnSpc>
                          <a:spcPts val="2030"/>
                        </a:lnSpc>
                      </a:pPr>
                      <a:r>
                        <a:rPr sz="1800" dirty="0">
                          <a:solidFill>
                            <a:srgbClr val="A42F0F"/>
                          </a:solidFill>
                          <a:latin typeface="Wingdings 3"/>
                          <a:cs typeface="Wingdings 3"/>
                        </a:rPr>
                        <a:t></a:t>
                      </a:r>
                      <a:endParaRPr sz="1800" dirty="0">
                        <a:latin typeface="Wingdings 3"/>
                        <a:cs typeface="Wingdings 3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69215">
                        <a:lnSpc>
                          <a:spcPts val="2030"/>
                        </a:lnSpc>
                      </a:pPr>
                      <a:r>
                        <a:rPr sz="1800" spc="-2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  <a:cs typeface="Arial"/>
                        </a:rPr>
                        <a:t>Гендерные </a:t>
                      </a:r>
                      <a:r>
                        <a:rPr sz="1800" spc="-1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  <a:cs typeface="Arial"/>
                        </a:rPr>
                        <a:t>различия: </a:t>
                      </a:r>
                      <a:r>
                        <a:rPr lang="ru-RU" sz="1800" spc="-5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  <a:cs typeface="Arial"/>
                        </a:rPr>
                        <a:t>среди мальчиков-подростков </a:t>
                      </a:r>
                      <a:r>
                        <a:rPr lang="ru-RU" sz="1800" spc="-5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  <a:cs typeface="Arial"/>
                        </a:rPr>
                        <a:t>суицидентов</a:t>
                      </a:r>
                      <a:r>
                        <a:rPr lang="ru-RU" sz="1800" spc="-5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  <a:cs typeface="Arial"/>
                        </a:rPr>
                        <a:t>  в</a:t>
                      </a:r>
                      <a:r>
                        <a:rPr lang="ru-RU" sz="1800" spc="-5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  <a:cs typeface="Arial"/>
                        </a:rPr>
                        <a:t> </a:t>
                      </a:r>
                      <a:r>
                        <a:rPr lang="ru-RU" sz="1800" spc="-5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  <a:cs typeface="Arial"/>
                        </a:rPr>
                        <a:t>2,5 раза</a:t>
                      </a:r>
                      <a:r>
                        <a:rPr lang="ru-RU" sz="1800" spc="-5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  <a:cs typeface="Arial"/>
                        </a:rPr>
                        <a:t> больше по сравнению с девочками</a:t>
                      </a:r>
                      <a:r>
                        <a:rPr sz="1800" spc="-1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  <a:cs typeface="Arial"/>
                        </a:rPr>
                        <a:t>;</a:t>
                      </a:r>
                      <a:endParaRPr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0429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800" dirty="0">
                          <a:solidFill>
                            <a:srgbClr val="A42F0F"/>
                          </a:solidFill>
                          <a:latin typeface="Wingdings 3"/>
                          <a:cs typeface="Wingdings 3"/>
                        </a:rPr>
                        <a:t></a:t>
                      </a:r>
                      <a:endParaRPr sz="1800">
                        <a:latin typeface="Wingdings 3"/>
                        <a:cs typeface="Wingdings 3"/>
                      </a:endParaRPr>
                    </a:p>
                  </a:txBody>
                  <a:tcPr marL="0" marR="0" marT="94615" marB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800" spc="-1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  <a:cs typeface="Arial"/>
                        </a:rPr>
                        <a:t>Возраст: </a:t>
                      </a:r>
                      <a:r>
                        <a:rPr sz="1800" spc="-25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  <a:cs typeface="Arial"/>
                        </a:rPr>
                        <a:t>от </a:t>
                      </a:r>
                      <a:r>
                        <a:rPr sz="1800" spc="-75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  <a:cs typeface="Arial"/>
                        </a:rPr>
                        <a:t>11 </a:t>
                      </a:r>
                      <a:r>
                        <a:rPr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  <a:cs typeface="Arial"/>
                        </a:rPr>
                        <a:t>до </a:t>
                      </a:r>
                      <a:r>
                        <a:rPr sz="1800" spc="-5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  <a:cs typeface="Arial"/>
                        </a:rPr>
                        <a:t>18</a:t>
                      </a:r>
                      <a:r>
                        <a:rPr sz="1800" spc="105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  <a:cs typeface="Arial"/>
                        </a:rPr>
                        <a:t> </a:t>
                      </a:r>
                      <a:r>
                        <a:rPr sz="1800" spc="-15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  <a:cs typeface="Arial"/>
                        </a:rPr>
                        <a:t>лет;</a:t>
                      </a:r>
                      <a:endParaRPr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9461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26895">
                <a:tc>
                  <a:txBody>
                    <a:bodyPr/>
                    <a:lstStyle/>
                    <a:p>
                      <a:pPr marL="31750">
                        <a:lnSpc>
                          <a:spcPts val="2080"/>
                        </a:lnSpc>
                        <a:spcBef>
                          <a:spcPts val="750"/>
                        </a:spcBef>
                      </a:pPr>
                      <a:r>
                        <a:rPr sz="1800" dirty="0">
                          <a:solidFill>
                            <a:srgbClr val="A42F0F"/>
                          </a:solidFill>
                          <a:latin typeface="Wingdings 3"/>
                          <a:cs typeface="Wingdings 3"/>
                        </a:rPr>
                        <a:t></a:t>
                      </a:r>
                      <a:endParaRPr sz="1800">
                        <a:latin typeface="Wingdings 3"/>
                        <a:cs typeface="Wingdings 3"/>
                      </a:endParaRPr>
                    </a:p>
                  </a:txBody>
                  <a:tcPr marL="0" marR="0" marT="95250" marB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080"/>
                        </a:lnSpc>
                        <a:spcBef>
                          <a:spcPts val="750"/>
                        </a:spcBef>
                        <a:tabLst>
                          <a:tab pos="1988185" algn="l"/>
                          <a:tab pos="3680460" algn="l"/>
                          <a:tab pos="4727575" algn="l"/>
                        </a:tabLst>
                      </a:pPr>
                      <a:r>
                        <a:rPr sz="1800" spc="-1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  <a:cs typeface="Arial"/>
                        </a:rPr>
                        <a:t>Большинство	</a:t>
                      </a:r>
                      <a:r>
                        <a:rPr sz="1800" spc="-5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  <a:cs typeface="Arial"/>
                        </a:rPr>
                        <a:t>подростков	</a:t>
                      </a:r>
                      <a:r>
                        <a:rPr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  <a:cs typeface="Arial"/>
                        </a:rPr>
                        <a:t>были	</a:t>
                      </a:r>
                      <a:r>
                        <a:rPr sz="1800" spc="-1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  <a:cs typeface="Arial"/>
                        </a:rPr>
                        <a:t>успешны</a:t>
                      </a:r>
                      <a:endParaRPr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9525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080"/>
                        </a:lnSpc>
                        <a:spcBef>
                          <a:spcPts val="750"/>
                        </a:spcBef>
                      </a:pPr>
                      <a:r>
                        <a:rPr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  <a:cs typeface="Arial"/>
                        </a:rPr>
                        <a:t>в</a:t>
                      </a:r>
                    </a:p>
                  </a:txBody>
                  <a:tcPr marL="0" marR="0" marT="95250" marB="0"/>
                </a:tc>
                <a:tc>
                  <a:txBody>
                    <a:bodyPr/>
                    <a:lstStyle/>
                    <a:p>
                      <a:pPr marL="244475">
                        <a:lnSpc>
                          <a:spcPts val="2080"/>
                        </a:lnSpc>
                        <a:spcBef>
                          <a:spcPts val="750"/>
                        </a:spcBef>
                      </a:pPr>
                      <a:r>
                        <a:rPr sz="1800" spc="-1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  <a:cs typeface="Arial"/>
                        </a:rPr>
                        <a:t>освоении</a:t>
                      </a:r>
                      <a:endParaRPr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95250" marB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5080508" y="3225800"/>
            <a:ext cx="1284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в</a:t>
            </a:r>
            <a:r>
              <a:rPr sz="180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н</a:t>
            </a:r>
            <a:r>
              <a:rPr sz="1800" spc="-2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е</a:t>
            </a:r>
            <a:r>
              <a:rPr sz="1800" spc="-25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у</a:t>
            </a:r>
            <a:r>
              <a:rPr sz="1800" spc="-5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р</a:t>
            </a:r>
            <a:r>
              <a:rPr sz="1800" spc="-5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о</a:t>
            </a:r>
            <a:r>
              <a:rPr sz="180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чн</a:t>
            </a:r>
            <a:r>
              <a:rPr sz="1800" spc="1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ы</a:t>
            </a:r>
            <a:r>
              <a:rPr sz="180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х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516369" y="3225800"/>
            <a:ext cx="15379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мероприятиях</a:t>
            </a:r>
            <a:endParaRPr sz="1800" dirty="0">
              <a:solidFill>
                <a:schemeClr val="accent6">
                  <a:lumMod val="75000"/>
                </a:schemeClr>
              </a:solidFill>
              <a:latin typeface="+mj-lt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05343" y="3225800"/>
            <a:ext cx="6286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с</a:t>
            </a:r>
            <a:r>
              <a:rPr sz="1800" spc="-2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в</a:t>
            </a:r>
            <a:r>
              <a:rPr sz="1800" spc="5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о</a:t>
            </a:r>
            <a:r>
              <a:rPr sz="180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их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62406" y="2742438"/>
            <a:ext cx="4163695" cy="1139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общеобразовательной</a:t>
            </a:r>
            <a:r>
              <a:rPr sz="1800" spc="25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 </a:t>
            </a:r>
            <a:r>
              <a:rPr sz="1800" spc="-5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программы;</a:t>
            </a:r>
            <a:endParaRPr sz="1800" dirty="0">
              <a:solidFill>
                <a:schemeClr val="accent6">
                  <a:lumMod val="75000"/>
                </a:schemeClr>
              </a:solidFill>
              <a:latin typeface="+mj-lt"/>
              <a:cs typeface="Arial"/>
            </a:endParaRPr>
          </a:p>
          <a:p>
            <a:pPr marL="355600" marR="5080" indent="-342900">
              <a:lnSpc>
                <a:spcPct val="130000"/>
              </a:lnSpc>
              <a:spcBef>
                <a:spcPts val="994"/>
              </a:spcBef>
              <a:buClr>
                <a:srgbClr val="A42F0F"/>
              </a:buClr>
              <a:buFont typeface="Wingdings 3"/>
              <a:buChar char="&gt;"/>
              <a:tabLst>
                <a:tab pos="354965" algn="l"/>
                <a:tab pos="355600" algn="l"/>
                <a:tab pos="1753235" algn="l"/>
                <a:tab pos="2894965" algn="l"/>
                <a:tab pos="3906520" algn="l"/>
              </a:tabLst>
            </a:pPr>
            <a:r>
              <a:rPr sz="180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Принимали	</a:t>
            </a:r>
            <a:r>
              <a:rPr sz="1800" spc="-2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а</a:t>
            </a:r>
            <a:r>
              <a:rPr sz="1800" spc="25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к</a:t>
            </a:r>
            <a:r>
              <a:rPr sz="1800" spc="-1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т</a:t>
            </a:r>
            <a:r>
              <a:rPr sz="180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ив</a:t>
            </a:r>
            <a:r>
              <a:rPr sz="1800" spc="-5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но</a:t>
            </a:r>
            <a:r>
              <a:rPr sz="180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е	</a:t>
            </a:r>
            <a:r>
              <a:rPr sz="1800" spc="-15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у</a:t>
            </a:r>
            <a:r>
              <a:rPr sz="180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ч</a:t>
            </a:r>
            <a:r>
              <a:rPr sz="1800" spc="-1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а</a:t>
            </a:r>
            <a:r>
              <a:rPr sz="1800" spc="1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с</a:t>
            </a:r>
            <a:r>
              <a:rPr sz="180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тие	</a:t>
            </a:r>
            <a:r>
              <a:rPr sz="1800" spc="-25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во  </a:t>
            </a:r>
            <a:r>
              <a:rPr sz="1800" spc="-2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образовательных</a:t>
            </a:r>
            <a:r>
              <a:rPr sz="1800" spc="25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 </a:t>
            </a:r>
            <a:r>
              <a:rPr sz="1800" spc="-1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организаций;</a:t>
            </a:r>
            <a:endParaRPr sz="1800" dirty="0">
              <a:solidFill>
                <a:schemeClr val="accent6">
                  <a:lumMod val="75000"/>
                </a:schemeClr>
              </a:solidFill>
              <a:latin typeface="+mj-lt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2406" y="3983641"/>
            <a:ext cx="8072120" cy="122364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45"/>
              </a:spcBef>
              <a:buClr>
                <a:srgbClr val="A42F0F"/>
              </a:buClr>
              <a:buFont typeface="Wingdings 3"/>
              <a:buChar char="&gt;"/>
              <a:tabLst>
                <a:tab pos="354965" algn="l"/>
                <a:tab pos="355600" algn="l"/>
                <a:tab pos="911860" algn="l"/>
                <a:tab pos="2876550" algn="l"/>
                <a:tab pos="4765040" algn="l"/>
                <a:tab pos="5054600" algn="l"/>
                <a:tab pos="6511290" algn="l"/>
                <a:tab pos="7944484" algn="l"/>
              </a:tabLst>
            </a:pPr>
            <a:r>
              <a:rPr sz="1800" spc="-5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Вс</a:t>
            </a:r>
            <a:r>
              <a:rPr sz="180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е	</a:t>
            </a:r>
            <a:r>
              <a:rPr sz="1800" spc="-25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х</a:t>
            </a:r>
            <a:r>
              <a:rPr sz="1800" spc="-5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а</a:t>
            </a:r>
            <a:r>
              <a:rPr sz="1800" spc="-1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р</a:t>
            </a:r>
            <a:r>
              <a:rPr sz="1800" spc="-5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а</a:t>
            </a:r>
            <a:r>
              <a:rPr sz="1800" spc="2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к</a:t>
            </a:r>
            <a:r>
              <a:rPr sz="1800" spc="-2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т</a:t>
            </a:r>
            <a:r>
              <a:rPr sz="1800" spc="-5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ери</a:t>
            </a:r>
            <a:r>
              <a:rPr sz="1800" spc="-2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з</a:t>
            </a:r>
            <a:r>
              <a:rPr sz="1800" spc="-25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у</a:t>
            </a:r>
            <a:r>
              <a:rPr sz="1800" spc="-35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ю</a:t>
            </a:r>
            <a:r>
              <a:rPr sz="1800" spc="-2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т</a:t>
            </a:r>
            <a:r>
              <a:rPr sz="180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ся	</a:t>
            </a:r>
            <a:r>
              <a:rPr sz="1800" spc="-15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у</a:t>
            </a:r>
            <a:r>
              <a:rPr sz="1800" spc="-25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в</a:t>
            </a:r>
            <a:r>
              <a:rPr sz="1800" spc="-5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ажи</a:t>
            </a:r>
            <a:r>
              <a:rPr sz="1800" spc="-2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т</a:t>
            </a:r>
            <a:r>
              <a:rPr sz="1800" spc="-7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е</a:t>
            </a:r>
            <a:r>
              <a:rPr sz="180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льным	и	</a:t>
            </a:r>
            <a:r>
              <a:rPr sz="1800" spc="-2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т</a:t>
            </a:r>
            <a:r>
              <a:rPr sz="1800" spc="-5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а</a:t>
            </a:r>
            <a:r>
              <a:rPr sz="1800" spc="2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к</a:t>
            </a:r>
            <a:r>
              <a:rPr sz="1800" spc="-1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т</a:t>
            </a:r>
            <a:r>
              <a:rPr sz="180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ичным	</a:t>
            </a:r>
            <a:r>
              <a:rPr sz="1800" spc="-5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об</a:t>
            </a:r>
            <a:r>
              <a:rPr sz="1800" spc="-3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щ</a:t>
            </a:r>
            <a:r>
              <a:rPr sz="1800" spc="-5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ен</a:t>
            </a:r>
            <a:r>
              <a:rPr sz="1800" spc="5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и</a:t>
            </a:r>
            <a:r>
              <a:rPr sz="1800" spc="-5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е</a:t>
            </a:r>
            <a:r>
              <a:rPr sz="180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м	с</a:t>
            </a:r>
          </a:p>
          <a:p>
            <a:pPr marL="355600">
              <a:lnSpc>
                <a:spcPct val="100000"/>
              </a:lnSpc>
              <a:spcBef>
                <a:spcPts val="645"/>
              </a:spcBef>
            </a:pPr>
            <a:r>
              <a:rPr sz="1800" spc="-5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одноклассниками </a:t>
            </a:r>
            <a:r>
              <a:rPr sz="180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и</a:t>
            </a:r>
            <a:r>
              <a:rPr sz="1800" spc="-2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 </a:t>
            </a:r>
            <a:r>
              <a:rPr sz="1800" spc="-15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преподавателями;</a:t>
            </a:r>
            <a:endParaRPr sz="1800" dirty="0">
              <a:solidFill>
                <a:schemeClr val="accent6">
                  <a:lumMod val="75000"/>
                </a:schemeClr>
              </a:solidFill>
              <a:latin typeface="+mj-lt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660"/>
              </a:spcBef>
              <a:buClr>
                <a:srgbClr val="A42F0F"/>
              </a:buClr>
              <a:buFont typeface="Wingdings 3"/>
              <a:buChar char="&gt;"/>
              <a:tabLst>
                <a:tab pos="354965" algn="l"/>
                <a:tab pos="355600" algn="l"/>
              </a:tabLst>
            </a:pPr>
            <a:r>
              <a:rPr sz="1800" spc="-1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Некоторые подростки </a:t>
            </a:r>
            <a:r>
              <a:rPr sz="180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были </a:t>
            </a:r>
            <a:r>
              <a:rPr sz="1800" spc="-5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лидерами </a:t>
            </a:r>
            <a:r>
              <a:rPr sz="180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в </a:t>
            </a:r>
            <a:r>
              <a:rPr sz="1800" spc="-1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своих</a:t>
            </a:r>
            <a:r>
              <a:rPr sz="180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 </a:t>
            </a:r>
            <a:r>
              <a:rPr sz="1800" spc="-5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коллективах.</a:t>
            </a:r>
            <a:endParaRPr sz="1800" dirty="0">
              <a:solidFill>
                <a:schemeClr val="accent6">
                  <a:lumMod val="75000"/>
                </a:schemeClr>
              </a:solidFill>
              <a:latin typeface="+mj-lt"/>
              <a:cs typeface="Arial"/>
            </a:endParaRPr>
          </a:p>
        </p:txBody>
      </p:sp>
      <p:pic>
        <p:nvPicPr>
          <p:cNvPr id="17410" name="Picture 2" descr="https://cdn.mos.cms.futurecdn.net/UuBVch5DWJihir28NJcKm9-1200-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5229200"/>
            <a:ext cx="2565398" cy="1443036"/>
          </a:xfrm>
          <a:prstGeom prst="rect">
            <a:avLst/>
          </a:prstGeom>
          <a:noFill/>
        </p:spPr>
      </p:pic>
      <p:pic>
        <p:nvPicPr>
          <p:cNvPr id="17412" name="Picture 4" descr="http://demo.altaikdm.ru/uploads/_pages/7837/144800814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5229200"/>
            <a:ext cx="2304256" cy="14760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3FC9B37-4B4A-49AF-A10A-3883216C0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1" y="188640"/>
            <a:ext cx="6768751" cy="8640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Необходимо помнить: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A0008A2-9BDA-4D6A-82E5-B2E798E8CB2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43608" y="980728"/>
            <a:ext cx="7620000" cy="374441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Подросток = эмоция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Большие рамки – большее сопротивление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Подросток живёт здесь и сейчас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Мнение родителя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&lt;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мнения сверстника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Все проходит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Желание         результат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План по преодолению препятствий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Проблемы решаются сообща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F842C4AC-F7AB-4076-B55A-40BE3187A1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797152"/>
            <a:ext cx="2627784" cy="1751856"/>
          </a:xfrm>
          <a:prstGeom prst="rect">
            <a:avLst/>
          </a:prstGeom>
        </p:spPr>
      </p:pic>
      <p:cxnSp>
        <p:nvCxnSpPr>
          <p:cNvPr id="7" name="Прямая со стрелкой 6"/>
          <p:cNvCxnSpPr/>
          <p:nvPr/>
        </p:nvCxnSpPr>
        <p:spPr>
          <a:xfrm>
            <a:off x="3131840" y="3429000"/>
            <a:ext cx="504056" cy="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9458" name="Picture 2" descr="https://avatars.mds.yandex.net/get-zen_doc/1866101/pub_5f7c07a8952c3b370edcdc8d_5f7c07f371c44f08294a9484/scale_12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821131"/>
            <a:ext cx="2555776" cy="17047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4953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272808" cy="108012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Почему?</a:t>
            </a:r>
            <a:b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Причинами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могут быть:</a:t>
            </a:r>
            <a:b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</a:b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683568" y="1340768"/>
            <a:ext cx="8208912" cy="4392488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Трудности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в сфере человеческих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отношений (нарушение детско-родительских отношений);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r>
              <a:rPr lang="ru-RU" spc="-10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/>
              </a:rPr>
              <a:t>Неудовлетворенность во </a:t>
            </a:r>
            <a:r>
              <a:rPr lang="ru-RU" spc="-5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/>
              </a:rPr>
              <a:t>взаимоотношениях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/>
              </a:rPr>
              <a:t>с </a:t>
            </a:r>
            <a:r>
              <a:rPr lang="ru-RU" spc="-10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/>
              </a:rPr>
              <a:t>противоположным </a:t>
            </a:r>
            <a:r>
              <a:rPr lang="ru-RU" spc="-155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/>
              </a:rPr>
              <a:t>полом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/>
              </a:rPr>
              <a:t>(романтические</a:t>
            </a:r>
            <a:r>
              <a:rPr lang="ru-RU" spc="-25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/>
              </a:rPr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/>
              </a:rPr>
              <a:t>отношения);</a:t>
            </a:r>
            <a:endParaRPr lang="ru-RU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lvl="0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Отчужденность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от социальной среды: подростка не принимают сверстники, возникает ощущение одиночества,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отчуждения, непринятия; 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lvl="0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Игра в «Суицид»;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lvl="0"/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Н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асилие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– как физическое, так и моральное, тогда возникает ощущение безысходности, напряжения;</a:t>
            </a:r>
          </a:p>
          <a:p>
            <a:pPr lvl="0"/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С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ильный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стресс – в частности, смерть близкого человека или расставание с ним.</a:t>
            </a:r>
          </a:p>
          <a:p>
            <a:endParaRPr lang="ru-RU" dirty="0"/>
          </a:p>
        </p:txBody>
      </p:sp>
      <p:pic>
        <p:nvPicPr>
          <p:cNvPr id="4" name="Picture 2" descr="https://avatars.mds.yandex.net/get-zen_doc/920263/pub_5b64815f1cec2400a977924f_5b648173bd216300a80d135f/scale_1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5373216"/>
            <a:ext cx="2047578" cy="13634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463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В рамках профилактической работы осуществляется: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480060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Динамическое наблюдение за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психо-моциональным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состоянием  обучающихся;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Диагностика (мониторинг) психологического здоровья,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социопсихологическое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тестирование;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Проведение занятий, тренингов общения, акций , классных часов и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т.п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Консультирование;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Просветительская работа с родителями;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Организационно-методическая работа (семинары, педсоветы, совещания);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Деятельность школьной службы примирения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79712" y="176010"/>
            <a:ext cx="6696744" cy="11214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ru-RU" sz="3600" b="1" spc="-20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/>
              </a:rPr>
              <a:t>Школьные</a:t>
            </a:r>
            <a:r>
              <a:rPr lang="ru-RU" sz="3600" b="1" spc="-80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/>
              </a:rPr>
              <a:t> </a:t>
            </a:r>
            <a:r>
              <a:rPr lang="ru-RU" sz="3600" b="1" spc="-20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/>
              </a:rPr>
              <a:t>службы  </a:t>
            </a:r>
            <a:r>
              <a:rPr lang="ru-RU" sz="3600" b="1" spc="-5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/>
              </a:rPr>
              <a:t>примирения: возможности</a:t>
            </a:r>
            <a:endParaRPr sz="3600" b="1" spc="-20" dirty="0">
              <a:solidFill>
                <a:schemeClr val="accent6">
                  <a:lumMod val="75000"/>
                </a:schemeClr>
              </a:solidFill>
              <a:latin typeface="+mn-lt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13527" y="4168522"/>
            <a:ext cx="325993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50970" algn="l"/>
              </a:tabLst>
            </a:pP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64426" y="3729610"/>
            <a:ext cx="1992630" cy="517449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 indent="207010">
              <a:lnSpc>
                <a:spcPts val="3460"/>
              </a:lnSpc>
              <a:spcBef>
                <a:spcPts val="535"/>
              </a:spcBef>
            </a:pP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13527" y="4607128"/>
            <a:ext cx="3322796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sz="3200" dirty="0">
              <a:latin typeface="Times New Roman"/>
              <a:cs typeface="Times New Roman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79712" cy="6858000"/>
          </a:xfrm>
          <a:prstGeom prst="rect">
            <a:avLst/>
          </a:prstGeom>
        </p:spPr>
      </p:pic>
      <p:sp>
        <p:nvSpPr>
          <p:cNvPr id="10" name="object 2"/>
          <p:cNvSpPr txBox="1">
            <a:spLocks noGrp="1"/>
          </p:cNvSpPr>
          <p:nvPr>
            <p:ph idx="1"/>
          </p:nvPr>
        </p:nvSpPr>
        <p:spPr>
          <a:xfrm>
            <a:off x="1979613" y="1412776"/>
            <a:ext cx="6984875" cy="5223866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94945" marR="9525" indent="-182880" algn="just">
              <a:spcBef>
                <a:spcPts val="0"/>
              </a:spcBef>
              <a:buSzPct val="79687"/>
              <a:buFont typeface="Corbel"/>
              <a:buChar char="•"/>
              <a:tabLst>
                <a:tab pos="195580" algn="l"/>
              </a:tabLst>
            </a:pPr>
            <a:r>
              <a:rPr lang="ru-RU" sz="2100" b="1" spc="5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  <a:cs typeface="Times New Roman"/>
              </a:rPr>
              <a:t>Разрешение конфликтных ситуаций, примирение сторон, профилактика </a:t>
            </a:r>
            <a:r>
              <a:rPr lang="ru-RU" sz="2100" b="1" spc="5" dirty="0" err="1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  <a:cs typeface="Times New Roman"/>
              </a:rPr>
              <a:t>моббинга</a:t>
            </a:r>
            <a:r>
              <a:rPr lang="ru-RU" sz="2100" b="1" spc="5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  <a:cs typeface="Times New Roman"/>
              </a:rPr>
              <a:t> (травли) в классе, школе. </a:t>
            </a:r>
          </a:p>
          <a:p>
            <a:pPr marL="194945" marR="9525" indent="-182880" algn="just">
              <a:spcBef>
                <a:spcPts val="0"/>
              </a:spcBef>
              <a:buSzPct val="79687"/>
              <a:buFont typeface="Corbel"/>
              <a:buChar char="•"/>
              <a:tabLst>
                <a:tab pos="195580" algn="l"/>
              </a:tabLst>
            </a:pPr>
            <a:r>
              <a:rPr lang="ru-RU" sz="2100" spc="5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  <a:cs typeface="Times New Roman"/>
              </a:rPr>
              <a:t>Наличие </a:t>
            </a:r>
            <a:r>
              <a:rPr lang="ru-RU" sz="2100" spc="-10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  <a:cs typeface="Times New Roman"/>
              </a:rPr>
              <a:t>действующей областной педагогической  </a:t>
            </a:r>
            <a:r>
              <a:rPr lang="ru-RU" sz="2100" spc="-5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  <a:cs typeface="Times New Roman"/>
              </a:rPr>
              <a:t>программы «Создание </a:t>
            </a:r>
            <a:r>
              <a:rPr lang="ru-RU" sz="2100" spc="10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  <a:cs typeface="Times New Roman"/>
              </a:rPr>
              <a:t>сети </a:t>
            </a:r>
            <a:r>
              <a:rPr lang="ru-RU" sz="2100" spc="-15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  <a:cs typeface="Times New Roman"/>
              </a:rPr>
              <a:t>школьных </a:t>
            </a:r>
            <a:r>
              <a:rPr lang="ru-RU" sz="2100" spc="-20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  <a:cs typeface="Times New Roman"/>
              </a:rPr>
              <a:t>служб  </a:t>
            </a:r>
            <a:r>
              <a:rPr lang="ru-RU" sz="2100" spc="-5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  <a:cs typeface="Times New Roman"/>
              </a:rPr>
              <a:t>примирения </a:t>
            </a:r>
            <a:r>
              <a:rPr lang="ru-RU" sz="2100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  <a:cs typeface="Times New Roman"/>
              </a:rPr>
              <a:t>в </a:t>
            </a:r>
            <a:r>
              <a:rPr lang="ru-RU" sz="2100" spc="-10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  <a:cs typeface="Times New Roman"/>
              </a:rPr>
              <a:t>Самарской </a:t>
            </a:r>
            <a:r>
              <a:rPr lang="ru-RU" sz="2100" spc="-15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  <a:cs typeface="Times New Roman"/>
              </a:rPr>
              <a:t>области» </a:t>
            </a:r>
            <a:r>
              <a:rPr lang="ru-RU" sz="2100" spc="-45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  <a:cs typeface="Times New Roman"/>
              </a:rPr>
              <a:t>(ГБОУ </a:t>
            </a:r>
            <a:r>
              <a:rPr lang="ru-RU" sz="2100" spc="-55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  <a:cs typeface="Times New Roman"/>
              </a:rPr>
              <a:t>ДОД </a:t>
            </a:r>
            <a:r>
              <a:rPr lang="ru-RU" sz="2100" spc="-35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  <a:cs typeface="Times New Roman"/>
              </a:rPr>
              <a:t>ЦРТДЮ  </a:t>
            </a:r>
            <a:r>
              <a:rPr lang="ru-RU" sz="2100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  <a:cs typeface="Times New Roman"/>
              </a:rPr>
              <a:t>ЦСМ).</a:t>
            </a:r>
          </a:p>
          <a:p>
            <a:pPr marL="194945" marR="9525" indent="-182880" algn="just">
              <a:spcBef>
                <a:spcPts val="0"/>
              </a:spcBef>
              <a:buSzPct val="79687"/>
              <a:buFont typeface="Corbel"/>
              <a:buChar char="•"/>
              <a:tabLst>
                <a:tab pos="195580" algn="l"/>
              </a:tabLst>
            </a:pPr>
            <a:r>
              <a:rPr lang="ru-RU" sz="2100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</a:rPr>
              <a:t>Обмен опытом в рамках деятельности Межрегиональной </a:t>
            </a:r>
            <a:r>
              <a:rPr lang="ru-RU" sz="2100" spc="-10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</a:rPr>
              <a:t>площадки </a:t>
            </a:r>
            <a:r>
              <a:rPr lang="ru-RU" sz="2100" spc="-5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</a:rPr>
              <a:t>по </a:t>
            </a:r>
            <a:r>
              <a:rPr lang="ru-RU" sz="2100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</a:rPr>
              <a:t>дистанцион</a:t>
            </a:r>
            <a:r>
              <a:rPr lang="ru-RU" sz="2100" spc="-5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</a:rPr>
              <a:t>ным </a:t>
            </a:r>
            <a:r>
              <a:rPr lang="ru-RU" sz="2100" spc="5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</a:rPr>
              <a:t>проектам </a:t>
            </a:r>
            <a:r>
              <a:rPr lang="ru-RU" sz="2100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</a:rPr>
              <a:t>для </a:t>
            </a:r>
            <a:r>
              <a:rPr lang="ru-RU" sz="2100" spc="-20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</a:rPr>
              <a:t>медиаторов </a:t>
            </a:r>
            <a:r>
              <a:rPr lang="ru-RU" sz="2100" spc="-30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</a:rPr>
              <a:t>школьных  </a:t>
            </a:r>
            <a:r>
              <a:rPr lang="ru-RU" sz="2100" spc="-15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</a:rPr>
              <a:t>служб </a:t>
            </a:r>
            <a:r>
              <a:rPr lang="ru-RU" sz="2100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</a:rPr>
              <a:t>примирения (с</a:t>
            </a:r>
            <a:r>
              <a:rPr lang="ru-RU" sz="2100" spc="-50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</a:rPr>
              <a:t> </a:t>
            </a:r>
            <a:r>
              <a:rPr lang="ru-RU" sz="2100" spc="5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</a:rPr>
              <a:t>2020 г).</a:t>
            </a:r>
            <a:endParaRPr lang="ru-RU" sz="2100" spc="5" dirty="0" smtClean="0">
              <a:solidFill>
                <a:schemeClr val="accent6">
                  <a:lumMod val="75000"/>
                </a:schemeClr>
              </a:solidFill>
              <a:ea typeface="Adobe Gothic Std B" pitchFamily="34" charset="-128"/>
            </a:endParaRPr>
          </a:p>
          <a:p>
            <a:pPr marL="194945" marR="9525" indent="-182880" algn="just">
              <a:spcBef>
                <a:spcPts val="0"/>
              </a:spcBef>
              <a:buSzPct val="79687"/>
              <a:buFont typeface="Corbel"/>
              <a:buChar char="•"/>
              <a:tabLst>
                <a:tab pos="195580" algn="l"/>
              </a:tabLst>
            </a:pPr>
            <a:r>
              <a:rPr lang="ru-RU" sz="2100" spc="5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</a:rPr>
              <a:t>Сотрудничество со Всероссийской ассоциацией медиаторов в рамках проекта «Традиции примирения»</a:t>
            </a:r>
          </a:p>
          <a:p>
            <a:pPr marL="194945" marR="9525" indent="-182880" algn="just">
              <a:spcBef>
                <a:spcPts val="0"/>
              </a:spcBef>
              <a:buSzPct val="79687"/>
              <a:buFont typeface="Corbel"/>
              <a:buChar char="•"/>
              <a:tabLst>
                <a:tab pos="195580" algn="l"/>
              </a:tabLst>
            </a:pPr>
            <a:r>
              <a:rPr lang="ru-RU" sz="2100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  <a:cs typeface="Times New Roman"/>
              </a:rPr>
              <a:t>ОО </a:t>
            </a:r>
            <a:r>
              <a:rPr lang="ru-RU" sz="2100" spc="-5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  <a:cs typeface="Times New Roman"/>
              </a:rPr>
              <a:t>«Ассоциация </a:t>
            </a:r>
            <a:r>
              <a:rPr lang="ru-RU" sz="2100" spc="5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  <a:cs typeface="Times New Roman"/>
              </a:rPr>
              <a:t>детских </a:t>
            </a:r>
            <a:r>
              <a:rPr lang="ru-RU" sz="2100" spc="-20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  <a:cs typeface="Times New Roman"/>
              </a:rPr>
              <a:t>служб </a:t>
            </a:r>
            <a:r>
              <a:rPr lang="ru-RU" sz="2100" spc="-5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  <a:cs typeface="Times New Roman"/>
              </a:rPr>
              <a:t>примирения </a:t>
            </a:r>
            <a:r>
              <a:rPr lang="ru-RU" sz="2100" spc="-10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  <a:cs typeface="Times New Roman"/>
              </a:rPr>
              <a:t>Самарской  области», </a:t>
            </a:r>
            <a:r>
              <a:rPr lang="ru-RU" sz="2100" spc="-20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  <a:cs typeface="Times New Roman"/>
              </a:rPr>
              <a:t>которая реализует </a:t>
            </a:r>
            <a:r>
              <a:rPr lang="ru-RU" sz="2100" spc="5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  <a:cs typeface="Times New Roman"/>
              </a:rPr>
              <a:t>Президентский </a:t>
            </a:r>
            <a:r>
              <a:rPr lang="ru-RU" sz="2100" spc="-5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  <a:cs typeface="Times New Roman"/>
              </a:rPr>
              <a:t>гранд </a:t>
            </a:r>
            <a:r>
              <a:rPr lang="ru-RU" sz="2100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  <a:cs typeface="Times New Roman"/>
              </a:rPr>
              <a:t>-  </a:t>
            </a:r>
            <a:r>
              <a:rPr lang="ru-RU" sz="2100" spc="-10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  <a:cs typeface="Times New Roman"/>
              </a:rPr>
              <a:t>областной </a:t>
            </a:r>
            <a:r>
              <a:rPr lang="ru-RU" sz="2100" spc="-5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  <a:cs typeface="Times New Roman"/>
              </a:rPr>
              <a:t>просветительский проект</a:t>
            </a:r>
            <a:r>
              <a:rPr lang="ru-RU" sz="2100" spc="20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  <a:cs typeface="Times New Roman"/>
              </a:rPr>
              <a:t> </a:t>
            </a:r>
            <a:r>
              <a:rPr lang="ru-RU" sz="2100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  <a:cs typeface="Times New Roman"/>
              </a:rPr>
              <a:t>«ОБИДКА».</a:t>
            </a:r>
          </a:p>
          <a:p>
            <a:pPr marL="194945" marR="9525" indent="-182880" algn="just">
              <a:spcBef>
                <a:spcPts val="0"/>
              </a:spcBef>
              <a:buSzPct val="79687"/>
              <a:buFont typeface="Corbel"/>
              <a:buChar char="•"/>
              <a:tabLst>
                <a:tab pos="195580" algn="l"/>
              </a:tabLst>
            </a:pPr>
            <a:r>
              <a:rPr lang="ru-RU" sz="2100" b="1" dirty="0" smtClean="0">
                <a:solidFill>
                  <a:schemeClr val="accent6">
                    <a:lumMod val="75000"/>
                  </a:schemeClr>
                </a:solidFill>
                <a:ea typeface="Adobe Gothic Std B" pitchFamily="34" charset="-128"/>
                <a:cs typeface="Times New Roman"/>
              </a:rPr>
              <a:t>Обучающие курсы по ИОЧ – 36 ч. Для педагогов (РСПЦ)</a:t>
            </a:r>
          </a:p>
          <a:p>
            <a:pPr marL="194945" marR="9525" indent="-182880" algn="just">
              <a:spcBef>
                <a:spcPts val="0"/>
              </a:spcBef>
              <a:buSzPct val="79687"/>
              <a:buFont typeface="Corbel"/>
              <a:buChar char="•"/>
              <a:tabLst>
                <a:tab pos="195580" algn="l"/>
              </a:tabLst>
            </a:pPr>
            <a:endParaRPr lang="ru-RU" sz="2000" b="1" spc="-5" dirty="0" smtClean="0">
              <a:solidFill>
                <a:schemeClr val="accent6">
                  <a:lumMod val="75000"/>
                </a:schemeClr>
              </a:solidFill>
              <a:ea typeface="Adobe Gothic Std B" pitchFamily="34" charset="-128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Планирование работы по профилактике суицидального поведения среди обучающихся ОО</a:t>
            </a:r>
            <a:b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43608" y="1340768"/>
            <a:ext cx="7890080" cy="39604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971600" y="1412776"/>
            <a:ext cx="7962088" cy="5328592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Цель:   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      профилактика суицидов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и суицидальных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попыток среди несовершеннолетних.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Задачи: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 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    -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создать систему психолого-педагогической поддержки учащихся разных возрастных групп;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 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 -  изучить особенности психолого-педагогического статуса  учащихся, с последующим выявлением детей,  нуждающихся в незамедлительной помощи;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    -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обеспечить безопасность ребенка, снятие суицидального риска;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    - осуществлять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сопровождающую деятельность обучающихся группы риска и их семей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 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Контингент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адресат взаимодействия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: учащиеся, педагоги, родители, участники образовательного процесса.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Ожидаемые результаты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Качественные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1. Позитивное отношение к себе, другим своим сверстникам и другим взрослым;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2. Целеустремленность и жизнестойкость в устремлениях к будущему.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3. Оптимизация детско-родительских взаимоотношений.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Количественные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</a:p>
          <a:p>
            <a:pPr marL="457200" indent="-45720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1.  Увеличение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количества несовершеннолетних с жизнестойкостью и целеустремленностью на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будущее.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2. Улучшение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 психологического  климата  в классных коллективах.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692</TotalTime>
  <Words>1324</Words>
  <Application>Microsoft Office PowerPoint</Application>
  <PresentationFormat>Экран (4:3)</PresentationFormat>
  <Paragraphs>241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Солнцестояние</vt:lpstr>
      <vt:lpstr>Северо-Восточное управление министерства образования и науки Самарской области  Государственное бюджетное учреждение дополнительного  профессионального образования Самарской области «Похвистневский Ресурсный центр»</vt:lpstr>
      <vt:lpstr>Суицид – умышленное самоповреждение со смертельным исходом (лишение себя жизни).  </vt:lpstr>
      <vt:lpstr>Характеристика современных подростков</vt:lpstr>
      <vt:lpstr>Социально-психологический портрет суицидентов</vt:lpstr>
      <vt:lpstr>Необходимо помнить:</vt:lpstr>
      <vt:lpstr>Почему? Причинами могут быть: </vt:lpstr>
      <vt:lpstr>В рамках профилактической работы осуществляется:</vt:lpstr>
      <vt:lpstr>Школьные службы  примирения: возможности</vt:lpstr>
      <vt:lpstr>Планирование работы по профилактике суицидального поведения среди обучающихся ОО </vt:lpstr>
      <vt:lpstr>Планирование работы по профилактике суицидального поведения среди обучающихся ОО</vt:lpstr>
      <vt:lpstr>КАК ВЫЯВИТЬ? Поведенческие признаки (из наблюдения):</vt:lpstr>
      <vt:lpstr>Психологическая диагностика выявления суицидальных намерений</vt:lpstr>
      <vt:lpstr>Слайд 13</vt:lpstr>
      <vt:lpstr>Слайд 14</vt:lpstr>
      <vt:lpstr>Слайд 15</vt:lpstr>
      <vt:lpstr>Слайд 16</vt:lpstr>
      <vt:lpstr>Слайд 17</vt:lpstr>
      <vt:lpstr>Слайд 18</vt:lpstr>
      <vt:lpstr>Важная информация для педагогов, родителей и несовершеннолетних</vt:lpstr>
      <vt:lpstr>Информация по КПК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Северо-Восточное управление министерства образования и науки Самарской области  Государственное бюджетное учреждение дополнительного  профессионального образования Самарской области «Похвистневский Ресурсный центр»</dc:title>
  <dc:creator>user</dc:creator>
  <cp:lastModifiedBy>Забелина </cp:lastModifiedBy>
  <cp:revision>72</cp:revision>
  <dcterms:created xsi:type="dcterms:W3CDTF">2021-01-14T08:52:06Z</dcterms:created>
  <dcterms:modified xsi:type="dcterms:W3CDTF">2021-01-15T05:51:46Z</dcterms:modified>
</cp:coreProperties>
</file>