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5" r:id="rId3"/>
    <p:sldId id="258" r:id="rId4"/>
    <p:sldId id="259" r:id="rId5"/>
    <p:sldId id="266" r:id="rId6"/>
    <p:sldId id="261" r:id="rId7"/>
    <p:sldId id="269" r:id="rId8"/>
    <p:sldId id="268" r:id="rId9"/>
    <p:sldId id="270" r:id="rId10"/>
    <p:sldId id="262" r:id="rId11"/>
    <p:sldId id="263" r:id="rId12"/>
    <p:sldId id="264" r:id="rId1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ige msi" initials="pm" lastIdx="1" clrIdx="0">
    <p:extLst>
      <p:ext uri="{19B8F6BF-5375-455C-9EA6-DF929625EA0E}">
        <p15:presenceInfo xmlns:p15="http://schemas.microsoft.com/office/powerpoint/2012/main" userId="6d0d9464fbef1af4" providerId="Windows Live"/>
      </p:ext>
    </p:extLst>
  </p:cmAuthor>
  <p:cmAuthor id="2" name="acdc" initials="a" lastIdx="1" clrIdx="1">
    <p:extLst>
      <p:ext uri="{19B8F6BF-5375-455C-9EA6-DF929625EA0E}">
        <p15:presenceInfo xmlns:p15="http://schemas.microsoft.com/office/powerpoint/2012/main" userId="acd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9-28T15:13:11.405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alog.g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FAAD8-E073-D705-30A2-F7E3C3DE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85" y="1746276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Calibri" panose="020F0502020204030204" pitchFamily="34" charset="0"/>
                <a:cs typeface="Calibri" panose="020F0502020204030204" pitchFamily="34" charset="0"/>
              </a:rPr>
              <a:t>Налог на имущество физических лиц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4923" y="504497"/>
            <a:ext cx="859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Самарская областная организация Профсоюза работников народного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образования  и науки Российской Федерации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517" y="5097518"/>
            <a:ext cx="422751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Семехина</a:t>
            </a: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Ольга Павловна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зам. </a:t>
            </a: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гл.бухгалтера</a:t>
            </a: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 Самарской областной организации Профсоюза работников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народного образования и науки РФ </a:t>
            </a:r>
          </a:p>
        </p:txBody>
      </p:sp>
    </p:spTree>
    <p:extLst>
      <p:ext uri="{BB962C8B-B14F-4D97-AF65-F5344CB8AC3E}">
        <p14:creationId xmlns:p14="http://schemas.microsoft.com/office/powerpoint/2010/main" val="2293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2AE26-42B4-D9E4-764A-811FC354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ОСВОБОЖДЕНИЕ ОТ УПЛАТЫ</a:t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 НАЛОГА НА ИМУЩЕСТВО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2870226-7C6A-4693-2477-2BF65802CC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13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cs typeface="Times New Roman" panose="02020603050405020304" pitchFamily="18" charset="0"/>
              </a:rPr>
              <a:t>ОБЪЕКТЫ НЕДВИЖИМОСТИ - СТРОЕНИЯ</a:t>
            </a:r>
            <a:endParaRPr lang="ru-RU" sz="2000" b="1" dirty="0">
              <a:cs typeface="Times New Roman" panose="02020603050405020304" pitchFamily="18" charset="0"/>
            </a:endParaRPr>
          </a:p>
          <a:p>
            <a:r>
              <a:rPr lang="ru-RU" sz="2000" dirty="0">
                <a:cs typeface="Times New Roman" panose="02020603050405020304" pitchFamily="18" charset="0"/>
              </a:rPr>
              <a:t>Квартира, часть квартиры или комната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Жилой дом или часть жилого дома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Гараж или </a:t>
            </a:r>
            <a:r>
              <a:rPr lang="ru-RU" sz="2000" dirty="0">
                <a:cs typeface="Times New Roman" panose="02020603050405020304" pitchFamily="18" charset="0"/>
              </a:rPr>
              <a:t>машино</a:t>
            </a:r>
            <a:r>
              <a:rPr lang="ru-RU" sz="2000" dirty="0">
                <a:cs typeface="Times New Roman" panose="02020603050405020304" pitchFamily="18" charset="0"/>
              </a:rPr>
              <a:t>-место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Капитальные хозяйственные и другие постройки, площадью не более 50 </a:t>
            </a:r>
            <a:r>
              <a:rPr lang="ru-RU" sz="2000" dirty="0">
                <a:cs typeface="Times New Roman" panose="02020603050405020304" pitchFamily="18" charset="0"/>
              </a:rPr>
              <a:t>кв.м</a:t>
            </a:r>
            <a:r>
              <a:rPr lang="ru-RU" sz="20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cs typeface="Times New Roman" panose="02020603050405020304" pitchFamily="18" charset="0"/>
              </a:rPr>
              <a:t>Специально  оборудованные помещения, используемые в качестве творческих мастерских, студий, ателье, музеев, библиотек</a:t>
            </a:r>
          </a:p>
          <a:p>
            <a:pPr marL="0" indent="0">
              <a:buNone/>
            </a:pPr>
            <a:endParaRPr lang="ru-RU" sz="20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B8EB03B-9A71-5F11-1D00-D665079C845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428337" y="1538854"/>
            <a:ext cx="5181600" cy="3919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НА ЗЕМЕЛЬНЫЙ УЧАСТОК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Участок площадью 6 соток</a:t>
            </a:r>
          </a:p>
        </p:txBody>
      </p:sp>
    </p:spTree>
    <p:extLst>
      <p:ext uri="{BB962C8B-B14F-4D97-AF65-F5344CB8AC3E}">
        <p14:creationId xmlns:p14="http://schemas.microsoft.com/office/powerpoint/2010/main" val="322037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4DCF6-97F3-A28D-379C-A494198C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МЕСТНЫЕ ЛЬГОТЫ</a:t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 (городской округ </a:t>
            </a:r>
            <a:r>
              <a:rPr lang="ru-RU" b="1" dirty="0" smtClean="0">
                <a:cs typeface="Times New Roman" panose="02020603050405020304" pitchFamily="18" charset="0"/>
              </a:rPr>
              <a:t>Самара)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9622B9-2696-A329-A71B-D56EBB74F3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НА ОБЪЕКТЫ НЕДВИЖИМОСТИ - СТРОЕНИЯ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Многодетные </a:t>
            </a:r>
            <a:r>
              <a:rPr lang="ru-RU" sz="2400" dirty="0">
                <a:cs typeface="Times New Roman" panose="02020603050405020304" pitchFamily="18" charset="0"/>
              </a:rPr>
              <a:t>семьи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Обманутые дольщики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Мобилизованные в ряды ВС РФ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Контрактники, участвующие в СВО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Члены семей лиц, участвующих в СВО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103620" y="1589567"/>
            <a:ext cx="5537848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НА ЗЕМЛЮ</a:t>
            </a:r>
          </a:p>
          <a:p>
            <a:r>
              <a:rPr lang="ru-RU" sz="2400" dirty="0" smtClean="0"/>
              <a:t>Инвалиды 3 группы </a:t>
            </a:r>
          </a:p>
          <a:p>
            <a:r>
              <a:rPr lang="ru-RU" sz="2400" dirty="0" smtClean="0"/>
              <a:t>Граждане, имеющие на иждивении ребенка-</a:t>
            </a:r>
            <a:r>
              <a:rPr lang="ru-RU" sz="2400" dirty="0"/>
              <a:t>и</a:t>
            </a:r>
            <a:r>
              <a:rPr lang="ru-RU" sz="2400" dirty="0" smtClean="0"/>
              <a:t>нвалида в возрасте до 18 лет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Мобилизованные в ряды ВС РФ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Контрактники, участвующие в СВО</a:t>
            </a:r>
          </a:p>
          <a:p>
            <a:r>
              <a:rPr lang="ru-RU" sz="2400" dirty="0">
                <a:cs typeface="Times New Roman" panose="02020603050405020304" pitchFamily="18" charset="0"/>
              </a:rPr>
              <a:t>Члены семей лиц, участвующих в СВО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47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91C76-39E6-EFB0-71F0-71AE881D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СПРАВОЧНАЯ ИНФОРМАЦИЯ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4F5BC-8F5A-C47F-4159-7DE0FAC7F0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Справочную информацию о ставках и льготах по имущественным налогам по каждому муниципальному образованию можно найти на сайте ФНС России  </a:t>
            </a:r>
            <a:r>
              <a:rPr lang="en-US" sz="2400" dirty="0">
                <a:solidFill>
                  <a:srgbClr val="00B0F0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rgbClr val="00B0F0"/>
                </a:solidFill>
                <a:hlinkClick r:id="rId2"/>
              </a:rPr>
              <a:t>www.nalog.gov.ru</a:t>
            </a:r>
            <a:endParaRPr lang="ru-RU" sz="2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B0F0"/>
              </a:solidFill>
            </a:endParaRPr>
          </a:p>
          <a:p>
            <a:r>
              <a:rPr lang="ru-RU" sz="2400" dirty="0"/>
              <a:t>Название, номер и дата документа</a:t>
            </a:r>
          </a:p>
          <a:p>
            <a:r>
              <a:rPr lang="ru-RU" sz="2400" dirty="0"/>
              <a:t>Ставки налога</a:t>
            </a:r>
          </a:p>
          <a:p>
            <a:r>
              <a:rPr lang="ru-RU" sz="2400" dirty="0"/>
              <a:t>Перечень федеральных </a:t>
            </a:r>
            <a:r>
              <a:rPr lang="ru-RU" sz="2400" dirty="0" smtClean="0"/>
              <a:t>льгот, условия и порядок их предоставления</a:t>
            </a:r>
            <a:endParaRPr lang="ru-RU" sz="2400" dirty="0"/>
          </a:p>
          <a:p>
            <a:r>
              <a:rPr lang="ru-RU" sz="2400" dirty="0"/>
              <a:t>Перечень местных </a:t>
            </a:r>
            <a:r>
              <a:rPr lang="ru-RU" sz="2400" dirty="0" smtClean="0"/>
              <a:t>льгот, условия и порядок их предоставления</a:t>
            </a:r>
            <a:endParaRPr lang="ru-RU" sz="2400" dirty="0"/>
          </a:p>
          <a:p>
            <a:pPr marL="0" indent="0">
              <a:buNone/>
            </a:pPr>
            <a:endParaRPr lang="ru-RU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88" y="2914520"/>
            <a:ext cx="3057952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4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8F090-BE9D-1F0B-EE04-89FCDC54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cs typeface="Times New Roman" panose="02020603050405020304" pitchFamily="18" charset="0"/>
              </a:rPr>
              <a:t>ОБЪЕКТЫ НАЛОГООБЛОЖЕНИЯ</a:t>
            </a:r>
            <a:br>
              <a:rPr lang="ru-RU" sz="3600" b="1" dirty="0">
                <a:cs typeface="Times New Roman" panose="02020603050405020304" pitchFamily="18" charset="0"/>
              </a:rPr>
            </a:br>
            <a:r>
              <a:rPr lang="ru-RU" sz="3600" b="1" dirty="0">
                <a:cs typeface="Times New Roman" panose="02020603050405020304" pitchFamily="18" charset="0"/>
              </a:rPr>
              <a:t> ФИЗИЧЕСКИХ ЛИЦ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3B6F48-380F-F4AE-0520-CE79A6D4BA9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371600" y="2805195"/>
            <a:ext cx="4443984" cy="3062207"/>
          </a:xfrm>
        </p:spPr>
        <p:txBody>
          <a:bodyPr>
            <a:normAutofit fontScale="70000" lnSpcReduction="2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Жилой </a:t>
            </a:r>
            <a:r>
              <a:rPr lang="ru-RU" sz="2800" dirty="0"/>
              <a:t>дом, часть жилого дома</a:t>
            </a:r>
          </a:p>
          <a:p>
            <a:r>
              <a:rPr lang="ru-RU" sz="2800" dirty="0"/>
              <a:t>Квартира, часть квартиры, комната</a:t>
            </a:r>
          </a:p>
          <a:p>
            <a:r>
              <a:rPr lang="ru-RU" sz="2800" dirty="0" smtClean="0"/>
              <a:t>Гараж, </a:t>
            </a:r>
            <a:r>
              <a:rPr lang="ru-RU" sz="2800" dirty="0"/>
              <a:t>машино</a:t>
            </a:r>
            <a:r>
              <a:rPr lang="ru-RU" sz="2800" dirty="0"/>
              <a:t>-место</a:t>
            </a:r>
          </a:p>
          <a:p>
            <a:r>
              <a:rPr lang="ru-RU" sz="2800" dirty="0"/>
              <a:t>Единый недвижимый комплекс</a:t>
            </a:r>
          </a:p>
          <a:p>
            <a:r>
              <a:rPr lang="ru-RU" sz="2800" dirty="0"/>
              <a:t>Объекты незавершенного строительства</a:t>
            </a:r>
          </a:p>
          <a:p>
            <a:r>
              <a:rPr lang="ru-RU" sz="2800" dirty="0"/>
              <a:t>Иные капитальные здания, строения, сооружения, помещения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23F41F-FABD-A8D4-B5E6-27CA54AAC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5" y="2944679"/>
            <a:ext cx="4443984" cy="2922722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Приусадебные</a:t>
            </a:r>
            <a:endParaRPr lang="ru-RU" sz="2000" dirty="0"/>
          </a:p>
          <a:p>
            <a:r>
              <a:rPr lang="ru-RU" sz="2000" dirty="0"/>
              <a:t>Под ИЖС</a:t>
            </a:r>
          </a:p>
          <a:p>
            <a:r>
              <a:rPr lang="ru-RU" sz="2000" dirty="0"/>
              <a:t>Под гаражи и автостоянки</a:t>
            </a:r>
          </a:p>
          <a:p>
            <a:r>
              <a:rPr lang="ru-RU" sz="2000" dirty="0"/>
              <a:t>Под ведение сельского хозяйства</a:t>
            </a:r>
          </a:p>
          <a:p>
            <a:r>
              <a:rPr lang="ru-RU" sz="2000" dirty="0"/>
              <a:t>На территориях СНТ и ОНТ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8DF65D-4E06-4848-FBC7-F07455E1BA9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170451" y="1879836"/>
            <a:ext cx="4443984" cy="82391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ОБЪЕКТЫ НЕДВИЖИМОСТИ - СТРОЕНИЯ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157161-66F3-A13B-DDB5-1922B7995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1593" y="1879836"/>
            <a:ext cx="4443984" cy="823912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ЗЕМЕЛЬНЫЕ УЧАСТКИ</a:t>
            </a:r>
          </a:p>
        </p:txBody>
      </p:sp>
    </p:spTree>
    <p:extLst>
      <p:ext uri="{BB962C8B-B14F-4D97-AF65-F5344CB8AC3E}">
        <p14:creationId xmlns:p14="http://schemas.microsoft.com/office/powerpoint/2010/main" val="356819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AD22490-4026-740F-B6FE-EFC8594A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cs typeface="Times New Roman" panose="02020603050405020304" pitchFamily="18" charset="0"/>
              </a:rPr>
              <a:t>РАСЧЕТ НАЛОГА</a:t>
            </a:r>
            <a:br>
              <a:rPr lang="ru-RU" sz="4000" b="1" dirty="0">
                <a:cs typeface="Times New Roman" panose="02020603050405020304" pitchFamily="18" charset="0"/>
              </a:rPr>
            </a:br>
            <a:r>
              <a:rPr lang="ru-RU" sz="4000" b="1" dirty="0">
                <a:cs typeface="Times New Roman" panose="02020603050405020304" pitchFamily="18" charset="0"/>
              </a:rPr>
              <a:t> НА </a:t>
            </a:r>
            <a:r>
              <a:rPr lang="ru-RU" sz="4000" b="1" dirty="0" smtClean="0">
                <a:cs typeface="Times New Roman" panose="02020603050405020304" pitchFamily="18" charset="0"/>
              </a:rPr>
              <a:t>ИМУЩЕСТВО ФИЗИЧЕСКИХ ЛИЦ</a:t>
            </a:r>
            <a:endParaRPr lang="ru-RU" sz="4000" b="1" dirty="0"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51CA01-E00A-0E95-73D4-418F1367F4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КАДАСТРОВАЯ </a:t>
            </a:r>
            <a:r>
              <a:rPr lang="ru-RU" sz="2400" b="1" dirty="0">
                <a:cs typeface="Times New Roman" panose="02020603050405020304" pitchFamily="18" charset="0"/>
              </a:rPr>
              <a:t>СТОИМОСТЬ </a:t>
            </a:r>
            <a:r>
              <a:rPr lang="ru-RU" sz="2400" dirty="0">
                <a:cs typeface="Times New Roman" panose="02020603050405020304" pitchFamily="18" charset="0"/>
              </a:rPr>
              <a:t>– оценка стоимости конкретного жилья в </a:t>
            </a:r>
            <a:r>
              <a:rPr lang="ru-RU" sz="2400" dirty="0" smtClean="0"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cs typeface="Times New Roman" panose="02020603050405020304" pitchFamily="18" charset="0"/>
              </a:rPr>
              <a:t>Росреестре</a:t>
            </a: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endParaRPr lang="ru-RU" sz="2400" dirty="0">
              <a:cs typeface="Times New Roman" panose="02020603050405020304" pitchFamily="18" charset="0"/>
            </a:endParaRPr>
          </a:p>
          <a:p>
            <a:r>
              <a:rPr lang="ru-RU" sz="2400" b="1" dirty="0">
                <a:cs typeface="Times New Roman" panose="02020603050405020304" pitchFamily="18" charset="0"/>
              </a:rPr>
              <a:t>СТАВКА НАЛОГА </a:t>
            </a:r>
            <a:r>
              <a:rPr lang="ru-RU" sz="2400" dirty="0">
                <a:cs typeface="Times New Roman" panose="02020603050405020304" pitchFamily="18" charset="0"/>
              </a:rPr>
              <a:t>– от 0,1% до 2,0% от кадастровой стоимости</a:t>
            </a:r>
          </a:p>
          <a:p>
            <a:r>
              <a:rPr lang="ru-RU" sz="2400" b="1" dirty="0">
                <a:cs typeface="Times New Roman" panose="02020603050405020304" pitchFamily="18" charset="0"/>
              </a:rPr>
              <a:t>НАЛОГОВЫЙ ВЫЧЕТ</a:t>
            </a:r>
            <a:r>
              <a:rPr lang="ru-RU" sz="2400" dirty="0">
                <a:cs typeface="Times New Roman" panose="02020603050405020304" pitchFamily="18" charset="0"/>
              </a:rPr>
              <a:t> – 50 кв.м. </a:t>
            </a:r>
            <a:r>
              <a:rPr lang="ru-RU" sz="2400" dirty="0" smtClean="0">
                <a:cs typeface="Times New Roman" panose="02020603050405020304" pitchFamily="18" charset="0"/>
              </a:rPr>
              <a:t>- для </a:t>
            </a:r>
            <a:r>
              <a:rPr lang="ru-RU" sz="2400" dirty="0" smtClean="0">
                <a:cs typeface="Times New Roman" panose="02020603050405020304" pitchFamily="18" charset="0"/>
              </a:rPr>
              <a:t>жилых домов</a:t>
            </a:r>
            <a:r>
              <a:rPr lang="ru-RU" sz="2400" dirty="0">
                <a:cs typeface="Times New Roman" panose="02020603050405020304" pitchFamily="18" charset="0"/>
              </a:rPr>
              <a:t>; </a:t>
            </a:r>
            <a:endParaRPr lang="ru-RU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400" dirty="0" smtClean="0">
                <a:cs typeface="Times New Roman" panose="02020603050405020304" pitchFamily="18" charset="0"/>
              </a:rPr>
              <a:t>20 </a:t>
            </a:r>
            <a:r>
              <a:rPr lang="ru-RU" sz="2400" dirty="0">
                <a:cs typeface="Times New Roman" panose="02020603050405020304" pitchFamily="18" charset="0"/>
              </a:rPr>
              <a:t>кв.м</a:t>
            </a:r>
            <a:r>
              <a:rPr lang="ru-RU" sz="2400" dirty="0" smtClean="0">
                <a:cs typeface="Times New Roman" panose="02020603050405020304" pitchFamily="18" charset="0"/>
              </a:rPr>
              <a:t>. - для </a:t>
            </a:r>
            <a:r>
              <a:rPr lang="ru-RU" sz="2400" dirty="0">
                <a:cs typeface="Times New Roman" panose="02020603050405020304" pitchFamily="18" charset="0"/>
              </a:rPr>
              <a:t>квартир</a:t>
            </a:r>
            <a:r>
              <a:rPr lang="ru-RU" sz="2400" dirty="0" smtClean="0">
                <a:cs typeface="Times New Roman" panose="02020603050405020304" pitchFamily="18" charset="0"/>
              </a:rPr>
              <a:t>, части жилого дома;</a:t>
            </a:r>
          </a:p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10 кв.м. </a:t>
            </a:r>
            <a:r>
              <a:rPr lang="ru-RU" sz="2400" dirty="0" smtClean="0">
                <a:cs typeface="Times New Roman" panose="02020603050405020304" pitchFamily="18" charset="0"/>
              </a:rPr>
              <a:t>- для комнат, части квартиры </a:t>
            </a:r>
            <a:endParaRPr lang="ru-RU" sz="2400" dirty="0">
              <a:cs typeface="Times New Roman" panose="02020603050405020304" pitchFamily="18" charset="0"/>
            </a:endParaRPr>
          </a:p>
          <a:p>
            <a:r>
              <a:rPr lang="ru-RU" sz="2400" b="1" dirty="0">
                <a:cs typeface="Times New Roman" panose="02020603050405020304" pitchFamily="18" charset="0"/>
              </a:rPr>
              <a:t>НАЛОГОВЫЙ ВЫЧЕТ ДЛЯ МНОГОДЕТНЫХ СЕМЕЙ </a:t>
            </a:r>
            <a:r>
              <a:rPr lang="ru-RU" sz="2400" dirty="0">
                <a:cs typeface="Times New Roman" panose="02020603050405020304" pitchFamily="18" charset="0"/>
              </a:rPr>
              <a:t>- 5 кв.м. на каждого ребенка проживающего в квартире, 7 кв.м. на каждого ребенка проживающего в доме (</a:t>
            </a:r>
            <a:r>
              <a:rPr lang="ru-RU" sz="2400" u="sng" dirty="0">
                <a:cs typeface="Times New Roman" panose="02020603050405020304" pitchFamily="18" charset="0"/>
              </a:rPr>
              <a:t>в отношении одного объекта налогообложения каждого вида (квартира, комната, жилой дом))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11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54CE3-92C6-AF6A-0D63-10CC0163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cs typeface="Times New Roman" panose="02020603050405020304" pitchFamily="18" charset="0"/>
              </a:rPr>
              <a:t>ПРИМЕР</a:t>
            </a:r>
            <a:br>
              <a:rPr lang="ru-RU" sz="3600" b="1" dirty="0">
                <a:cs typeface="Times New Roman" panose="02020603050405020304" pitchFamily="18" charset="0"/>
              </a:rPr>
            </a:br>
            <a:r>
              <a:rPr lang="ru-RU" sz="3600" b="1" dirty="0">
                <a:cs typeface="Times New Roman" panose="02020603050405020304" pitchFamily="18" charset="0"/>
              </a:rPr>
              <a:t> РАСЧЕТА НАЛОГА НА </a:t>
            </a:r>
            <a:r>
              <a:rPr lang="ru-RU" sz="3600" b="1" dirty="0" smtClean="0">
                <a:cs typeface="Times New Roman" panose="02020603050405020304" pitchFamily="18" charset="0"/>
              </a:rPr>
              <a:t>ИМУЩЕСТВО ФИЗИЧЕСКИХ ЛИЦ</a:t>
            </a:r>
            <a:endParaRPr lang="ru-RU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28C9C-3516-AFF7-DC65-14B68FC60B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1371601" y="2286000"/>
            <a:ext cx="10236631" cy="3581400"/>
          </a:xfrm>
          <a:blipFill>
            <a:blip r:embed="rId2"/>
            <a:stretch>
              <a:fillRect l="-893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59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/>
              <a:t>РАСЧЕТ ЗЕМЕЛЬНОГО НАЛОГА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/>
                  <a:t>Налог</a:t>
                </a:r>
                <a:r>
                  <a:rPr lang="ru-RU" sz="2400" dirty="0"/>
                  <a:t> =  База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Ставка ×Коэффициент периода владения ×Доля</m:t>
                    </m:r>
                  </m:oMath>
                </a14:m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>
                    <a:ea typeface="Cambria Math" panose="02040503050406030204" pitchFamily="18" charset="0"/>
                  </a:rPr>
                  <a:t>КАДАСТРОВАЯ СТОИМОСТЬ </a:t>
                </a:r>
                <a:r>
                  <a:rPr lang="ru-RU" sz="2400" b="0" dirty="0">
                    <a:ea typeface="Cambria Math" panose="02040503050406030204" pitchFamily="18" charset="0"/>
                  </a:rPr>
                  <a:t>– оценка стоимости конкретного земельного участка в </a:t>
                </a:r>
                <a:r>
                  <a:rPr lang="ru-RU" sz="2400" b="0" dirty="0">
                    <a:ea typeface="Cambria Math" panose="02040503050406030204" pitchFamily="18" charset="0"/>
                  </a:rPr>
                  <a:t>Росреестре</a:t>
                </a:r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>
                    <a:ea typeface="Cambria Math" panose="02040503050406030204" pitchFamily="18" charset="0"/>
                  </a:rPr>
                  <a:t>СТАВКА НАЛОГА </a:t>
                </a:r>
                <a:r>
                  <a:rPr lang="ru-RU" sz="2400" b="0" dirty="0">
                    <a:ea typeface="Cambria Math" panose="02040503050406030204" pitchFamily="18" charset="0"/>
                  </a:rPr>
                  <a:t>– </a:t>
                </a:r>
                <a:r>
                  <a:rPr lang="ru-RU" sz="2400" b="0" dirty="0" smtClean="0">
                    <a:ea typeface="Cambria Math" panose="02040503050406030204" pitchFamily="18" charset="0"/>
                  </a:rPr>
                  <a:t> от 0,3</a:t>
                </a:r>
                <a:r>
                  <a:rPr lang="ru-RU" sz="2400" b="0" dirty="0">
                    <a:ea typeface="Cambria Math" panose="02040503050406030204" pitchFamily="18" charset="0"/>
                  </a:rPr>
                  <a:t>% </a:t>
                </a:r>
                <a:r>
                  <a:rPr lang="ru-RU" sz="2400" b="0" dirty="0" smtClean="0">
                    <a:ea typeface="Cambria Math" panose="02040503050406030204" pitchFamily="18" charset="0"/>
                  </a:rPr>
                  <a:t>до 1,5% от </a:t>
                </a:r>
                <a:r>
                  <a:rPr lang="ru-RU" sz="2400" b="0" dirty="0">
                    <a:ea typeface="Cambria Math" panose="02040503050406030204" pitchFamily="18" charset="0"/>
                  </a:rPr>
                  <a:t>кадастровой стоимости</a:t>
                </a:r>
              </a:p>
              <a:p>
                <a:pPr marL="0" indent="0">
                  <a:buNone/>
                </a:pPr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>
                    <a:ea typeface="Cambria Math" panose="02040503050406030204" pitchFamily="18" charset="0"/>
                  </a:rPr>
                  <a:t>НАЛОГОВЫЕ ВЫЧЕТЫ </a:t>
                </a:r>
                <a:r>
                  <a:rPr lang="ru-RU" sz="2400" dirty="0">
                    <a:ea typeface="Cambria Math" panose="02040503050406030204" pitchFamily="18" charset="0"/>
                  </a:rPr>
                  <a:t>- НЕТ</a:t>
                </a:r>
                <a:endParaRPr lang="ru-RU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41" t="-1085" r="-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85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5C404-8768-1D91-DEBC-CBC54297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ФЕДЕРАЛЬНЫЕ ЛЬГОТЫ ПО </a:t>
            </a:r>
            <a:r>
              <a:rPr lang="ru-RU" b="1" dirty="0" smtClean="0">
                <a:cs typeface="Times New Roman" panose="02020603050405020304" pitchFamily="18" charset="0"/>
              </a:rPr>
              <a:t>НАЛОГУ</a:t>
            </a:r>
            <a:br>
              <a:rPr lang="ru-RU" b="1" dirty="0" smtClean="0">
                <a:cs typeface="Times New Roman" panose="02020603050405020304" pitchFamily="18" charset="0"/>
              </a:rPr>
            </a:br>
            <a:r>
              <a:rPr lang="ru-RU" b="1" dirty="0" smtClean="0">
                <a:cs typeface="Times New Roman" panose="02020603050405020304" pitchFamily="18" charset="0"/>
              </a:rPr>
              <a:t> </a:t>
            </a:r>
            <a:r>
              <a:rPr lang="ru-RU" b="1" dirty="0">
                <a:cs typeface="Times New Roman" panose="02020603050405020304" pitchFamily="18" charset="0"/>
              </a:rPr>
              <a:t>НА ИМУЩЕСТВО ФИЗИЧЕСКИХ ЛИЦ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C519B1-15FA-F506-8492-9D76717AC2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cs typeface="Times New Roman" panose="02020603050405020304" pitchFamily="18" charset="0"/>
              </a:rPr>
              <a:t>Герои СССР и России, полные кавалеры ордена </a:t>
            </a:r>
            <a:r>
              <a:rPr lang="ru-RU" sz="1800" dirty="0" smtClean="0">
                <a:cs typeface="Times New Roman" panose="02020603050405020304" pitchFamily="18" charset="0"/>
              </a:rPr>
              <a:t>Славы</a:t>
            </a:r>
          </a:p>
          <a:p>
            <a:r>
              <a:rPr lang="ru-RU" sz="1800" dirty="0">
                <a:cs typeface="Times New Roman" panose="02020603050405020304" pitchFamily="18" charset="0"/>
              </a:rPr>
              <a:t>Инвалиды 1 и 2 </a:t>
            </a:r>
            <a:r>
              <a:rPr lang="ru-RU" sz="1800" dirty="0" smtClean="0">
                <a:cs typeface="Times New Roman" panose="02020603050405020304" pitchFamily="18" charset="0"/>
              </a:rPr>
              <a:t>групп инвалидности</a:t>
            </a:r>
          </a:p>
          <a:p>
            <a:r>
              <a:rPr lang="ru-RU" sz="1800" dirty="0">
                <a:cs typeface="Times New Roman" panose="02020603050405020304" pitchFamily="18" charset="0"/>
              </a:rPr>
              <a:t>Инвалиды с детства, дети – инвалиды</a:t>
            </a:r>
          </a:p>
          <a:p>
            <a:r>
              <a:rPr lang="ru-RU" sz="1800" dirty="0" smtClean="0">
                <a:cs typeface="Times New Roman" panose="02020603050405020304" pitchFamily="18" charset="0"/>
              </a:rPr>
              <a:t>Участники ВОВ и других боевых операций по защите СССР</a:t>
            </a:r>
          </a:p>
          <a:p>
            <a:r>
              <a:rPr lang="ru-RU" sz="1800" dirty="0" smtClean="0">
                <a:cs typeface="Times New Roman" panose="02020603050405020304" pitchFamily="18" charset="0"/>
              </a:rPr>
              <a:t>Лица вольнонаемного состава СА, ВМФ органов ВД и госбезопасности в период ВОВ</a:t>
            </a:r>
          </a:p>
          <a:p>
            <a:r>
              <a:rPr lang="ru-RU" sz="1800" dirty="0"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cs typeface="Times New Roman" panose="02020603050405020304" pitchFamily="18" charset="0"/>
              </a:rPr>
              <a:t>етераны </a:t>
            </a:r>
            <a:r>
              <a:rPr lang="ru-RU" sz="1800" dirty="0">
                <a:cs typeface="Times New Roman" panose="02020603050405020304" pitchFamily="18" charset="0"/>
              </a:rPr>
              <a:t>боевых действий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ru-RU" sz="1800" dirty="0" smtClean="0">
                <a:cs typeface="Times New Roman" panose="02020603050405020304" pitchFamily="18" charset="0"/>
              </a:rPr>
              <a:t>Члены </a:t>
            </a:r>
            <a:r>
              <a:rPr lang="ru-RU" sz="1800" dirty="0">
                <a:cs typeface="Times New Roman" panose="02020603050405020304" pitchFamily="18" charset="0"/>
              </a:rPr>
              <a:t>семей военнослужащих, потерявшие кормильца</a:t>
            </a:r>
          </a:p>
          <a:p>
            <a:r>
              <a:rPr lang="ru-RU" sz="1800" dirty="0" smtClean="0">
                <a:cs typeface="Times New Roman" panose="02020603050405020304" pitchFamily="18" charset="0"/>
              </a:rPr>
              <a:t>Родители и супруги военнослужащих и госслужащих, погибших при исполнении служебных обязанностей</a:t>
            </a:r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  <a:p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541010B-F68A-EF87-3B20-0F2CCAC0D41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300" dirty="0">
                <a:cs typeface="Times New Roman" panose="02020603050405020304" pitchFamily="18" charset="0"/>
              </a:rPr>
              <a:t>Пенсионеры и </a:t>
            </a:r>
            <a:r>
              <a:rPr lang="ru-RU" sz="2300" dirty="0">
                <a:cs typeface="Times New Roman" panose="02020603050405020304" pitchFamily="18" charset="0"/>
              </a:rPr>
              <a:t>предпенсионеры</a:t>
            </a:r>
            <a:endParaRPr lang="ru-RU" sz="2300" dirty="0">
              <a:cs typeface="Times New Roman" panose="02020603050405020304" pitchFamily="18" charset="0"/>
            </a:endParaRPr>
          </a:p>
          <a:p>
            <a:r>
              <a:rPr lang="ru-RU" sz="2300" dirty="0" smtClean="0">
                <a:cs typeface="Times New Roman" panose="02020603050405020304" pitchFamily="18" charset="0"/>
              </a:rPr>
              <a:t>Чернобыльцы</a:t>
            </a:r>
          </a:p>
          <a:p>
            <a:r>
              <a:rPr lang="ru-RU" sz="2300" dirty="0" smtClean="0">
                <a:cs typeface="Times New Roman" panose="02020603050405020304" pitchFamily="18" charset="0"/>
              </a:rPr>
              <a:t>Афганцы </a:t>
            </a:r>
            <a:endParaRPr lang="ru-RU" sz="2300" dirty="0">
              <a:cs typeface="Times New Roman" panose="02020603050405020304" pitchFamily="18" charset="0"/>
            </a:endParaRPr>
          </a:p>
          <a:p>
            <a:r>
              <a:rPr lang="ru-RU" sz="2300" dirty="0">
                <a:cs typeface="Times New Roman" panose="02020603050405020304" pitchFamily="18" charset="0"/>
              </a:rPr>
              <a:t>Лица, принимавшие участие в испытаниях ядерного оружия</a:t>
            </a:r>
          </a:p>
          <a:p>
            <a:r>
              <a:rPr lang="ru-RU" sz="2300" dirty="0">
                <a:cs typeface="Times New Roman" panose="02020603050405020304" pitchFamily="18" charset="0"/>
              </a:rPr>
              <a:t>Лица, перенесшие лучевую болезнь</a:t>
            </a:r>
          </a:p>
          <a:p>
            <a:r>
              <a:rPr lang="ru-RU" sz="2300" dirty="0" smtClean="0">
                <a:cs typeface="Times New Roman" panose="02020603050405020304" pitchFamily="18" charset="0"/>
              </a:rPr>
              <a:t>Военнослужащие </a:t>
            </a:r>
            <a:r>
              <a:rPr lang="ru-RU" sz="2300" dirty="0">
                <a:cs typeface="Times New Roman" panose="02020603050405020304" pitchFamily="18" charset="0"/>
              </a:rPr>
              <a:t>с выслугой 20 лет и более</a:t>
            </a:r>
          </a:p>
          <a:p>
            <a:r>
              <a:rPr lang="ru-RU" sz="2300" dirty="0">
                <a:cs typeface="Times New Roman" panose="02020603050405020304" pitchFamily="18" charset="0"/>
              </a:rPr>
              <a:t>Лица, осуществляющие профессиональную творческую </a:t>
            </a:r>
            <a:r>
              <a:rPr lang="ru-RU" sz="2300" dirty="0" smtClean="0">
                <a:cs typeface="Times New Roman" panose="02020603050405020304" pitchFamily="18" charset="0"/>
              </a:rPr>
              <a:t>деятельность (творческие мастерские , студии, ателье и т.д.)</a:t>
            </a:r>
            <a:endParaRPr lang="ru-RU" sz="2300" dirty="0">
              <a:cs typeface="Times New Roman" panose="02020603050405020304" pitchFamily="18" charset="0"/>
            </a:endParaRPr>
          </a:p>
          <a:p>
            <a:r>
              <a:rPr lang="ru-RU" sz="2300" dirty="0">
                <a:cs typeface="Times New Roman" panose="02020603050405020304" pitchFamily="18" charset="0"/>
              </a:rPr>
              <a:t>Лица, владельцы </a:t>
            </a:r>
            <a:r>
              <a:rPr lang="ru-RU" sz="2300" dirty="0" smtClean="0">
                <a:cs typeface="Times New Roman" panose="02020603050405020304" pitchFamily="18" charset="0"/>
              </a:rPr>
              <a:t>хозстроений</a:t>
            </a:r>
            <a:r>
              <a:rPr lang="ru-RU" sz="2300" dirty="0" smtClean="0">
                <a:cs typeface="Times New Roman" panose="02020603050405020304" pitchFamily="18" charset="0"/>
              </a:rPr>
              <a:t> или сооружений  площадью </a:t>
            </a:r>
            <a:r>
              <a:rPr lang="ru-RU" sz="2300" dirty="0">
                <a:cs typeface="Times New Roman" panose="02020603050405020304" pitchFamily="18" charset="0"/>
              </a:rPr>
              <a:t>не более 50 </a:t>
            </a:r>
            <a:r>
              <a:rPr lang="ru-RU" sz="2300" dirty="0">
                <a:cs typeface="Times New Roman" panose="02020603050405020304" pitchFamily="18" charset="0"/>
              </a:rPr>
              <a:t>кв.м</a:t>
            </a:r>
            <a:r>
              <a:rPr lang="ru-RU" sz="2300" dirty="0" smtClean="0">
                <a:cs typeface="Times New Roman" panose="02020603050405020304" pitchFamily="18" charset="0"/>
              </a:rPr>
              <a:t>. , расположенные на участках ИЖС и ЛПХ, огородничества и садоводства</a:t>
            </a:r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2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ПОРЯДОК ПРЕДОСТАВЛЕНИЯ ЛЬГОТ</a:t>
            </a:r>
            <a:br>
              <a:rPr lang="ru-RU" b="1" dirty="0" smtClean="0"/>
            </a:br>
            <a:r>
              <a:rPr lang="ru-RU" b="1" dirty="0" smtClean="0"/>
              <a:t> ПО НАЛОГУ НА ИМУЩЕСТВО ФИЗИЧЕСКИХ ЛИЦ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Льгота по налогу на имущество физических лиц предоставляется на основании </a:t>
            </a:r>
            <a:r>
              <a:rPr lang="ru-RU" b="1" u="sng" dirty="0" smtClean="0"/>
              <a:t>личного заявления</a:t>
            </a:r>
            <a:r>
              <a:rPr lang="ru-RU" dirty="0" smtClean="0"/>
              <a:t>, а также документов, подтверждающих право на льготу, при соблюдении следующих условий:</a:t>
            </a:r>
          </a:p>
          <a:p>
            <a:r>
              <a:rPr lang="ru-RU" dirty="0" smtClean="0"/>
              <a:t>Льготируемый</a:t>
            </a:r>
            <a:r>
              <a:rPr lang="ru-RU" dirty="0" smtClean="0"/>
              <a:t> объект не используется в предпринимательской деятельности</a:t>
            </a:r>
          </a:p>
          <a:p>
            <a:r>
              <a:rPr lang="ru-RU" dirty="0" smtClean="0"/>
              <a:t>Льгота предоставляется только в отношении имущества, кадастровая стоимость которого не превышает 300 млн. руб.</a:t>
            </a:r>
          </a:p>
          <a:p>
            <a:r>
              <a:rPr lang="ru-RU" dirty="0" smtClean="0"/>
              <a:t>Льгота предоставляется в отношении </a:t>
            </a:r>
            <a:r>
              <a:rPr lang="ru-RU" b="1" u="sng" dirty="0" smtClean="0"/>
              <a:t>одного</a:t>
            </a:r>
            <a:r>
              <a:rPr lang="ru-RU" dirty="0" smtClean="0"/>
              <a:t> объекта налогообложения </a:t>
            </a:r>
            <a:r>
              <a:rPr lang="ru-RU" b="1" u="sng" dirty="0" smtClean="0"/>
              <a:t>каждого вида </a:t>
            </a:r>
            <a:r>
              <a:rPr lang="ru-RU" dirty="0" smtClean="0"/>
              <a:t>по выбору налогоплательщика, вне зависимости от количества оснований для применения налоговых льгот.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0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0092F-EFDF-4CB6-A684-6CDB8286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ФЕДЕРАЛЬНЫЕ ЛЬГОТЫ</a:t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 ПО ЗЕМЕЛЬНОМУ НАЛОГУ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2CFB93-3D16-9395-F273-6AB9A5BA4C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3839683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>
                <a:cs typeface="Times New Roman" panose="02020603050405020304" pitchFamily="18" charset="0"/>
              </a:rPr>
              <a:t>Герои СССР и России, полные кавалеры ордена </a:t>
            </a:r>
            <a:r>
              <a:rPr lang="ru-RU" sz="3200" dirty="0" smtClean="0">
                <a:cs typeface="Times New Roman" panose="02020603050405020304" pitchFamily="18" charset="0"/>
              </a:rPr>
              <a:t>Славы</a:t>
            </a:r>
          </a:p>
          <a:p>
            <a:r>
              <a:rPr lang="ru-RU" sz="3200" dirty="0">
                <a:cs typeface="Times New Roman" panose="02020603050405020304" pitchFamily="18" charset="0"/>
              </a:rPr>
              <a:t>Инвалиды 1 и 2 </a:t>
            </a:r>
            <a:r>
              <a:rPr lang="ru-RU" sz="3200" dirty="0" smtClean="0">
                <a:cs typeface="Times New Roman" panose="02020603050405020304" pitchFamily="18" charset="0"/>
              </a:rPr>
              <a:t>групп инвалидности</a:t>
            </a:r>
            <a:endParaRPr lang="ru-RU" sz="3200" dirty="0">
              <a:cs typeface="Times New Roman" panose="02020603050405020304" pitchFamily="18" charset="0"/>
            </a:endParaRPr>
          </a:p>
          <a:p>
            <a:r>
              <a:rPr lang="ru-RU" sz="3200" dirty="0">
                <a:cs typeface="Times New Roman" panose="02020603050405020304" pitchFamily="18" charset="0"/>
              </a:rPr>
              <a:t>Инвалиды с детства, дети – инвалиды</a:t>
            </a:r>
          </a:p>
          <a:p>
            <a:r>
              <a:rPr lang="ru-RU" sz="3200" dirty="0" smtClean="0">
                <a:cs typeface="Times New Roman" panose="02020603050405020304" pitchFamily="18" charset="0"/>
              </a:rPr>
              <a:t>Ветераны и инвалиды ВОВ</a:t>
            </a:r>
          </a:p>
          <a:p>
            <a:r>
              <a:rPr lang="ru-RU" sz="3200" dirty="0">
                <a:cs typeface="Times New Roman" panose="02020603050405020304" pitchFamily="18" charset="0"/>
              </a:rPr>
              <a:t>Ветераны </a:t>
            </a:r>
            <a:r>
              <a:rPr lang="ru-RU" sz="3200" dirty="0" smtClean="0">
                <a:cs typeface="Times New Roman" panose="02020603050405020304" pitchFamily="18" charset="0"/>
              </a:rPr>
              <a:t>и инвалиды боевых действий</a:t>
            </a:r>
          </a:p>
          <a:p>
            <a:r>
              <a:rPr lang="ru-RU" sz="3200" dirty="0" smtClean="0">
                <a:cs typeface="Times New Roman" panose="02020603050405020304" pitchFamily="18" charset="0"/>
              </a:rPr>
              <a:t>Пенсионеры </a:t>
            </a:r>
            <a:r>
              <a:rPr lang="ru-RU" sz="3200" dirty="0">
                <a:cs typeface="Times New Roman" panose="02020603050405020304" pitchFamily="18" charset="0"/>
              </a:rPr>
              <a:t>и </a:t>
            </a:r>
            <a:r>
              <a:rPr lang="ru-RU" sz="3200" dirty="0">
                <a:cs typeface="Times New Roman" panose="02020603050405020304" pitchFamily="18" charset="0"/>
              </a:rPr>
              <a:t>предпенсионеры</a:t>
            </a:r>
            <a:endParaRPr lang="ru-RU" sz="3200" dirty="0"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ru-RU" sz="32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82E1ED-3A56-2507-6445-CC15E60FCD5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dirty="0" smtClean="0">
                <a:cs typeface="Times New Roman" panose="02020603050405020304" pitchFamily="18" charset="0"/>
              </a:rPr>
              <a:t>Чернобыльцы </a:t>
            </a:r>
            <a:endParaRPr lang="ru-RU" sz="3200" dirty="0">
              <a:cs typeface="Times New Roman" panose="02020603050405020304" pitchFamily="18" charset="0"/>
            </a:endParaRPr>
          </a:p>
          <a:p>
            <a:r>
              <a:rPr lang="ru-RU" sz="3200" dirty="0">
                <a:cs typeface="Times New Roman" panose="02020603050405020304" pitchFamily="18" charset="0"/>
              </a:rPr>
              <a:t>Лица, принимавшие участие в испытаниях ядерного оружия</a:t>
            </a:r>
          </a:p>
          <a:p>
            <a:r>
              <a:rPr lang="ru-RU" sz="3200" dirty="0">
                <a:cs typeface="Times New Roman" panose="02020603050405020304" pitchFamily="18" charset="0"/>
              </a:rPr>
              <a:t>Лица, перенесшие лучевую болезнь</a:t>
            </a:r>
          </a:p>
          <a:p>
            <a:r>
              <a:rPr lang="ru-RU" sz="3200" dirty="0">
                <a:cs typeface="Times New Roman" panose="02020603050405020304" pitchFamily="18" charset="0"/>
              </a:rPr>
              <a:t>Многодетные родители</a:t>
            </a:r>
          </a:p>
          <a:p>
            <a:r>
              <a:rPr lang="ru-RU" sz="3200" dirty="0">
                <a:cs typeface="Times New Roman" panose="02020603050405020304" pitchFamily="18" charset="0"/>
              </a:rPr>
              <a:t>Лица, относящиеся к коренным народам </a:t>
            </a:r>
            <a:r>
              <a:rPr lang="ru-RU" sz="3200" dirty="0" smtClean="0">
                <a:cs typeface="Times New Roman" panose="02020603050405020304" pitchFamily="18" charset="0"/>
              </a:rPr>
              <a:t>Севера (освобождены полностью)</a:t>
            </a:r>
          </a:p>
          <a:p>
            <a:pPr marL="0" indent="0">
              <a:buNone/>
            </a:pPr>
            <a:endParaRPr lang="ru-RU" sz="3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28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ПОРЯДОК ПРЕДОСТАВЛЕНИЯ ЛЬГОТ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ПО ЗЕМЕЛЬНОМУ НАЛОГУ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Льгота по </a:t>
            </a:r>
            <a:r>
              <a:rPr lang="ru-RU" dirty="0" smtClean="0"/>
              <a:t>земельному налогу предоставляется </a:t>
            </a:r>
            <a:r>
              <a:rPr lang="ru-RU" dirty="0"/>
              <a:t>на основании </a:t>
            </a:r>
            <a:r>
              <a:rPr lang="ru-RU" b="1" u="sng" dirty="0"/>
              <a:t>личного заявления</a:t>
            </a:r>
            <a:r>
              <a:rPr lang="ru-RU" dirty="0"/>
              <a:t>, а также документов, подтверждающих право на </a:t>
            </a:r>
            <a:r>
              <a:rPr lang="ru-RU" dirty="0" smtClean="0"/>
              <a:t>льготу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Налоговая база  уменьшается на величину кадастровой стоимости 600 </a:t>
            </a:r>
            <a:r>
              <a:rPr lang="ru-RU" dirty="0" smtClean="0"/>
              <a:t>кв.м</a:t>
            </a:r>
            <a:r>
              <a:rPr lang="ru-RU" dirty="0" smtClean="0"/>
              <a:t>. площади </a:t>
            </a:r>
            <a:r>
              <a:rPr lang="ru-RU" b="1" u="sng" dirty="0" smtClean="0"/>
              <a:t>одного</a:t>
            </a:r>
            <a:r>
              <a:rPr lang="ru-RU" dirty="0" smtClean="0"/>
              <a:t> земельного участка, находящегося в собственности, постоянном (бессрочном) пользовании или пожизненном наследуемом владении </a:t>
            </a:r>
            <a:r>
              <a:rPr lang="ru-RU" b="1" u="sng" dirty="0" smtClean="0"/>
              <a:t>по выбору </a:t>
            </a:r>
            <a:r>
              <a:rPr lang="ru-RU" dirty="0" smtClean="0"/>
              <a:t>налогоплательщика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вне зависимости от количества оснований для применения налоговых льгот.</a:t>
            </a:r>
          </a:p>
          <a:p>
            <a:r>
              <a:rPr lang="ru-RU" dirty="0" smtClean="0"/>
              <a:t>Если земельный участок находится в общей собственности, то каждый из собственников имеет право на налоговый вычет в равных долях (при совместной собственности) или пропорционально доле каждого (при долевой собственности).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292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807</TotalTime>
  <Words>765</Words>
  <Application>Microsoft Office PowerPoint</Application>
  <PresentationFormat>Широкоэкранный</PresentationFormat>
  <Paragraphs>114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Cambria Math</vt:lpstr>
      <vt:lpstr>Times New Roman</vt:lpstr>
      <vt:lpstr>Tw Cen MT</vt:lpstr>
      <vt:lpstr>Wingdings</vt:lpstr>
      <vt:lpstr>Wingdings 2</vt:lpstr>
      <vt:lpstr>Обычная</vt:lpstr>
      <vt:lpstr>Налог на имущество физических лиц</vt:lpstr>
      <vt:lpstr>ОБЪЕКТЫ НАЛОГООБЛОЖЕНИЯ  ФИЗИЧЕСКИХ ЛИЦ</vt:lpstr>
      <vt:lpstr>РАСЧЕТ НАЛОГА  НА ИМУЩЕСТВО ФИЗИЧЕСКИХ ЛИЦ</vt:lpstr>
      <vt:lpstr>ПРИМЕР  РАСЧЕТА НАЛОГА НА ИМУЩЕСТВО ФИЗИЧЕСКИХ ЛИЦ</vt:lpstr>
      <vt:lpstr>РАСЧЕТ ЗЕМЕЛЬНОГО НАЛОГА</vt:lpstr>
      <vt:lpstr>ФЕДЕРАЛЬНЫЕ ЛЬГОТЫ ПО НАЛОГУ  НА ИМУЩЕСТВО ФИЗИЧЕСКИХ ЛИЦ</vt:lpstr>
      <vt:lpstr>ПОРЯДОК ПРЕДОСТАВЛЕНИЯ ЛЬГОТ  ПО НАЛОГУ НА ИМУЩЕСТВО ФИЗИЧЕСКИХ ЛИЦ</vt:lpstr>
      <vt:lpstr>ФЕДЕРАЛЬНЫЕ ЛЬГОТЫ  ПО ЗЕМЕЛЬНОМУ НАЛОГУ</vt:lpstr>
      <vt:lpstr>ПОРЯДОК ПРЕДОСТАВЛЕНИЯ ЛЬГОТ   ПО ЗЕМЕЛЬНОМУ НАЛОГУ</vt:lpstr>
      <vt:lpstr>ОСВОБОЖДЕНИЕ ОТ УПЛАТЫ  НАЛОГА НА ИМУЩЕСТВО</vt:lpstr>
      <vt:lpstr>МЕСТНЫЕ ЛЬГОТЫ  (городской округ Самара)</vt:lpstr>
      <vt:lpstr>СПРАВОЧНАЯ ИНФОРМАЦИЯ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 на имущество физических лиц</dc:title>
  <dc:creator>prestige msi</dc:creator>
  <cp:lastModifiedBy>acdc</cp:lastModifiedBy>
  <cp:revision>30</cp:revision>
  <cp:lastPrinted>2023-09-27T04:29:02Z</cp:lastPrinted>
  <dcterms:created xsi:type="dcterms:W3CDTF">2023-09-24T16:22:16Z</dcterms:created>
  <dcterms:modified xsi:type="dcterms:W3CDTF">2023-09-29T06:32:17Z</dcterms:modified>
</cp:coreProperties>
</file>