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2" r:id="rId9"/>
    <p:sldId id="265" r:id="rId10"/>
    <p:sldId id="260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10" autoAdjust="0"/>
  </p:normalViewPr>
  <p:slideViewPr>
    <p:cSldViewPr snapToGrid="0">
      <p:cViewPr varScale="1">
        <p:scale>
          <a:sx n="99" d="100"/>
          <a:sy n="99" d="100"/>
        </p:scale>
        <p:origin x="-9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81DF80-8D83-E6C2-7E12-22FCEA161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B21AEAD-7519-F768-74F2-46EC8C4BF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A58EE3-80DC-ED04-2728-6E86EF45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E9CDB1-FFDF-D0FE-0BD0-A877BA98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F0220E-A241-0515-0122-2B09E8AA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64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B5EAE1-14C0-D9B7-21E5-42621D2E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A5E85DF-156C-155A-4DBE-4E80A77D3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22CADE-7087-1E39-42F8-C77B4821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DA9C1C-D0C0-ACBB-B4D0-DA4DC5FC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9B07AD-459D-8BBC-5836-91C3605A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3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65730EA-9138-C97C-1BEC-C839CFBAB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C703CE-579C-D7BE-BF23-AA1C0F13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2E8F44-4DBB-B330-DC25-124D2968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EC9FA4-50D7-A771-E015-035E0BC2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AD0153-4F84-AF4A-9CA3-E31DD7D8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9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B12142-1C10-8F2F-5ED0-53717BE6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CFC673-C64E-2C2B-AF69-4F1AEAFF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0B6BC8-C63A-7056-DE21-8BA802BB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FD9225-8203-EF4C-4375-500B903A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96D3C2-77C6-BEBF-6AE7-4142C236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8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D06F0D-4C33-643D-84F8-2050D23C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2D4D45E-3AEC-34BA-D19C-6573ED682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C41822-C694-38C9-BE6D-DFFC4B84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F39C46-A723-B6F4-141E-F53F9B3E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0A4AB7-D755-8D23-58AD-58571433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7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FC959D-A5A9-405E-F8F3-1DB6E85B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5C6B66-027E-D768-8C65-4BBDB83BB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312168B-3670-4BCF-486F-F1A8A4FD1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A9B2C6D-B85A-81D1-092B-EF1D3F44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1A418BF-6F57-665B-0AC5-66DBFFC0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6C00FF-47A2-E12A-1792-57CC1C9D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2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B0DB79-8AB5-D51D-035C-05ED5CBE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541614-0DE5-D216-B3AF-47EDE8F5C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BA1F25D-7424-C147-AFFA-BB38F807A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A00F6AA-0D62-3860-C506-A97749B2B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6AAD6E9-F5F2-E0A3-0AE0-A6EEF0BC4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9A484B8-F4FB-E7D1-2C78-09387DB6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0AB10E8-3AF9-EAAD-794E-C4301F7C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C530DA7-5B2E-58DC-C7DF-05D46FAC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3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ED9E2C-1E4A-FE97-E548-DB3AD32A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CB549B5-EC85-33FC-DCA9-F1E441F5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7945A6-97E0-752E-CC38-FA534A4F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9580DA2-4B0C-3A05-00D6-B1EC26ED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86EC0D2-E4E7-A080-F1AB-CBBD680E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ECFA6EE-40F8-5177-A1CC-7CF6E888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16C38C9-CAEF-C862-B44B-56D15B61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75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D89407-2422-E9A8-DE53-BB84F07DF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051388-C04D-2ED4-86D0-F64D15D97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4603877-06D0-3A32-6ECC-6C28FE38C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B5B60A-C4E7-C5D6-86EE-82FCD4DF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BEE78C1-3B60-5131-415B-F1218DA1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5699186-08B4-21DD-C7F7-9DB39BE1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9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755740-1165-2F86-92B5-BDD7A1DF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34A02AF-3EDE-3C77-5A9E-1C2AFBDF4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1E2A29-A3DD-E575-9877-80FEB6390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C39521-CF13-242E-663F-10CE94DB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A0439C5-6AC4-A8C2-BB41-CF302CF70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18C1447-A662-2D9C-1898-0C974EE2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5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E0BF65-AFA8-C955-2B1D-208CA175C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3489B29-CD04-8109-E03F-9FDE8FD64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E5B57A-62A3-50BC-447C-1BC94BB0A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3FBE-19A9-4F65-914A-0AF63325B7F3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8B2926-E369-3E32-4355-C56ADCA9F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9C426B-049F-B8BF-BB7E-5828BA260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B9F96-CF1F-4C03-88F1-1C927D9C5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9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2FE5C7-4C0B-FB35-0B4A-3586571811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Задание 25 ЕГЭ по русскому языку </a:t>
            </a:r>
            <a:b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25E76ED-9B7E-1FC1-77A0-3EE7789BE1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Гудкова Татьяна Александровна, </a:t>
            </a:r>
          </a:p>
          <a:p>
            <a:r>
              <a:rPr lang="ru-RU" dirty="0"/>
              <a:t>учитель русского языка и литературы ГБОУ гимназия </a:t>
            </a:r>
            <a:r>
              <a:rPr lang="ru-RU" dirty="0" err="1"/>
              <a:t>им.С.В.Байменова</a:t>
            </a:r>
            <a:r>
              <a:rPr lang="ru-RU" dirty="0"/>
              <a:t> города Похвистнево</a:t>
            </a:r>
          </a:p>
        </p:txBody>
      </p:sp>
    </p:spTree>
    <p:extLst>
      <p:ext uri="{BB962C8B-B14F-4D97-AF65-F5344CB8AC3E}">
        <p14:creationId xmlns:p14="http://schemas.microsoft.com/office/powerpoint/2010/main" val="220607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784D01-A165-111F-FDE1-CE783F42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Трудности и ошибки при выполнении задания 25:</a:t>
            </a:r>
            <a:b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FB40C2-BDF3-E63F-EB1A-18DA9BF5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1405719"/>
            <a:ext cx="11327642" cy="5087156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1. Неправильно определяются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языковые средства связи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(неразличение личных и притяжательных местоимений, однокоренных слов и форм одного и того же слова и т.д.);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2. Неправильно определяются слова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конструкции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как средства связи (выбранные экзаменуемыми конструкции подходят под указанные языковые явления, но </a:t>
            </a:r>
            <a:r>
              <a:rPr lang="ru-RU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не являются средствами связи соседних предложений в тексте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– устанавливают связь либо внутри предложения, либо на уровне текста, но не между соседними предложениями);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3. Н</a:t>
            </a:r>
            <a:r>
              <a:rPr lang="ru-RU" dirty="0">
                <a:solidFill>
                  <a:srgbClr val="FF0000"/>
                </a:solidFill>
                <a:latin typeface="Montserrat" panose="00000500000000000000" pitchFamily="2" charset="-52"/>
              </a:rPr>
              <a:t>азывается</a:t>
            </a: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 только часть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указанных средств связи предложений в тексте;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4. Нарушаются границы предложений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в указанном диапазоне;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5.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в качестве правильного ответа, помимо предложения, в котором присутствует искомое средство связи,</a:t>
            </a: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 выделяется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Montserrat" panose="00000500000000000000" pitchFamily="2" charset="-52"/>
              </a:rPr>
              <a:t>дополнительное предложение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, в котором нет нужного средства связи.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3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185214-C85E-76CC-8F17-D4103669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6" y="0"/>
            <a:ext cx="11518710" cy="7151427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6. Не учитывается</a:t>
            </a:r>
            <a:r>
              <a:rPr lang="ru-RU" sz="2600" b="0" i="0" dirty="0">
                <a:effectLst/>
                <a:latin typeface="Montserrat" panose="00000500000000000000" pitchFamily="2" charset="-52"/>
              </a:rPr>
              <a:t>, что союз, наречие, местоимение </a:t>
            </a: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не обязательно </a:t>
            </a:r>
            <a:r>
              <a:rPr lang="ru-RU" sz="2600" b="0" i="0" dirty="0">
                <a:effectLst/>
                <a:latin typeface="Montserrat" panose="00000500000000000000" pitchFamily="2" charset="-52"/>
              </a:rPr>
              <a:t>используется в качестве </a:t>
            </a: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средства связи</a:t>
            </a:r>
            <a:r>
              <a:rPr lang="ru-RU" sz="2600" b="0" i="0" dirty="0">
                <a:effectLst/>
                <a:latin typeface="Montserrat" panose="00000500000000000000" pitchFamily="2" charset="-52"/>
              </a:rPr>
              <a:t>. </a:t>
            </a:r>
          </a:p>
          <a:p>
            <a:pPr marL="0" indent="0" algn="l">
              <a:buNone/>
            </a:pP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7. </a:t>
            </a:r>
            <a:r>
              <a:rPr lang="ru-RU" sz="2600" b="0" i="0" dirty="0">
                <a:solidFill>
                  <a:srgbClr val="954F72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Путаются между собой лексический повтор, </a:t>
            </a: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формы одного и того же слова </a:t>
            </a:r>
            <a:r>
              <a:rPr lang="ru-RU" sz="2600" b="0" i="0" dirty="0">
                <a:solidFill>
                  <a:srgbClr val="954F72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и однокоренные слова. </a:t>
            </a:r>
            <a:endParaRPr lang="ru-RU" sz="2600" b="0" i="0" dirty="0">
              <a:effectLst/>
              <a:latin typeface="Montserrat" panose="00000500000000000000" pitchFamily="2" charset="-52"/>
            </a:endParaRPr>
          </a:p>
          <a:p>
            <a:pPr marL="0" indent="0" algn="l">
              <a:buNone/>
            </a:pP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 Стол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 стоял в комнате. </a:t>
            </a: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Стол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 был уставлен разными блюдами. </a:t>
            </a:r>
            <a:r>
              <a:rPr lang="ru-RU" sz="2600" b="0" i="1" dirty="0">
                <a:effectLst/>
                <a:latin typeface="Montserrat" panose="00000500000000000000" pitchFamily="2" charset="-52"/>
                <a:hlinkClick r:id="rId3" action="ppaction://hlinksldjump"/>
              </a:rPr>
              <a:t>(лексический повтор)</a:t>
            </a:r>
            <a:br>
              <a:rPr lang="ru-RU" sz="2600" b="0" i="1" dirty="0">
                <a:effectLst/>
                <a:latin typeface="Montserrat" panose="00000500000000000000" pitchFamily="2" charset="-52"/>
                <a:hlinkClick r:id="rId3" action="ppaction://hlinksldjump"/>
              </a:rPr>
            </a:b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Стол (</a:t>
            </a:r>
            <a:r>
              <a:rPr lang="ru-RU" sz="2600" b="0" i="1" dirty="0" err="1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И.п</a:t>
            </a: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.) </a:t>
            </a:r>
            <a:r>
              <a:rPr lang="ru-RU" sz="2600" b="0" i="1" dirty="0">
                <a:solidFill>
                  <a:srgbClr val="954F72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стоит в комнате. На </a:t>
            </a: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столе</a:t>
            </a:r>
            <a:r>
              <a:rPr lang="ru-RU" sz="2600" b="0" i="1" dirty="0">
                <a:solidFill>
                  <a:srgbClr val="954F72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</a:t>
            </a:r>
            <a:r>
              <a:rPr lang="ru-RU" sz="2600" b="0" i="1" dirty="0" err="1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П.п</a:t>
            </a: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.). </a:t>
            </a:r>
            <a:r>
              <a:rPr lang="ru-RU" sz="2600" b="0" i="1" dirty="0">
                <a:solidFill>
                  <a:srgbClr val="954F72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лежат приборы. </a:t>
            </a: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(формы одного и того же слова)</a:t>
            </a: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/>
            </a:r>
            <a:b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</a:b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Стол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 стоит в комнате. На нем </a:t>
            </a:r>
            <a:r>
              <a:rPr lang="ru-RU" sz="2600" b="0" i="1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столовые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 приборы. (однокоренные слова)</a:t>
            </a:r>
          </a:p>
          <a:p>
            <a:pPr marL="0" indent="0" algn="l">
              <a:buNone/>
            </a:pP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8.</a:t>
            </a:r>
            <a:r>
              <a:rPr lang="ru-RU" sz="2600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Не замечается </a:t>
            </a:r>
            <a:r>
              <a:rPr lang="ru-RU" sz="2600" b="0" i="0" dirty="0">
                <a:effectLst/>
                <a:latin typeface="Montserrat" panose="00000500000000000000" pitchFamily="2" charset="-52"/>
              </a:rPr>
              <a:t>грамматическая </a:t>
            </a: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омонимия:</a:t>
            </a:r>
          </a:p>
          <a:p>
            <a:pPr marL="0" indent="0" algn="l">
              <a:buNone/>
            </a:pPr>
            <a:r>
              <a:rPr lang="ru-RU" sz="2600" b="0" i="1" dirty="0">
                <a:effectLst/>
                <a:latin typeface="Montserrat" panose="00000500000000000000" pitchFamily="2" charset="-52"/>
              </a:rPr>
              <a:t>(нет) </a:t>
            </a:r>
            <a:r>
              <a:rPr lang="ru-RU" sz="2600" b="0" i="1" dirty="0" err="1">
                <a:effectLst/>
                <a:latin typeface="Montserrat" panose="00000500000000000000" pitchFamily="2" charset="-52"/>
              </a:rPr>
              <a:t>травЫ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 (сущ. в </a:t>
            </a:r>
            <a:r>
              <a:rPr lang="ru-RU" sz="2600" b="0" i="1" dirty="0" err="1">
                <a:effectLst/>
                <a:latin typeface="Montserrat" panose="00000500000000000000" pitchFamily="2" charset="-52"/>
              </a:rPr>
              <a:t>Р.п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.) - (ароматные) </a:t>
            </a:r>
            <a:r>
              <a:rPr lang="ru-RU" sz="2600" b="0" i="1" dirty="0" err="1">
                <a:effectLst/>
                <a:latin typeface="Montserrat" panose="00000500000000000000" pitchFamily="2" charset="-52"/>
              </a:rPr>
              <a:t>трАвы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 (сущ. во </a:t>
            </a:r>
            <a:r>
              <a:rPr lang="ru-RU" sz="2600" b="0" i="1" dirty="0" err="1">
                <a:effectLst/>
                <a:latin typeface="Montserrat" panose="00000500000000000000" pitchFamily="2" charset="-52"/>
              </a:rPr>
              <a:t>мн.ч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)</a:t>
            </a:r>
          </a:p>
          <a:p>
            <a:pPr marL="0" indent="0" algn="l">
              <a:buNone/>
            </a:pPr>
            <a:r>
              <a:rPr lang="ru-RU" sz="2600" b="0" i="1" dirty="0">
                <a:effectLst/>
                <a:latin typeface="Montserrat" panose="00000500000000000000" pitchFamily="2" charset="-52"/>
              </a:rPr>
              <a:t>Стол (сущ. </a:t>
            </a:r>
            <a:r>
              <a:rPr lang="ru-RU" sz="2600" b="0" i="1" dirty="0" err="1">
                <a:effectLst/>
                <a:latin typeface="Montserrat" panose="00000500000000000000" pitchFamily="2" charset="-52"/>
              </a:rPr>
              <a:t>И.п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.) стоял в комнате. Я увидел стол (</a:t>
            </a:r>
            <a:r>
              <a:rPr lang="ru-RU" sz="2600" b="0" i="1" dirty="0" err="1">
                <a:effectLst/>
                <a:latin typeface="Montserrat" panose="00000500000000000000" pitchFamily="2" charset="-52"/>
              </a:rPr>
              <a:t>сущ.В.п</a:t>
            </a:r>
            <a:r>
              <a:rPr lang="ru-RU" sz="2600" b="0" i="1" dirty="0">
                <a:effectLst/>
                <a:latin typeface="Montserrat" panose="00000500000000000000" pitchFamily="2" charset="-52"/>
              </a:rPr>
              <a:t>.) посередине комнаты.</a:t>
            </a:r>
          </a:p>
          <a:p>
            <a:pPr marL="0" indent="0" algn="l">
              <a:buNone/>
            </a:pPr>
            <a:r>
              <a:rPr lang="ru-RU" sz="2600" b="0" i="0" dirty="0">
                <a:effectLst/>
                <a:latin typeface="Montserrat" panose="00000500000000000000" pitchFamily="2" charset="-52"/>
              </a:rPr>
              <a:t> Это была </a:t>
            </a: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ЕГО</a:t>
            </a:r>
            <a:r>
              <a:rPr lang="ru-RU" sz="2600" b="0" i="0" dirty="0">
                <a:effectLst/>
                <a:latin typeface="Montserrat" panose="00000500000000000000" pitchFamily="2" charset="-52"/>
              </a:rPr>
              <a:t> (притяжательное местоимение) комната. Я увидела </a:t>
            </a:r>
            <a:r>
              <a:rPr lang="ru-RU" sz="2600" b="0" i="0" dirty="0">
                <a:solidFill>
                  <a:srgbClr val="C00000"/>
                </a:solidFill>
                <a:effectLst/>
                <a:latin typeface="Montserrat" panose="00000500000000000000" pitchFamily="2" charset="-52"/>
              </a:rPr>
              <a:t>ЕГО</a:t>
            </a:r>
            <a:r>
              <a:rPr lang="ru-RU" sz="2600" b="0" i="0" dirty="0">
                <a:effectLst/>
                <a:latin typeface="Montserrat" panose="00000500000000000000" pitchFamily="2" charset="-52"/>
              </a:rPr>
              <a:t> (личное местоимение в </a:t>
            </a:r>
            <a:r>
              <a:rPr lang="ru-RU" sz="2600" b="0" i="0" dirty="0" err="1">
                <a:effectLst/>
                <a:latin typeface="Montserrat" panose="00000500000000000000" pitchFamily="2" charset="-52"/>
              </a:rPr>
              <a:t>В.п</a:t>
            </a:r>
            <a:r>
              <a:rPr lang="ru-RU" sz="2600" b="0" i="0" dirty="0">
                <a:effectLst/>
                <a:latin typeface="Montserrat" panose="00000500000000000000" pitchFamily="2" charset="-52"/>
              </a:rPr>
              <a:t>.) в комнате. (следует различать притяжательные и личные местоимения)</a:t>
            </a:r>
          </a:p>
        </p:txBody>
      </p:sp>
    </p:spTree>
    <p:extLst>
      <p:ext uri="{BB962C8B-B14F-4D97-AF65-F5344CB8AC3E}">
        <p14:creationId xmlns:p14="http://schemas.microsoft.com/office/powerpoint/2010/main" val="123229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BAFACF-6464-F6EB-B1E8-9D4A2A81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15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Среди предложений 29-36 найдите такое(-</a:t>
            </a:r>
            <a:r>
              <a:rPr lang="ru-RU" sz="24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ие</a:t>
            </a:r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), которое(-</a:t>
            </a:r>
            <a:r>
              <a:rPr lang="ru-RU" sz="24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ые</a:t>
            </a:r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 связано(-ы) с предыдущим при помощи </a:t>
            </a:r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сочинительного союза</a:t>
            </a:r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3" action="ppaction://hlinksldjump"/>
              </a:rPr>
              <a:t> </a:t>
            </a:r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и </a:t>
            </a:r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4" action="ppaction://hlinksldjump"/>
              </a:rPr>
              <a:t>форм(ы) слов(а). </a:t>
            </a:r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Напишите номер(а) этого(-их) предложения(-</a:t>
            </a:r>
            <a:r>
              <a:rPr lang="ru-RU" sz="24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ий</a:t>
            </a:r>
            <a:r>
              <a:rPr lang="ru-RU" sz="24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).</a:t>
            </a: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98B9F5-C984-5977-DA21-0B1B576AA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03" y="1405718"/>
            <a:ext cx="11518710" cy="5452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(29)Рождается желание глубоко постигнуть, осмыслить явления и сопоставить одно явление с другим. (30)Отсюда наш интерес к истории искусства, литературы, к биографии создателей гениальных творений, к процессу их творчества, к той эпохе, в которую они жили.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(31)Разрозненные впечатления соединяются в общую картину культуры. (32)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4" action="ppaction://hlinksldjump"/>
              </a:rPr>
              <a:t>Каждому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явлению отводится своё место. </a:t>
            </a:r>
            <a:r>
              <a:rPr lang="ru-RU" i="0" dirty="0">
                <a:solidFill>
                  <a:srgbClr val="444444"/>
                </a:solidFill>
                <a:latin typeface="Montserrat" panose="00000500000000000000" pitchFamily="2" charset="-52"/>
              </a:rPr>
              <a:t>(33)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И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4" action="ppaction://hlinksldjump"/>
              </a:rPr>
              <a:t>каждое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явление оценивается не только само по себе, но и в сопоставлении с другими. (34)Значительное, великое мы научаемся отличать от пошлого и преходящего. (35)Великие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4" action="ppaction://hlinksldjump"/>
              </a:rPr>
              <a:t>творения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слушаем, смотрим и перечитываем неоднократно. (36)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И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с каждым разом находим в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4" action="ppaction://hlinksldjump"/>
              </a:rPr>
              <a:t>творениях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всё больше красот.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E781B21-9C08-B756-3679-8A1B4B21B2FD}"/>
              </a:ext>
            </a:extLst>
          </p:cNvPr>
          <p:cNvSpPr txBox="1"/>
          <p:nvPr/>
        </p:nvSpPr>
        <p:spPr>
          <a:xfrm>
            <a:off x="7147560" y="6202680"/>
            <a:ext cx="156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33 36</a:t>
            </a:r>
          </a:p>
        </p:txBody>
      </p:sp>
    </p:spTree>
    <p:extLst>
      <p:ext uri="{BB962C8B-B14F-4D97-AF65-F5344CB8AC3E}">
        <p14:creationId xmlns:p14="http://schemas.microsoft.com/office/powerpoint/2010/main" val="323458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3D664F-BF6D-E17E-28C6-5B6DF92AB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37161"/>
            <a:ext cx="11033760" cy="1688463"/>
          </a:xfrm>
        </p:spPr>
        <p:txBody>
          <a:bodyPr>
            <a:noAutofit/>
          </a:bodyPr>
          <a:lstStyle/>
          <a:p>
            <a:pPr algn="just"/>
            <a:r>
              <a:rPr lang="ru-RU" sz="28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Среди предложений 1–7 найдите такое(-</a:t>
            </a:r>
            <a:r>
              <a:rPr lang="ru-RU" sz="28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ие</a:t>
            </a:r>
            <a:r>
              <a:rPr lang="ru-RU" sz="28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), которое(-</a:t>
            </a:r>
            <a:r>
              <a:rPr lang="ru-RU" sz="28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ые</a:t>
            </a:r>
            <a:r>
              <a:rPr lang="ru-RU" sz="28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 связано(-ы) с предыдущим при помощи </a:t>
            </a:r>
            <a:r>
              <a:rPr lang="ru-RU" sz="28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личного местоимения.</a:t>
            </a:r>
            <a:r>
              <a:rPr lang="ru-RU" sz="28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Напишите номер(-а) этого(-их) предложения(-</a:t>
            </a:r>
            <a:r>
              <a:rPr lang="ru-RU" sz="28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ий</a:t>
            </a:r>
            <a:r>
              <a:rPr lang="ru-RU" sz="28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).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2BA356-5B01-F945-63AC-A2CC038C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825624"/>
            <a:ext cx="11338560" cy="4895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(1)Счастливая, счастливая, невозвратимая пора детства! (2)Как не любить, не лелеять воспоминаний о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ней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? (3)Воспоминания эти освежают, возвышают мою душу и служат для меня источником лучших наслаждений… 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(4)Набегавшись досыта, сидишь, бывало, за чайным столом, на своём высоком креслице. (5)Уже поздно, давно выпил свою вечернюю чашку молока с сахаром, сон смыкает глаза, но не трогаешься с места, сидишь и слушаешь. (6)</a:t>
            </a:r>
            <a:r>
              <a:rPr lang="ru-RU" b="0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Maman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говорит с кем-нибудь, и звуки голоса её так сладки, так приветливы. (7)Одни звуки эти так много говорят моему сердцу! 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FA8D1-4502-23EC-B000-B0A7CAF73F8B}"/>
              </a:ext>
            </a:extLst>
          </p:cNvPr>
          <p:cNvSpPr txBox="1"/>
          <p:nvPr/>
        </p:nvSpPr>
        <p:spPr>
          <a:xfrm>
            <a:off x="7071360" y="6035040"/>
            <a:ext cx="97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211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5FB281-1501-8E43-6E67-7E326A4AC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1155680" cy="1325563"/>
          </a:xfrm>
        </p:spPr>
        <p:txBody>
          <a:bodyPr>
            <a:normAutofit fontScale="90000"/>
          </a:bodyPr>
          <a:lstStyle/>
          <a:p>
            <a:r>
              <a:rPr lang="ru-RU" sz="31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Среди предложений 22–31 найдите такое(-</a:t>
            </a:r>
            <a:r>
              <a:rPr lang="ru-RU" sz="31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ие</a:t>
            </a:r>
            <a:r>
              <a:rPr lang="ru-RU" sz="31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), которое(-</a:t>
            </a:r>
            <a:r>
              <a:rPr lang="ru-RU" sz="31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ые</a:t>
            </a:r>
            <a:r>
              <a:rPr lang="ru-RU" sz="31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 связано(-ы) с предыдущим при помощи </a:t>
            </a:r>
            <a:r>
              <a:rPr lang="ru-RU" sz="31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лексического повтора</a:t>
            </a:r>
            <a:r>
              <a:rPr lang="ru-RU" sz="31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. Напишите номер(-а) этого(-их) предложения(-</a:t>
            </a:r>
            <a:r>
              <a:rPr lang="ru-RU" sz="3100" b="1" i="0" dirty="0" err="1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ий</a:t>
            </a:r>
            <a:r>
              <a:rPr lang="ru-RU" sz="3100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).</a:t>
            </a:r>
            <a: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D614B0-46D3-5894-F93D-B2F8A784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4"/>
            <a:ext cx="11369040" cy="48952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(21)Я теперь намного старше тебя, у меня масса дел, я оброс хлопотами, как корабль ракушками. (22)По ночам всё чаще и чаще слышу всхлипы собственного сердца: оно уморилось. (23)Устало болеть. 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(24)Я стал седым, и мне порой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уступают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место в общественном транспорте. (25)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Уступают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 юноши и девушки, очень похожие на вас, ребята. (26)И тогда я думаю, что не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дай им Бог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повторить вашу судьбу. (27)А если это всё же случится, то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  <a:hlinkClick r:id="rId2" action="ppaction://hlinksldjump"/>
              </a:rPr>
              <a:t>дай им Бог </a:t>
            </a: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стать такими же. 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(28)Между вами, вчерашними, и ими, сегодняшними, лежит не просто поколение. (29)Мы твёрдо знали, что будет война, а они убеждены, что её не будет. (30)И это прекрасно: они свободнее нас. (31)Жаль только, что свобода эта порой оборачивается безмятежностью… 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41FBA0E-327C-B870-A30B-FBF9DAD9134E}"/>
              </a:ext>
            </a:extLst>
          </p:cNvPr>
          <p:cNvSpPr txBox="1"/>
          <p:nvPr/>
        </p:nvSpPr>
        <p:spPr>
          <a:xfrm>
            <a:off x="7234788" y="6012953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2527</a:t>
            </a:r>
          </a:p>
        </p:txBody>
      </p:sp>
    </p:spTree>
    <p:extLst>
      <p:ext uri="{BB962C8B-B14F-4D97-AF65-F5344CB8AC3E}">
        <p14:creationId xmlns:p14="http://schemas.microsoft.com/office/powerpoint/2010/main" val="60583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BAF17E-7EF2-023E-BB64-54E47C5BA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Формулировка задания 25</a:t>
            </a:r>
            <a:b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140680-D8C5-6EBD-A1BD-29D4A9AD0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/>
              <a:t>Среди предложений .. – .. найдите такое(-</a:t>
            </a:r>
            <a:r>
              <a:rPr lang="ru-RU" sz="4800" dirty="0" err="1"/>
              <a:t>ие</a:t>
            </a:r>
            <a:r>
              <a:rPr lang="ru-RU" sz="4800" dirty="0"/>
              <a:t>), которое(-</a:t>
            </a:r>
            <a:r>
              <a:rPr lang="ru-RU" sz="4800" dirty="0" err="1"/>
              <a:t>ые</a:t>
            </a:r>
            <a:r>
              <a:rPr lang="ru-RU" sz="4800" dirty="0"/>
              <a:t>) связано(-ы) с предыдущим при помощи … и ... Запишите номер(а) этого(-их) предложения(-</a:t>
            </a:r>
            <a:r>
              <a:rPr lang="ru-RU" sz="4800" dirty="0" err="1"/>
              <a:t>ий</a:t>
            </a:r>
            <a:r>
              <a:rPr lang="ru-RU" sz="4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988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B8EEA2-3FAD-E385-D29A-90F7C968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Алгоритм выполнения</a:t>
            </a:r>
            <a:br>
              <a:rPr lang="ru-RU" b="1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A427AD-0E0F-644F-A6AC-6FABC569F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239" y="1402543"/>
            <a:ext cx="10515600" cy="5090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1.Внимательно прочитайте задание:</a:t>
            </a:r>
          </a:p>
          <a:p>
            <a:pPr marL="0" indent="0">
              <a:buNone/>
            </a:pPr>
            <a:r>
              <a:rPr lang="ru-RU" sz="2400" dirty="0"/>
              <a:t>-Если предполагается найти </a:t>
            </a:r>
            <a:r>
              <a:rPr lang="ru-RU" sz="2400" dirty="0">
                <a:solidFill>
                  <a:srgbClr val="FF0000"/>
                </a:solidFill>
              </a:rPr>
              <a:t>предложение, связанное с ПРЕДЫДУЩИМ</a:t>
            </a:r>
            <a:r>
              <a:rPr lang="ru-RU" sz="2400" dirty="0"/>
              <a:t>, то следует смотреть только </a:t>
            </a:r>
            <a:r>
              <a:rPr lang="ru-RU" sz="2400" dirty="0">
                <a:solidFill>
                  <a:srgbClr val="FF0000"/>
                </a:solidFill>
              </a:rPr>
              <a:t>одно предшествующее</a:t>
            </a:r>
            <a:r>
              <a:rPr lang="ru-RU" sz="2400" dirty="0"/>
              <a:t> предложение. Если предполагается найти </a:t>
            </a:r>
            <a:r>
              <a:rPr lang="ru-RU" sz="2400" dirty="0">
                <a:solidFill>
                  <a:srgbClr val="FF0000"/>
                </a:solidFill>
              </a:rPr>
              <a:t>предложение, связанное с ПРЕДЫДУЩИМИ</a:t>
            </a:r>
            <a:r>
              <a:rPr lang="ru-RU" sz="2400" dirty="0"/>
              <a:t>, то следует обратить внимание на </a:t>
            </a:r>
            <a:r>
              <a:rPr lang="ru-RU" sz="2400" dirty="0">
                <a:solidFill>
                  <a:srgbClr val="FF0000"/>
                </a:solidFill>
              </a:rPr>
              <a:t>несколько предложений</a:t>
            </a:r>
            <a:r>
              <a:rPr lang="ru-RU" sz="2400" dirty="0"/>
              <a:t>, находящихся перед предполагаемым ответом. </a:t>
            </a:r>
          </a:p>
          <a:p>
            <a:pPr marL="0" indent="0">
              <a:buNone/>
            </a:pPr>
            <a:r>
              <a:rPr lang="ru-RU" sz="2400" dirty="0"/>
              <a:t>-Обратите внимание, какое (</a:t>
            </a:r>
            <a:r>
              <a:rPr lang="ru-RU" sz="2400" dirty="0" err="1"/>
              <a:t>ие</a:t>
            </a:r>
            <a:r>
              <a:rPr lang="ru-RU" sz="2400" dirty="0"/>
              <a:t>) именно языковое(</a:t>
            </a:r>
            <a:r>
              <a:rPr lang="ru-RU" sz="2400" dirty="0" err="1"/>
              <a:t>ые</a:t>
            </a:r>
            <a:r>
              <a:rPr lang="ru-RU" sz="2400" dirty="0"/>
              <a:t>) средство(а), с помощью которого(</a:t>
            </a:r>
            <a:r>
              <a:rPr lang="ru-RU" sz="2400" dirty="0" err="1"/>
              <a:t>ых</a:t>
            </a:r>
            <a:r>
              <a:rPr lang="ru-RU" sz="2400" dirty="0"/>
              <a:t>) осуществляется связь между предложениями, требуется найти</a:t>
            </a:r>
          </a:p>
          <a:p>
            <a:pPr marL="0" indent="0">
              <a:buNone/>
            </a:pPr>
            <a:r>
              <a:rPr lang="ru-RU" sz="2400" dirty="0"/>
              <a:t>2) Внимательно прочитайте </a:t>
            </a:r>
            <a:r>
              <a:rPr lang="ru-RU" sz="2400" dirty="0">
                <a:solidFill>
                  <a:srgbClr val="FF0000"/>
                </a:solidFill>
              </a:rPr>
              <a:t>фрагмент текста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3) Обратите внимание на </a:t>
            </a:r>
            <a:r>
              <a:rPr lang="ru-RU" sz="2400" dirty="0">
                <a:solidFill>
                  <a:srgbClr val="FF0000"/>
                </a:solidFill>
              </a:rPr>
              <a:t>начало </a:t>
            </a:r>
            <a:r>
              <a:rPr lang="ru-RU" sz="2400" dirty="0"/>
              <a:t>предложения, но имейте в виду, что </a:t>
            </a:r>
            <a:r>
              <a:rPr lang="ru-RU" sz="2400" dirty="0">
                <a:solidFill>
                  <a:srgbClr val="C00000"/>
                </a:solidFill>
              </a:rPr>
              <a:t>слово-связка</a:t>
            </a:r>
            <a:r>
              <a:rPr lang="ru-RU" sz="2400" dirty="0"/>
              <a:t> может находиться </a:t>
            </a:r>
            <a:r>
              <a:rPr lang="ru-RU" sz="2400" dirty="0">
                <a:solidFill>
                  <a:srgbClr val="FF0000"/>
                </a:solidFill>
              </a:rPr>
              <a:t>в любой части </a:t>
            </a:r>
            <a:r>
              <a:rPr lang="ru-RU" sz="2400" dirty="0"/>
              <a:t>предложения. </a:t>
            </a:r>
          </a:p>
          <a:p>
            <a:pPr marL="0" indent="0">
              <a:buNone/>
            </a:pPr>
            <a:r>
              <a:rPr lang="ru-RU" sz="2400" dirty="0"/>
              <a:t>4) Выбирайте то предложение, в котором присутствуют </a:t>
            </a:r>
            <a:r>
              <a:rPr lang="ru-RU" sz="2400" dirty="0">
                <a:solidFill>
                  <a:srgbClr val="FF0000"/>
                </a:solidFill>
              </a:rPr>
              <a:t>все средства связи</a:t>
            </a:r>
            <a:r>
              <a:rPr lang="ru-RU" sz="2400" dirty="0"/>
              <a:t>, заявленные в задании.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3615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1E42C0-AA94-7870-0225-701E2143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Лексические средства связи: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AEFE5E-53E1-65CA-52CE-AC1AE35C6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3958"/>
            <a:ext cx="10776045" cy="5018917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4000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Слова одной и той же тематической группы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ru-RU" sz="4000" b="0" i="0" dirty="0">
              <a:solidFill>
                <a:srgbClr val="444444"/>
              </a:solidFill>
              <a:effectLst/>
              <a:latin typeface="Montserrat" panose="00000500000000000000" pitchFamily="2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4000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Повторы слов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ru-RU" sz="4000" b="0" i="0" dirty="0">
              <a:solidFill>
                <a:srgbClr val="444444"/>
              </a:solidFill>
              <a:effectLst/>
              <a:latin typeface="Montserrat" panose="00000500000000000000" pitchFamily="2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4000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Синонимы (в том числе контекстные)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ru-RU" sz="4000" b="0" i="0" dirty="0">
              <a:solidFill>
                <a:srgbClr val="444444"/>
              </a:solidFill>
              <a:effectLst/>
              <a:latin typeface="Montserrat" panose="00000500000000000000" pitchFamily="2" charset="-5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4000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Антонимы (в том числе контекстные)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12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2D7121-60C4-5F55-782F-1E78CAAAF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5" y="286603"/>
            <a:ext cx="11354938" cy="630526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 средства</a:t>
            </a:r>
          </a:p>
          <a:p>
            <a:pPr algn="l"/>
            <a:r>
              <a:rPr lang="ru-RU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Слова одной и той же тематической группы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solidFill>
                  <a:srgbClr val="31708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слова, которые обозначают сходные (но не одинаковые) понятия, действия, признаки и обладают общностью лексического значения. </a:t>
            </a:r>
          </a:p>
          <a:p>
            <a:pPr algn="l"/>
            <a:r>
              <a:rPr lang="ru-RU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 </a:t>
            </a:r>
          </a:p>
          <a:p>
            <a:pPr algn="l"/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дней лил, не переставая, холодный дождь. В саду шумел мокрый ветер. В четыре часа дня мы уже зажигали керосиновые лампы, и казалось, что лето кончилось и земля уходит в глухие туманы, в неуютную темень и стужу (К. Паустовский)</a:t>
            </a:r>
            <a:r>
              <a:rPr lang="ru-RU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раскрывается тема осеннего дождя и тех ощущений, которые он вызывает: лил дождь, холодный; мокрый ветер; глухой туман; темень и стужа – передающих физическое и душевное состояние автора. </a:t>
            </a:r>
          </a:p>
          <a:p>
            <a:pPr algn="l"/>
            <a:r>
              <a:rPr lang="ru-RU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Повторы слов/словосочетаний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solidFill>
                  <a:srgbClr val="31708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в соседних предложениях одного и того же слова или словосочетания. </a:t>
            </a:r>
          </a:p>
          <a:p>
            <a:pPr algn="l"/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 </a:t>
            </a:r>
            <a:endParaRPr lang="ru-RU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Жил на селе одинокий </a:t>
            </a:r>
            <a:r>
              <a:rPr lang="ru-RU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старик</a:t>
            </a:r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Старик</a:t>
            </a:r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был слаб и нуждался в постоянном уходе. </a:t>
            </a:r>
            <a:endParaRPr lang="ru-RU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Жил на селе одинокий старик. Одиноким он был потому, что дети его не вернулись с фронта. </a:t>
            </a:r>
            <a:endParaRPr lang="ru-RU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Жил на селе одинокий старик. На селе он жил с первого дня своего рождения.</a:t>
            </a:r>
            <a:r>
              <a:rPr lang="ru-RU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ru-RU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</a:t>
            </a:r>
            <a:r>
              <a:rPr lang="ru-RU" b="0" i="0" dirty="0">
                <a:solidFill>
                  <a:srgbClr val="31708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слова, полностью или частично совпадающие по значению. </a:t>
            </a:r>
          </a:p>
          <a:p>
            <a:pPr algn="l"/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Жадный – скупой, идти – брести, открыть – распахнуть, разговор – болтовня, тушить - гасить и </a:t>
            </a:r>
            <a:r>
              <a:rPr lang="ru-RU" b="0" i="1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.). </a:t>
            </a:r>
            <a:endParaRPr lang="ru-RU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Контекстные синонимы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solidFill>
                  <a:srgbClr val="31708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слова, являющиеся синонимами в определенном контексте. </a:t>
            </a:r>
          </a:p>
          <a:p>
            <a:pPr algn="l"/>
            <a:r>
              <a:rPr lang="ru-RU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Антонимы</a:t>
            </a:r>
            <a:r>
              <a:rPr lang="ru-RU" b="1" i="0" dirty="0">
                <a:solidFill>
                  <a:srgbClr val="31708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solidFill>
                  <a:srgbClr val="31708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слова одной и той же части речи, имеющие противоположное значение. </a:t>
            </a:r>
          </a:p>
          <a:p>
            <a:pPr algn="l"/>
            <a:r>
              <a:rPr lang="ru-RU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 – жарко, дальний – ближний, дружба – вражда и др.</a:t>
            </a:r>
          </a:p>
          <a:p>
            <a:pPr algn="l"/>
            <a:r>
              <a:rPr lang="ru-RU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Контекстные антонимы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solidFill>
                  <a:srgbClr val="31708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слова, являющиеся антонимами в пределах одного текста. Вне контекста такие слова не осознаются как противоположные по значению.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13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0A1D91-EA61-A72C-409C-0846FD937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Морфологические средства связи: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51F5BA-8DEC-04D8-78FC-1C71A7049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Сочинительные союзы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Местоимения (личные, указательные и притяжательные)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Числительные (порядковые и собирательные)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Наречия (наречия места и времени, местоименные наречия в различных значениях)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Видовременные формы глаголов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2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48BA6D-9A41-2829-4D1A-0ED6CFD5F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4" y="204716"/>
            <a:ext cx="11218460" cy="665328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Морфологические средства связи</a:t>
            </a:r>
            <a:endParaRPr lang="ru-RU" sz="64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Сочинительные союзы </a:t>
            </a:r>
            <a:r>
              <a:rPr lang="ru-RU" sz="6400" b="0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b="0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Соединительные (и, да (= и), не только, … но и, также, тоже, и…и, ни…ни, как,…так и; сколько..., столько и)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Разделительные (или, или…или, либо, либо…либо, то…то, то ли…то ли, не то…не то)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Противительные (а, но, да (= но), зато, же, однако, однако же, все же)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Градационные (не только…, но и; не то чтобы…а; не столько…сколько)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Присоединительные (тоже, также, да и, притом, причем)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Пояснительные (а именно, то есть, или (= то есть))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r>
              <a:rPr lang="ru-RU" sz="6400" b="0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b="0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средств связи обычно используются </a:t>
            </a:r>
            <a:r>
              <a:rPr lang="ru-RU" sz="6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личные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указательные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6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местоимения.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Личные: я, ты, он, 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она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мы, вы они (во всех падежах).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Указательные – тот, этот, это, та, столько, таков, оный, сей, те (во всех падежах).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Притяжательные: мой, твой, наш, ваш, его, ее, их (во всех падежах)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неожиданно вернулся в родное село. Его приезд образовал и испугал мать. Это событие взволновало соседей. Младшая сестра, Женя…молчала. Она не принимала участия в серьезных разговорах, ее в семье еще не считали взрослой. </a:t>
            </a:r>
            <a:endParaRPr lang="ru-RU" sz="64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Числительные (порядковые и собирательные)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Собирательные числительные - это такие, которые обозначают количество предметов, как их совокупность (Двое, трое, оба, четверо, пятеро, шестеро, семеро)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Порядковые числительные - это числительные, которые называют порядковые номер предмета при их счете. (пятый, десятый)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средств связи такие числительные используются без существительного, которое они определяют в количественном значении. </a:t>
            </a:r>
          </a:p>
          <a:p>
            <a:pPr marL="0" indent="0" algn="l">
              <a:buNone/>
            </a:pP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Наречия (наречия места и времени, местоименные наречия в различных значениях) </a:t>
            </a:r>
            <a:b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Наречия времени - времени (сегодня, ночью, давно) (когда, как долго, с каких пор, до каких пор) (сейчас, послезавтра, всегда, тогда..)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Наречия места </a:t>
            </a:r>
            <a:r>
              <a:rPr lang="ru-RU" sz="6400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(вперед, издали, справа) (где, куда, откуда) (вдалеке, здесь, куда-то..)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Местоименные наречия в разных значениях (поэтому, там, туда, здесь, оттуда, оттого, потому, затем, тут, тогда) </a:t>
            </a:r>
          </a:p>
          <a:p>
            <a:pPr marL="0" indent="0" algn="l">
              <a:buNone/>
            </a:pP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Видовременные формы глаголов </a:t>
            </a:r>
            <a:r>
              <a:rPr lang="ru-RU" sz="6400" b="0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b="0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 времени и вида глагола могут служить средством связи между предложениями, так как указывают на одновременность или последовательность ситуаций, на время, в которое они происходят.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Вдруг она вздрогнула и обернулась к балкону. Беспокойство овладело ею. Она встала, пошла около кресел, остановилась на минуту за стулом старого генерала Р., ничего не ответила на его тонкий мадригал и вдруг скользнула на балкон (А. Пушкин). </a:t>
            </a:r>
            <a:endParaRPr lang="ru-RU" sz="6400" b="1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20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A98A5F-72DD-4142-8D82-53E7043C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Синтаксические средства связи: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289924-7076-9E14-ECEE-747EDB151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Порядок слов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Параллелизм строения предложений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Использование вводных слов и словосочетаний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Montserrat" panose="00000500000000000000" pitchFamily="2" charset="-52"/>
              </a:rPr>
              <a:t>Парцелляция 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52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F487A6-DF6F-5A3E-8FC1-7CC1F9A62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33" y="232012"/>
            <a:ext cx="10944367" cy="648268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Синтаксические средства </a:t>
            </a:r>
          </a:p>
          <a:p>
            <a:pPr marL="0" indent="0" algn="l">
              <a:buNone/>
            </a:pP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слов</a:t>
            </a:r>
            <a:r>
              <a:rPr lang="ru-RU" sz="6400" b="0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рема первого предложения становится темой последующих. </a:t>
            </a:r>
          </a:p>
          <a:p>
            <a:pPr marL="0" indent="0" algn="l">
              <a:buNone/>
            </a:pPr>
            <a:r>
              <a:rPr lang="ru-RU" sz="6400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Самая большая цель жизни – увеличивать добро в окружающем нас. А добро – это прежде всего счастье для всех людей. Оно слагается из многого, и каждый раз жизнь ставит перед человеком задачу, которую важно уметь решать. (Д. Лихачёв) Во дворе он увидел детей. Дети весело играли у крыльца. Дети не заметили отца.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l">
              <a:buNone/>
            </a:pP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Синтаксический параллелизм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схожее строение рядом стоящих предложений. </a:t>
            </a:r>
          </a:p>
          <a:p>
            <a:pPr marL="0" indent="0" algn="l">
              <a:buNone/>
            </a:pPr>
            <a:r>
              <a:rPr lang="ru-RU" sz="6400" b="0" i="1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 Использование вводных слов и словосочетаний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Вводные слова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указывают на порядок изложения, обобщают сказанное. Вводные слова помогают логически организовать речь (во-первых, во-вторых, итак и др.) или выразить другие модальные значения (вывод, уточнение, дополнительное замечание и </a:t>
            </a:r>
            <a:r>
              <a:rPr lang="ru-RU" sz="6400" b="0" i="0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вводных слов по значению: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говорящего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(радость, злость, сожаление и т.д.)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счастью, к несчастью, к ужасу, к стыду, на беду, на радость и т.д.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уверенности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(предположение, возможность, неуверенность и т.д.)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может быть, по-видимому, по сути, кажется, казалось бы, бесспорно, правда, надо полагать, по сути, безусловно и т.д.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Связь мыслей, последовательность изложения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Итак, следовательно, к слову сказать, во-первых, во-вторых, с другой стороны, к примеру, главное, таким образом, кстати, значит, наоборот и т.д.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сообщения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слухам, говорят, по мнению кого-либо, на мой взгляд, по-моему, по преданию, помнится, сообщают, передают и т.д.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и способы оформления мыслей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иными словами, попросту сказать, мягко выражаясь, одним словом и т.д.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Призыв к собеседнику или читателю с целью привлечь внимание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Знаешь (ли), знаете (ли), пойми, извините, простите, послушайте, поверьте, согласитесь, вообразите , пожалуйста и т.д.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меры того, о чем говорится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крайней мере, самое большее, самое меньшее и т.д.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8. 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обычности сообщаемого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обыкновению, бывает, бывало, случается и т.д.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9. </a:t>
            </a:r>
            <a:r>
              <a:rPr lang="ru-RU" sz="6400" b="1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экспрессивности высказывания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 по чести, честно говоря, по правде, по совести, смешно сказать и т.д. </a:t>
            </a:r>
            <a:b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6400" b="1" i="0" dirty="0">
                <a:solidFill>
                  <a:srgbClr val="B831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Парцелляция</a:t>
            </a:r>
            <a:r>
              <a:rPr lang="ru-RU" sz="64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членение одного высказывания на несколько предложений. 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620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634</Words>
  <Application>Microsoft Office PowerPoint</Application>
  <PresentationFormat>Произвольный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Задание 25 ЕГЭ по русскому языку  </vt:lpstr>
      <vt:lpstr>Формулировка задания 25 </vt:lpstr>
      <vt:lpstr>Алгоритм выполнения </vt:lpstr>
      <vt:lpstr>Лексические средства связи:</vt:lpstr>
      <vt:lpstr>Презентация PowerPoint</vt:lpstr>
      <vt:lpstr> Морфологические средства связи:</vt:lpstr>
      <vt:lpstr>Презентация PowerPoint</vt:lpstr>
      <vt:lpstr>Синтаксические средства связи:</vt:lpstr>
      <vt:lpstr>Презентация PowerPoint</vt:lpstr>
      <vt:lpstr>Трудности и ошибки при выполнении задания 25: </vt:lpstr>
      <vt:lpstr>Презентация PowerPoint</vt:lpstr>
      <vt:lpstr>Среди предложений 29-36 найдите такое(-ие), которое(-ые) связано(-ы) с предыдущим при помощи сочинительного союза и форм(ы) слов(а). Напишите номер(а) этого(-их) предложения(-ий).</vt:lpstr>
      <vt:lpstr>Среди предложений 1–7 найдите такое(-ие), которое(-ые) связано(-ы) с предыдущим при помощи личного местоимения. Напишите номер(-а) этого(-их) предложения(-ий).</vt:lpstr>
      <vt:lpstr>Среди предложений 22–31 найдите такое(-ие), которое(-ые) связано(-ы) с предыдущим при помощи лексического повтора. Напишите номер(-а) этого(-их) предложения(-ий).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Гудкова Татьяна Александровна</dc:creator>
  <cp:lastModifiedBy>Admin</cp:lastModifiedBy>
  <cp:revision>32</cp:revision>
  <dcterms:created xsi:type="dcterms:W3CDTF">2024-02-21T13:49:19Z</dcterms:created>
  <dcterms:modified xsi:type="dcterms:W3CDTF">2024-03-25T11:15:44Z</dcterms:modified>
</cp:coreProperties>
</file>