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60" r:id="rId5"/>
    <p:sldId id="261" r:id="rId6"/>
    <p:sldId id="262" r:id="rId7"/>
    <p:sldId id="263" r:id="rId8"/>
    <p:sldId id="264" r:id="rId9"/>
    <p:sldId id="265" r:id="rId10"/>
    <p:sldId id="266" r:id="rId11"/>
    <p:sldId id="267" r:id="rId12"/>
    <p:sldId id="268" r:id="rId13"/>
    <p:sldId id="269" r:id="rId14"/>
    <p:sldId id="271" r:id="rId15"/>
    <p:sldId id="270" r:id="rId16"/>
    <p:sldId id="258" r:id="rId17"/>
    <p:sldId id="272" r:id="rId18"/>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C000EE7-2E20-4F73-8064-ADB274685ADA}">
          <p14:sldIdLst>
            <p14:sldId id="256"/>
            <p14:sldId id="274"/>
            <p14:sldId id="275"/>
            <p14:sldId id="260"/>
            <p14:sldId id="261"/>
            <p14:sldId id="262"/>
            <p14:sldId id="263"/>
            <p14:sldId id="264"/>
            <p14:sldId id="265"/>
            <p14:sldId id="266"/>
            <p14:sldId id="267"/>
            <p14:sldId id="268"/>
            <p14:sldId id="269"/>
            <p14:sldId id="271"/>
            <p14:sldId id="270"/>
            <p14:sldId id="258"/>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48" d="100"/>
          <a:sy n="148" d="100"/>
        </p:scale>
        <p:origin x="-55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ru-RU" sz="1600" dirty="0">
                <a:latin typeface="Arial Narrow" panose="020B0606020202030204" pitchFamily="34" charset="0"/>
              </a:rPr>
              <a:t>Задание № 16</a:t>
            </a:r>
          </a:p>
        </c:rich>
      </c:tx>
      <c:layout/>
      <c:overlay val="0"/>
    </c:title>
    <c:autoTitleDeleted val="0"/>
    <c:plotArea>
      <c:layout/>
      <c:barChart>
        <c:barDir val="bar"/>
        <c:grouping val="clustered"/>
        <c:varyColors val="0"/>
        <c:ser>
          <c:idx val="0"/>
          <c:order val="0"/>
          <c:tx>
            <c:strRef>
              <c:f>Лист1!$B$119</c:f>
              <c:strCache>
                <c:ptCount val="1"/>
                <c:pt idx="0">
                  <c:v>Задание № 16</c:v>
                </c:pt>
              </c:strCache>
            </c:strRef>
          </c:tx>
          <c:invertIfNegative val="0"/>
          <c:dPt>
            <c:idx val="12"/>
            <c:invertIfNegative val="0"/>
            <c:bubble3D val="0"/>
            <c:spPr>
              <a:solidFill>
                <a:schemeClr val="accent6"/>
              </a:solidFill>
            </c:spPr>
          </c:dPt>
          <c:dLbls>
            <c:showLegendKey val="0"/>
            <c:showVal val="1"/>
            <c:showCatName val="0"/>
            <c:showSerName val="0"/>
            <c:showPercent val="0"/>
            <c:showBubbleSize val="0"/>
            <c:showLeaderLines val="0"/>
          </c:dLbls>
          <c:cat>
            <c:strRef>
              <c:f>Лист1!$A$120:$A$147</c:f>
              <c:strCache>
                <c:ptCount val="28"/>
                <c:pt idx="0">
                  <c:v>ГБОУ лицей (экономический) с. Исаклы</c:v>
                </c:pt>
                <c:pt idx="1">
                  <c:v>ГБОУ СОШ пос.Октябрьский г.о.Похвистнево</c:v>
                </c:pt>
                <c:pt idx="2">
                  <c:v>ГБОУ СОШ с. Старое Ермаково</c:v>
                </c:pt>
                <c:pt idx="3">
                  <c:v>ГБОУ СОШ с. Черный Ключ</c:v>
                </c:pt>
                <c:pt idx="4">
                  <c:v>ГБОУ СОШ с. Большой Толкай</c:v>
                </c:pt>
                <c:pt idx="5">
                  <c:v>ГБОУ СОШ № 1 города Похвистнево</c:v>
                </c:pt>
                <c:pt idx="6">
                  <c:v>ГБОУ гимназия им. С.В.Байменова города Похвистнево</c:v>
                </c:pt>
                <c:pt idx="7">
                  <c:v>ГБОУ СОШ с. Новое Якушкино</c:v>
                </c:pt>
                <c:pt idx="8">
                  <c:v>ГБОУ СОШ с. Старый Маклауш</c:v>
                </c:pt>
                <c:pt idx="9">
                  <c:v>ГБОУ СОШ им. Ф.Н. Ижедерова с. Рысайкино</c:v>
                </c:pt>
                <c:pt idx="10">
                  <c:v>ГБОУ СОШ им. Н.Т. Кукушкина с. Савруха</c:v>
                </c:pt>
                <c:pt idx="11">
                  <c:v>ГБОУ СОШ им. А.М. Шулайкина с. Старый Аманак</c:v>
                </c:pt>
                <c:pt idx="12">
                  <c:v>Северо-Восточное управление</c:v>
                </c:pt>
                <c:pt idx="13">
                  <c:v>ГБОУ СОШ с. Камышла</c:v>
                </c:pt>
                <c:pt idx="14">
                  <c:v>ГБОУ СОШ им. В.С. Чекмасова с. Большое Микушкино</c:v>
                </c:pt>
                <c:pt idx="15">
                  <c:v>ГБОУ СОШ № 3 города Похвистнево</c:v>
                </c:pt>
                <c:pt idx="16">
                  <c:v>ГБОУ СОШ им. М.К. Овсянникова с. Исаклы</c:v>
                </c:pt>
                <c:pt idx="17">
                  <c:v>ГБОУ СОШ им. Н.С. Доровского с. Подбельск</c:v>
                </c:pt>
                <c:pt idx="18">
                  <c:v>ГБОУ СОШ с. Алькино</c:v>
                </c:pt>
                <c:pt idx="19">
                  <c:v>ГБОУ СОШ № 2 им. В. Маскина ж.-д.ст. Клявлино</c:v>
                </c:pt>
                <c:pt idx="20">
                  <c:v>ГБОУ СОШ с. Староганькино</c:v>
                </c:pt>
                <c:pt idx="21">
                  <c:v>ГБОУ СОШ с. Новое Ганькино</c:v>
                </c:pt>
                <c:pt idx="22">
                  <c:v>ГБОУ СОШ с. Новое Мансуркино</c:v>
                </c:pt>
                <c:pt idx="23">
                  <c:v>ГБОУ СОШ им. П.В. Кравцова с. Старопохвистнево</c:v>
                </c:pt>
                <c:pt idx="24">
                  <c:v>ГБОУ СОШ с. Среднее Аверкино</c:v>
                </c:pt>
                <c:pt idx="25">
                  <c:v>ГБОУ СОШ пос. Сокский</c:v>
                </c:pt>
                <c:pt idx="26">
                  <c:v>ГБОУ СОШ с. Русский Байтуган</c:v>
                </c:pt>
                <c:pt idx="27">
                  <c:v>ГБОУ СОШ с. Борискино-Игар</c:v>
                </c:pt>
              </c:strCache>
            </c:strRef>
          </c:cat>
          <c:val>
            <c:numRef>
              <c:f>Лист1!$B$120:$B$147</c:f>
              <c:numCache>
                <c:formatCode>General</c:formatCode>
                <c:ptCount val="28"/>
                <c:pt idx="0">
                  <c:v>81.8</c:v>
                </c:pt>
                <c:pt idx="1">
                  <c:v>75</c:v>
                </c:pt>
                <c:pt idx="2">
                  <c:v>66.7</c:v>
                </c:pt>
                <c:pt idx="3">
                  <c:v>66.7</c:v>
                </c:pt>
                <c:pt idx="4">
                  <c:v>66.7</c:v>
                </c:pt>
                <c:pt idx="5">
                  <c:v>59.1</c:v>
                </c:pt>
                <c:pt idx="6">
                  <c:v>56.1</c:v>
                </c:pt>
                <c:pt idx="7">
                  <c:v>50</c:v>
                </c:pt>
                <c:pt idx="8">
                  <c:v>50</c:v>
                </c:pt>
                <c:pt idx="9">
                  <c:v>50</c:v>
                </c:pt>
                <c:pt idx="10">
                  <c:v>50</c:v>
                </c:pt>
                <c:pt idx="11">
                  <c:v>50</c:v>
                </c:pt>
                <c:pt idx="12">
                  <c:v>46.6</c:v>
                </c:pt>
                <c:pt idx="13">
                  <c:v>43.8</c:v>
                </c:pt>
                <c:pt idx="14">
                  <c:v>42.9</c:v>
                </c:pt>
                <c:pt idx="15">
                  <c:v>40.700000000000003</c:v>
                </c:pt>
                <c:pt idx="16">
                  <c:v>40</c:v>
                </c:pt>
                <c:pt idx="17">
                  <c:v>37.5</c:v>
                </c:pt>
                <c:pt idx="18">
                  <c:v>36.4</c:v>
                </c:pt>
                <c:pt idx="19">
                  <c:v>34.799999999999997</c:v>
                </c:pt>
                <c:pt idx="20">
                  <c:v>33.700000000000003</c:v>
                </c:pt>
                <c:pt idx="21">
                  <c:v>33.299999999999997</c:v>
                </c:pt>
                <c:pt idx="22">
                  <c:v>33.299999999999997</c:v>
                </c:pt>
                <c:pt idx="23">
                  <c:v>25</c:v>
                </c:pt>
                <c:pt idx="24">
                  <c:v>14.3</c:v>
                </c:pt>
                <c:pt idx="25">
                  <c:v>0</c:v>
                </c:pt>
                <c:pt idx="26">
                  <c:v>0</c:v>
                </c:pt>
                <c:pt idx="27">
                  <c:v>0</c:v>
                </c:pt>
              </c:numCache>
            </c:numRef>
          </c:val>
        </c:ser>
        <c:dLbls>
          <c:showLegendKey val="0"/>
          <c:showVal val="0"/>
          <c:showCatName val="0"/>
          <c:showSerName val="0"/>
          <c:showPercent val="0"/>
          <c:showBubbleSize val="0"/>
        </c:dLbls>
        <c:gapWidth val="150"/>
        <c:axId val="80636928"/>
        <c:axId val="80687872"/>
      </c:barChart>
      <c:catAx>
        <c:axId val="80636928"/>
        <c:scaling>
          <c:orientation val="minMax"/>
        </c:scaling>
        <c:delete val="0"/>
        <c:axPos val="l"/>
        <c:majorTickMark val="out"/>
        <c:minorTickMark val="none"/>
        <c:tickLblPos val="nextTo"/>
        <c:crossAx val="80687872"/>
        <c:crosses val="autoZero"/>
        <c:auto val="1"/>
        <c:lblAlgn val="ctr"/>
        <c:lblOffset val="100"/>
        <c:noMultiLvlLbl val="0"/>
      </c:catAx>
      <c:valAx>
        <c:axId val="80687872"/>
        <c:scaling>
          <c:orientation val="minMax"/>
        </c:scaling>
        <c:delete val="0"/>
        <c:axPos val="b"/>
        <c:majorGridlines/>
        <c:numFmt formatCode="General" sourceLinked="1"/>
        <c:majorTickMark val="out"/>
        <c:minorTickMark val="none"/>
        <c:tickLblPos val="nextTo"/>
        <c:crossAx val="80636928"/>
        <c:crosses val="autoZero"/>
        <c:crossBetween val="between"/>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E0E7795-E40E-4B1D-A980-9215A8928024}" type="datetimeFigureOut">
              <a:rPr lang="ru-RU" smtClean="0"/>
              <a:t>13.02.2024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F6B54-7673-47EF-8E79-2F60E17186C1}" type="slidenum">
              <a:rPr lang="ru-RU" smtClean="0"/>
              <a:t>‹#›</a:t>
            </a:fld>
            <a:endParaRPr lang="ru-RU"/>
          </a:p>
        </p:txBody>
      </p:sp>
    </p:spTree>
    <p:extLst>
      <p:ext uri="{BB962C8B-B14F-4D97-AF65-F5344CB8AC3E}">
        <p14:creationId xmlns:p14="http://schemas.microsoft.com/office/powerpoint/2010/main" val="416296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0E7795-E40E-4B1D-A980-9215A8928024}" type="datetimeFigureOut">
              <a:rPr lang="ru-RU" smtClean="0"/>
              <a:t>13.02.2024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F6B54-7673-47EF-8E79-2F60E17186C1}" type="slidenum">
              <a:rPr lang="ru-RU" smtClean="0"/>
              <a:t>‹#›</a:t>
            </a:fld>
            <a:endParaRPr lang="ru-RU"/>
          </a:p>
        </p:txBody>
      </p:sp>
    </p:spTree>
    <p:extLst>
      <p:ext uri="{BB962C8B-B14F-4D97-AF65-F5344CB8AC3E}">
        <p14:creationId xmlns:p14="http://schemas.microsoft.com/office/powerpoint/2010/main" val="218116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0E7795-E40E-4B1D-A980-9215A8928024}" type="datetimeFigureOut">
              <a:rPr lang="ru-RU" smtClean="0"/>
              <a:t>13.02.2024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F6B54-7673-47EF-8E79-2F60E17186C1}" type="slidenum">
              <a:rPr lang="ru-RU" smtClean="0"/>
              <a:t>‹#›</a:t>
            </a:fld>
            <a:endParaRPr lang="ru-RU"/>
          </a:p>
        </p:txBody>
      </p:sp>
    </p:spTree>
    <p:extLst>
      <p:ext uri="{BB962C8B-B14F-4D97-AF65-F5344CB8AC3E}">
        <p14:creationId xmlns:p14="http://schemas.microsoft.com/office/powerpoint/2010/main" val="54357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0E7795-E40E-4B1D-A980-9215A8928024}" type="datetimeFigureOut">
              <a:rPr lang="ru-RU" smtClean="0"/>
              <a:t>13.02.2024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F6B54-7673-47EF-8E79-2F60E17186C1}" type="slidenum">
              <a:rPr lang="ru-RU" smtClean="0"/>
              <a:t>‹#›</a:t>
            </a:fld>
            <a:endParaRPr lang="ru-RU"/>
          </a:p>
        </p:txBody>
      </p:sp>
    </p:spTree>
    <p:extLst>
      <p:ext uri="{BB962C8B-B14F-4D97-AF65-F5344CB8AC3E}">
        <p14:creationId xmlns:p14="http://schemas.microsoft.com/office/powerpoint/2010/main" val="3535778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E0E7795-E40E-4B1D-A980-9215A8928024}" type="datetimeFigureOut">
              <a:rPr lang="ru-RU" smtClean="0"/>
              <a:t>13.02.2024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F6B54-7673-47EF-8E79-2F60E17186C1}" type="slidenum">
              <a:rPr lang="ru-RU" smtClean="0"/>
              <a:t>‹#›</a:t>
            </a:fld>
            <a:endParaRPr lang="ru-RU"/>
          </a:p>
        </p:txBody>
      </p:sp>
    </p:spTree>
    <p:extLst>
      <p:ext uri="{BB962C8B-B14F-4D97-AF65-F5344CB8AC3E}">
        <p14:creationId xmlns:p14="http://schemas.microsoft.com/office/powerpoint/2010/main" val="126661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E0E7795-E40E-4B1D-A980-9215A8928024}" type="datetimeFigureOut">
              <a:rPr lang="ru-RU" smtClean="0"/>
              <a:t>13.02.2024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2F6B54-7673-47EF-8E79-2F60E17186C1}" type="slidenum">
              <a:rPr lang="ru-RU" smtClean="0"/>
              <a:t>‹#›</a:t>
            </a:fld>
            <a:endParaRPr lang="ru-RU"/>
          </a:p>
        </p:txBody>
      </p:sp>
    </p:spTree>
    <p:extLst>
      <p:ext uri="{BB962C8B-B14F-4D97-AF65-F5344CB8AC3E}">
        <p14:creationId xmlns:p14="http://schemas.microsoft.com/office/powerpoint/2010/main" val="98417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E0E7795-E40E-4B1D-A980-9215A8928024}" type="datetimeFigureOut">
              <a:rPr lang="ru-RU" smtClean="0"/>
              <a:t>13.02.2024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32F6B54-7673-47EF-8E79-2F60E17186C1}" type="slidenum">
              <a:rPr lang="ru-RU" smtClean="0"/>
              <a:t>‹#›</a:t>
            </a:fld>
            <a:endParaRPr lang="ru-RU"/>
          </a:p>
        </p:txBody>
      </p:sp>
    </p:spTree>
    <p:extLst>
      <p:ext uri="{BB962C8B-B14F-4D97-AF65-F5344CB8AC3E}">
        <p14:creationId xmlns:p14="http://schemas.microsoft.com/office/powerpoint/2010/main" val="59383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E0E7795-E40E-4B1D-A980-9215A8928024}" type="datetimeFigureOut">
              <a:rPr lang="ru-RU" smtClean="0"/>
              <a:t>13.02.2024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32F6B54-7673-47EF-8E79-2F60E17186C1}" type="slidenum">
              <a:rPr lang="ru-RU" smtClean="0"/>
              <a:t>‹#›</a:t>
            </a:fld>
            <a:endParaRPr lang="ru-RU"/>
          </a:p>
        </p:txBody>
      </p:sp>
    </p:spTree>
    <p:extLst>
      <p:ext uri="{BB962C8B-B14F-4D97-AF65-F5344CB8AC3E}">
        <p14:creationId xmlns:p14="http://schemas.microsoft.com/office/powerpoint/2010/main" val="399634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0E7795-E40E-4B1D-A980-9215A8928024}" type="datetimeFigureOut">
              <a:rPr lang="ru-RU" smtClean="0"/>
              <a:t>13.02.2024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32F6B54-7673-47EF-8E79-2F60E17186C1}" type="slidenum">
              <a:rPr lang="ru-RU" smtClean="0"/>
              <a:t>‹#›</a:t>
            </a:fld>
            <a:endParaRPr lang="ru-RU"/>
          </a:p>
        </p:txBody>
      </p:sp>
    </p:spTree>
    <p:extLst>
      <p:ext uri="{BB962C8B-B14F-4D97-AF65-F5344CB8AC3E}">
        <p14:creationId xmlns:p14="http://schemas.microsoft.com/office/powerpoint/2010/main" val="221575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E0E7795-E40E-4B1D-A980-9215A8928024}" type="datetimeFigureOut">
              <a:rPr lang="ru-RU" smtClean="0"/>
              <a:t>13.02.2024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2F6B54-7673-47EF-8E79-2F60E17186C1}" type="slidenum">
              <a:rPr lang="ru-RU" smtClean="0"/>
              <a:t>‹#›</a:t>
            </a:fld>
            <a:endParaRPr lang="ru-RU"/>
          </a:p>
        </p:txBody>
      </p:sp>
    </p:spTree>
    <p:extLst>
      <p:ext uri="{BB962C8B-B14F-4D97-AF65-F5344CB8AC3E}">
        <p14:creationId xmlns:p14="http://schemas.microsoft.com/office/powerpoint/2010/main" val="131458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E0E7795-E40E-4B1D-A980-9215A8928024}" type="datetimeFigureOut">
              <a:rPr lang="ru-RU" smtClean="0"/>
              <a:t>13.02.2024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2F6B54-7673-47EF-8E79-2F60E17186C1}" type="slidenum">
              <a:rPr lang="ru-RU" smtClean="0"/>
              <a:t>‹#›</a:t>
            </a:fld>
            <a:endParaRPr lang="ru-RU"/>
          </a:p>
        </p:txBody>
      </p:sp>
    </p:spTree>
    <p:extLst>
      <p:ext uri="{BB962C8B-B14F-4D97-AF65-F5344CB8AC3E}">
        <p14:creationId xmlns:p14="http://schemas.microsoft.com/office/powerpoint/2010/main" val="423795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0E7795-E40E-4B1D-A980-9215A8928024}" type="datetimeFigureOut">
              <a:rPr lang="ru-RU" smtClean="0"/>
              <a:t>13.02.2024</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32F6B54-7673-47EF-8E79-2F60E17186C1}" type="slidenum">
              <a:rPr lang="ru-RU" smtClean="0"/>
              <a:t>‹#›</a:t>
            </a:fld>
            <a:endParaRPr lang="ru-RU"/>
          </a:p>
        </p:txBody>
      </p:sp>
    </p:spTree>
    <p:extLst>
      <p:ext uri="{BB962C8B-B14F-4D97-AF65-F5344CB8AC3E}">
        <p14:creationId xmlns:p14="http://schemas.microsoft.com/office/powerpoint/2010/main" val="656630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mailto:kaf.yaz@mail.ru" TargetMode="External"/><Relationship Id="rId3" Type="http://schemas.openxmlformats.org/officeDocument/2006/relationships/image" Target="../media/image5.png"/><Relationship Id="rId7" Type="http://schemas.microsoft.com/office/2007/relationships/hdphoto" Target="../media/hdphoto2.wdp"/><Relationship Id="rId12" Type="http://schemas.openxmlformats.org/officeDocument/2006/relationships/hyperlink" Target="https://iro63.ru/"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vk.com/pulic217697921" TargetMode="External"/><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3.wdp"/><Relationship Id="rId1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067694"/>
            <a:ext cx="7772400" cy="1102519"/>
          </a:xfrm>
        </p:spPr>
        <p:txBody>
          <a:bodyPr>
            <a:normAutofit/>
          </a:bodyPr>
          <a:lstStyle/>
          <a:p>
            <a:r>
              <a:rPr lang="ru-RU" dirty="0" smtClean="0">
                <a:solidFill>
                  <a:srgbClr val="7030A0"/>
                </a:solidFill>
                <a:effectLst>
                  <a:outerShdw blurRad="38100" dist="38100" dir="2700000" algn="tl">
                    <a:srgbClr val="000000">
                      <a:alpha val="43137"/>
                    </a:srgbClr>
                  </a:outerShdw>
                </a:effectLst>
                <a:latin typeface="Arial Narrow" panose="020B0606020202030204" pitchFamily="34" charset="0"/>
              </a:rPr>
              <a:t>Задание 16 ЕГЭ по русскому языку </a:t>
            </a:r>
            <a:endParaRPr lang="ru-RU" dirty="0">
              <a:solidFill>
                <a:srgbClr val="7030A0"/>
              </a:solidFill>
              <a:effectLst>
                <a:outerShdw blurRad="38100" dist="38100" dir="2700000" algn="tl">
                  <a:srgbClr val="000000">
                    <a:alpha val="43137"/>
                  </a:srgbClr>
                </a:outerShdw>
              </a:effectLst>
              <a:latin typeface="Arial Narrow" panose="020B0606020202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35" y="115962"/>
            <a:ext cx="126841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58313" y="411510"/>
            <a:ext cx="4273927" cy="369332"/>
          </a:xfrm>
          <a:prstGeom prst="rect">
            <a:avLst/>
          </a:prstGeom>
          <a:noFill/>
        </p:spPr>
        <p:txBody>
          <a:bodyPr wrap="none" rtlCol="0">
            <a:spAutoFit/>
          </a:bodyPr>
          <a:lstStyle/>
          <a:p>
            <a:r>
              <a:rPr lang="ru-RU" dirty="0" smtClean="0">
                <a:latin typeface="Arial Narrow" panose="020B0606020202030204" pitchFamily="34" charset="0"/>
              </a:rPr>
              <a:t>ГБУ ДПО «</a:t>
            </a:r>
            <a:r>
              <a:rPr lang="ru-RU" dirty="0" err="1" smtClean="0">
                <a:latin typeface="Arial Narrow" panose="020B0606020202030204" pitchFamily="34" charset="0"/>
              </a:rPr>
              <a:t>Похвистневский</a:t>
            </a:r>
            <a:r>
              <a:rPr lang="ru-RU" dirty="0" smtClean="0">
                <a:latin typeface="Arial Narrow" panose="020B0606020202030204" pitchFamily="34" charset="0"/>
              </a:rPr>
              <a:t> Ресурсный центр»</a:t>
            </a:r>
            <a:endParaRPr lang="ru-RU" dirty="0">
              <a:latin typeface="Arial Narrow" panose="020B0606020202030204" pitchFamily="34" charset="0"/>
            </a:endParaRPr>
          </a:p>
        </p:txBody>
      </p:sp>
      <p:sp>
        <p:nvSpPr>
          <p:cNvPr id="3" name="TextBox 2"/>
          <p:cNvSpPr txBox="1"/>
          <p:nvPr/>
        </p:nvSpPr>
        <p:spPr>
          <a:xfrm>
            <a:off x="2987824" y="3939902"/>
            <a:ext cx="6012160" cy="646331"/>
          </a:xfrm>
          <a:prstGeom prst="rect">
            <a:avLst/>
          </a:prstGeom>
          <a:noFill/>
        </p:spPr>
        <p:txBody>
          <a:bodyPr wrap="square" rtlCol="0">
            <a:spAutoFit/>
          </a:bodyPr>
          <a:lstStyle/>
          <a:p>
            <a:r>
              <a:rPr lang="ru-RU" i="1" dirty="0" smtClean="0">
                <a:latin typeface="Arial Narrow" panose="020B0606020202030204" pitchFamily="34" charset="0"/>
              </a:rPr>
              <a:t>Краснов А.А., методист ГБУ ДПО «</a:t>
            </a:r>
            <a:r>
              <a:rPr lang="ru-RU" i="1" dirty="0" err="1" smtClean="0">
                <a:latin typeface="Arial Narrow" panose="020B0606020202030204" pitchFamily="34" charset="0"/>
              </a:rPr>
              <a:t>Похвистневский</a:t>
            </a:r>
            <a:r>
              <a:rPr lang="ru-RU" i="1" dirty="0" smtClean="0">
                <a:latin typeface="Arial Narrow" panose="020B0606020202030204" pitchFamily="34" charset="0"/>
              </a:rPr>
              <a:t> РЦ», руководитель ОУМО учителей русского языка и литературы</a:t>
            </a:r>
            <a:endParaRPr lang="ru-RU" i="1" dirty="0">
              <a:latin typeface="Arial Narrow" panose="020B0606020202030204" pitchFamily="34" charset="0"/>
            </a:endParaRPr>
          </a:p>
        </p:txBody>
      </p:sp>
    </p:spTree>
    <p:extLst>
      <p:ext uri="{BB962C8B-B14F-4D97-AF65-F5344CB8AC3E}">
        <p14:creationId xmlns:p14="http://schemas.microsoft.com/office/powerpoint/2010/main" val="1348496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493563"/>
          </a:xfrm>
        </p:spPr>
        <p:txBody>
          <a:bodyPr>
            <a:noAutofit/>
          </a:bodyPr>
          <a:lstStyle/>
          <a:p>
            <a:r>
              <a:rPr lang="ru-RU" sz="2000" b="1" dirty="0" smtClean="0">
                <a:effectLst>
                  <a:outerShdw blurRad="38100" dist="38100" dir="2700000" algn="tl">
                    <a:srgbClr val="000000">
                      <a:alpha val="43137"/>
                    </a:srgbClr>
                  </a:outerShdw>
                </a:effectLst>
                <a:latin typeface="Arial Narrow" panose="020B0606020202030204" pitchFamily="34" charset="0"/>
              </a:rPr>
              <a:t>ЗАПЯТАЯ МЕЖДУ ОДНОРОДНЫМИ ЧЛЕНАМИ</a:t>
            </a:r>
            <a:endParaRPr lang="ru-RU" sz="2000" b="1" dirty="0">
              <a:effectLst>
                <a:outerShdw blurRad="38100" dist="38100" dir="2700000" algn="tl">
                  <a:srgbClr val="000000">
                    <a:alpha val="43137"/>
                  </a:srgbClr>
                </a:outerShdw>
              </a:effectLst>
              <a:latin typeface="Arial Narrow" panose="020B060602020203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540893174"/>
              </p:ext>
            </p:extLst>
          </p:nvPr>
        </p:nvGraphicFramePr>
        <p:xfrm>
          <a:off x="457200" y="771525"/>
          <a:ext cx="8229600" cy="3632200"/>
        </p:xfrm>
        <a:graphic>
          <a:graphicData uri="http://schemas.openxmlformats.org/drawingml/2006/table">
            <a:tbl>
              <a:tblPr firstRow="1" bandRow="1">
                <a:tableStyleId>{E8034E78-7F5D-4C2E-B375-FC64B27BC917}</a:tableStyleId>
              </a:tblPr>
              <a:tblGrid>
                <a:gridCol w="4114800"/>
                <a:gridCol w="4114800"/>
              </a:tblGrid>
              <a:tr h="370840">
                <a:tc>
                  <a:txBody>
                    <a:bodyPr/>
                    <a:lstStyle/>
                    <a:p>
                      <a:pPr algn="ctr"/>
                      <a:r>
                        <a:rPr lang="ru-RU" dirty="0" smtClean="0">
                          <a:latin typeface="Arial Narrow" panose="020B0606020202030204" pitchFamily="34" charset="0"/>
                        </a:rPr>
                        <a:t>ЗАПЯТАЯ СТАВИТСЯ</a:t>
                      </a:r>
                      <a:endParaRPr lang="ru-RU" dirty="0">
                        <a:latin typeface="Arial Narrow" panose="020B0606020202030204" pitchFamily="34" charset="0"/>
                      </a:endParaRPr>
                    </a:p>
                  </a:txBody>
                  <a:tcPr/>
                </a:tc>
                <a:tc>
                  <a:txBody>
                    <a:bodyPr/>
                    <a:lstStyle/>
                    <a:p>
                      <a:pPr algn="ctr"/>
                      <a:r>
                        <a:rPr lang="ru-RU" dirty="0" smtClean="0">
                          <a:latin typeface="Arial Narrow" panose="020B0606020202030204" pitchFamily="34" charset="0"/>
                        </a:rPr>
                        <a:t>ЗАПЯТАЯ  НЕ СТАВИТСЯ</a:t>
                      </a:r>
                      <a:endParaRPr lang="ru-RU" dirty="0">
                        <a:latin typeface="Arial Narrow" panose="020B0606020202030204" pitchFamily="34" charset="0"/>
                      </a:endParaRPr>
                    </a:p>
                  </a:txBody>
                  <a:tcPr/>
                </a:tc>
              </a:tr>
              <a:tr h="370840">
                <a:tc>
                  <a:txBody>
                    <a:bodyPr/>
                    <a:lstStyle/>
                    <a:p>
                      <a:r>
                        <a:rPr lang="ru-RU" sz="1600" dirty="0" smtClean="0">
                          <a:solidFill>
                            <a:srgbClr val="002060"/>
                          </a:solidFill>
                          <a:latin typeface="Arial Narrow" panose="020B0606020202030204" pitchFamily="34" charset="0"/>
                        </a:rPr>
                        <a:t>Если однородных членов больше двух и перед первым однородным членом отсутствует союз </a:t>
                      </a:r>
                      <a:r>
                        <a:rPr lang="ru-RU" sz="1600" b="1" dirty="0" smtClean="0">
                          <a:solidFill>
                            <a:srgbClr val="00B050"/>
                          </a:solidFill>
                          <a:latin typeface="Arial Narrow" panose="020B0606020202030204" pitchFamily="34" charset="0"/>
                        </a:rPr>
                        <a:t>И</a:t>
                      </a:r>
                      <a:r>
                        <a:rPr lang="ru-RU" sz="1600" dirty="0" smtClean="0">
                          <a:solidFill>
                            <a:srgbClr val="002060"/>
                          </a:solidFill>
                          <a:latin typeface="Arial Narrow" panose="020B0606020202030204" pitchFamily="34" charset="0"/>
                        </a:rPr>
                        <a:t>, запятая ставится так же, как и в случае, если бы этот союз присутствовал.</a:t>
                      </a:r>
                    </a:p>
                    <a:p>
                      <a:r>
                        <a:rPr lang="ru-RU" sz="1600" b="1" dirty="0" smtClean="0">
                          <a:solidFill>
                            <a:srgbClr val="00B050"/>
                          </a:solidFill>
                          <a:latin typeface="Arial Narrow" panose="020B0606020202030204" pitchFamily="34" charset="0"/>
                        </a:rPr>
                        <a:t>( ), и ( ), и ( ), и ( )</a:t>
                      </a:r>
                    </a:p>
                    <a:p>
                      <a:endParaRPr lang="ru-RU" sz="1600" dirty="0" smtClean="0">
                        <a:latin typeface="Arial Narrow" panose="020B0606020202030204" pitchFamily="34" charset="0"/>
                      </a:endParaRPr>
                    </a:p>
                    <a:p>
                      <a:r>
                        <a:rPr lang="ru-RU" sz="1600" b="1" i="1" dirty="0" smtClean="0">
                          <a:solidFill>
                            <a:schemeClr val="tx1"/>
                          </a:solidFill>
                          <a:latin typeface="Arial Narrow" panose="020B0606020202030204" pitchFamily="34" charset="0"/>
                        </a:rPr>
                        <a:t>Примеры:</a:t>
                      </a:r>
                    </a:p>
                    <a:p>
                      <a:r>
                        <a:rPr lang="ru-RU" sz="1600" i="1" dirty="0" smtClean="0">
                          <a:solidFill>
                            <a:schemeClr val="tx1"/>
                          </a:solidFill>
                          <a:latin typeface="Arial Narrow" panose="020B0606020202030204" pitchFamily="34" charset="0"/>
                        </a:rPr>
                        <a:t>Весеннее солнце отражалось на стеклах машин, и на окнах многоэтажек, и в глазах проходящих девушек.</a:t>
                      </a:r>
                    </a:p>
                    <a:p>
                      <a:r>
                        <a:rPr lang="ru-RU" sz="1600" i="1" dirty="0" smtClean="0">
                          <a:solidFill>
                            <a:schemeClr val="tx1"/>
                          </a:solidFill>
                          <a:latin typeface="Arial Narrow" panose="020B0606020202030204" pitchFamily="34" charset="0"/>
                        </a:rPr>
                        <a:t>Немецкий мост был солон от океанской воды, и от рыбного рассола, и от пролитой в кулачных боях крови. (Федин)</a:t>
                      </a:r>
                      <a:endParaRPr lang="ru-RU" sz="1600" i="1" dirty="0">
                        <a:solidFill>
                          <a:schemeClr val="tx1"/>
                        </a:solidFill>
                        <a:latin typeface="Arial Narrow" panose="020B0606020202030204" pitchFamily="34" charset="0"/>
                      </a:endParaRPr>
                    </a:p>
                  </a:txBody>
                  <a:tcPr/>
                </a:tc>
                <a:tc>
                  <a:txBody>
                    <a:bodyPr/>
                    <a:lstStyle/>
                    <a:p>
                      <a:endParaRPr lang="ru-RU" dirty="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1483285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493563"/>
          </a:xfrm>
        </p:spPr>
        <p:txBody>
          <a:bodyPr>
            <a:noAutofit/>
          </a:bodyPr>
          <a:lstStyle/>
          <a:p>
            <a:r>
              <a:rPr lang="ru-RU" sz="2000" b="1" dirty="0" smtClean="0">
                <a:effectLst>
                  <a:outerShdw blurRad="38100" dist="38100" dir="2700000" algn="tl">
                    <a:srgbClr val="000000">
                      <a:alpha val="43137"/>
                    </a:srgbClr>
                  </a:outerShdw>
                </a:effectLst>
                <a:latin typeface="Arial Narrow" panose="020B0606020202030204" pitchFamily="34" charset="0"/>
              </a:rPr>
              <a:t>ЗАПЯТАЯ МЕЖДУ ОДНОРОДНЫМИ ЧЛЕНАМИ</a:t>
            </a:r>
            <a:endParaRPr lang="ru-RU" sz="2000" b="1" dirty="0">
              <a:effectLst>
                <a:outerShdw blurRad="38100" dist="38100" dir="2700000" algn="tl">
                  <a:srgbClr val="000000">
                    <a:alpha val="43137"/>
                  </a:srgbClr>
                </a:outerShdw>
              </a:effectLst>
              <a:latin typeface="Arial Narrow" panose="020B060602020203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058331849"/>
              </p:ext>
            </p:extLst>
          </p:nvPr>
        </p:nvGraphicFramePr>
        <p:xfrm>
          <a:off x="457200" y="771525"/>
          <a:ext cx="8229600" cy="3876040"/>
        </p:xfrm>
        <a:graphic>
          <a:graphicData uri="http://schemas.openxmlformats.org/drawingml/2006/table">
            <a:tbl>
              <a:tblPr firstRow="1" bandRow="1">
                <a:tableStyleId>{E8034E78-7F5D-4C2E-B375-FC64B27BC917}</a:tableStyleId>
              </a:tblPr>
              <a:tblGrid>
                <a:gridCol w="4114800"/>
                <a:gridCol w="4114800"/>
              </a:tblGrid>
              <a:tr h="370840">
                <a:tc>
                  <a:txBody>
                    <a:bodyPr/>
                    <a:lstStyle/>
                    <a:p>
                      <a:pPr algn="ctr"/>
                      <a:r>
                        <a:rPr lang="ru-RU" dirty="0" smtClean="0">
                          <a:latin typeface="Arial Narrow" panose="020B0606020202030204" pitchFamily="34" charset="0"/>
                        </a:rPr>
                        <a:t>ЗАПЯТАЯ СТАВИТСЯ</a:t>
                      </a:r>
                      <a:endParaRPr lang="ru-RU" dirty="0">
                        <a:latin typeface="Arial Narrow" panose="020B0606020202030204" pitchFamily="34" charset="0"/>
                      </a:endParaRPr>
                    </a:p>
                  </a:txBody>
                  <a:tcPr/>
                </a:tc>
                <a:tc>
                  <a:txBody>
                    <a:bodyPr/>
                    <a:lstStyle/>
                    <a:p>
                      <a:pPr algn="ctr"/>
                      <a:r>
                        <a:rPr lang="ru-RU" dirty="0" smtClean="0">
                          <a:latin typeface="Arial Narrow" panose="020B0606020202030204" pitchFamily="34" charset="0"/>
                        </a:rPr>
                        <a:t>ЗАПЯТАЯ  НЕ СТАВИТСЯ</a:t>
                      </a:r>
                      <a:endParaRPr lang="ru-RU" dirty="0">
                        <a:latin typeface="Arial Narrow" panose="020B0606020202030204" pitchFamily="34" charset="0"/>
                      </a:endParaRPr>
                    </a:p>
                  </a:txBody>
                  <a:tcPr/>
                </a:tc>
              </a:tr>
              <a:tr h="370840">
                <a:tc>
                  <a:txBody>
                    <a:bodyPr/>
                    <a:lstStyle/>
                    <a:p>
                      <a:r>
                        <a:rPr lang="ru-RU" sz="1400" dirty="0" smtClean="0">
                          <a:solidFill>
                            <a:srgbClr val="002060"/>
                          </a:solidFill>
                          <a:latin typeface="Arial Narrow" panose="020B0606020202030204" pitchFamily="34" charset="0"/>
                        </a:rPr>
                        <a:t>Если два однородных члена предложения соединены повторяющимися союзами </a:t>
                      </a:r>
                      <a:r>
                        <a:rPr lang="ru-RU" sz="1400" b="1" dirty="0" smtClean="0">
                          <a:solidFill>
                            <a:srgbClr val="00B050"/>
                          </a:solidFill>
                          <a:latin typeface="Arial Narrow" panose="020B0606020202030204" pitchFamily="34" charset="0"/>
                        </a:rPr>
                        <a:t>и…и</a:t>
                      </a:r>
                      <a:r>
                        <a:rPr lang="ru-RU" sz="1400" dirty="0" smtClean="0">
                          <a:solidFill>
                            <a:srgbClr val="002060"/>
                          </a:solidFill>
                          <a:latin typeface="Arial Narrow" panose="020B0606020202030204" pitchFamily="34" charset="0"/>
                        </a:rPr>
                        <a:t>, то запятая ставится, если есть обобщающее слово или зависимые слова при однородных членах.</a:t>
                      </a:r>
                    </a:p>
                    <a:p>
                      <a:endParaRPr lang="ru-RU" sz="1400" dirty="0" smtClean="0">
                        <a:latin typeface="Arial Narrow" panose="020B0606020202030204" pitchFamily="34" charset="0"/>
                      </a:endParaRPr>
                    </a:p>
                    <a:p>
                      <a:r>
                        <a:rPr lang="ru-RU" sz="1400" b="1" i="1" dirty="0" smtClean="0">
                          <a:solidFill>
                            <a:schemeClr val="tx1"/>
                          </a:solidFill>
                          <a:latin typeface="Arial Narrow" panose="020B0606020202030204" pitchFamily="34" charset="0"/>
                        </a:rPr>
                        <a:t>Примеры:</a:t>
                      </a:r>
                    </a:p>
                    <a:p>
                      <a:r>
                        <a:rPr lang="ru-RU" sz="1400" i="1" dirty="0" smtClean="0">
                          <a:solidFill>
                            <a:schemeClr val="tx1"/>
                          </a:solidFill>
                          <a:latin typeface="Arial Narrow" panose="020B0606020202030204" pitchFamily="34" charset="0"/>
                        </a:rPr>
                        <a:t>Всё напоминало об осени: и желтые листья, и туманы по </a:t>
                      </a:r>
                      <a:r>
                        <a:rPr lang="ru-RU" sz="1400" i="1" smtClean="0">
                          <a:solidFill>
                            <a:schemeClr val="tx1"/>
                          </a:solidFill>
                          <a:latin typeface="Arial Narrow" panose="020B0606020202030204" pitchFamily="34" charset="0"/>
                        </a:rPr>
                        <a:t>утрам.</a:t>
                      </a:r>
                    </a:p>
                    <a:p>
                      <a:endParaRPr lang="ru-RU" sz="1400" i="1" dirty="0" smtClean="0">
                        <a:solidFill>
                          <a:schemeClr val="tx1"/>
                        </a:solidFill>
                        <a:latin typeface="Arial Narrow" panose="020B0606020202030204" pitchFamily="34" charset="0"/>
                      </a:endParaRPr>
                    </a:p>
                    <a:p>
                      <a:r>
                        <a:rPr lang="ru-RU" sz="1400" i="0" dirty="0" smtClean="0">
                          <a:solidFill>
                            <a:srgbClr val="002060"/>
                          </a:solidFill>
                          <a:latin typeface="Arial Narrow" panose="020B0606020202030204" pitchFamily="34" charset="0"/>
                        </a:rPr>
                        <a:t>Если два однородных члена соединены другими повторяющимися союзами (</a:t>
                      </a:r>
                      <a:r>
                        <a:rPr lang="ru-RU" sz="1400" b="1" i="0" dirty="0" smtClean="0">
                          <a:solidFill>
                            <a:srgbClr val="00B050"/>
                          </a:solidFill>
                          <a:latin typeface="Arial Narrow" panose="020B0606020202030204" pitchFamily="34" charset="0"/>
                        </a:rPr>
                        <a:t>кроме И…И</a:t>
                      </a:r>
                      <a:r>
                        <a:rPr lang="ru-RU" sz="1400" i="0" dirty="0" smtClean="0">
                          <a:solidFill>
                            <a:srgbClr val="002060"/>
                          </a:solidFill>
                          <a:latin typeface="Arial Narrow" panose="020B0606020202030204" pitchFamily="34" charset="0"/>
                        </a:rPr>
                        <a:t>), то запятая ставится во всех случаях (</a:t>
                      </a:r>
                      <a:r>
                        <a:rPr lang="ru-RU" sz="1400" b="1" i="0" dirty="0" smtClean="0">
                          <a:solidFill>
                            <a:srgbClr val="002060"/>
                          </a:solidFill>
                          <a:latin typeface="Arial Narrow" panose="020B0606020202030204" pitchFamily="34" charset="0"/>
                        </a:rPr>
                        <a:t>за исключением фразеологических сочетаний</a:t>
                      </a:r>
                      <a:r>
                        <a:rPr lang="ru-RU" sz="1400" i="0" dirty="0" smtClean="0">
                          <a:solidFill>
                            <a:srgbClr val="002060"/>
                          </a:solidFill>
                          <a:latin typeface="Arial Narrow" panose="020B0606020202030204" pitchFamily="34" charset="0"/>
                        </a:rPr>
                        <a:t>)</a:t>
                      </a:r>
                    </a:p>
                    <a:p>
                      <a:endParaRPr lang="ru-RU" sz="1400" dirty="0">
                        <a:latin typeface="Arial Narrow" panose="020B0606020202030204" pitchFamily="34" charset="0"/>
                      </a:endParaRPr>
                    </a:p>
                  </a:txBody>
                  <a:tcPr/>
                </a:tc>
                <a:tc>
                  <a:txBody>
                    <a:bodyPr/>
                    <a:lstStyle/>
                    <a:p>
                      <a:r>
                        <a:rPr lang="ru-RU" sz="1400" dirty="0" smtClean="0">
                          <a:solidFill>
                            <a:srgbClr val="7030A0"/>
                          </a:solidFill>
                          <a:latin typeface="Arial Narrow" panose="020B0606020202030204" pitchFamily="34" charset="0"/>
                        </a:rPr>
                        <a:t>Если два однородных члена, соединенных повторяющимися союзами, составляют тесное смысловое единство (в том числе фразеологизмы), то запятая между ними не ставится (</a:t>
                      </a:r>
                      <a:r>
                        <a:rPr lang="ru-RU" sz="1400" dirty="0" smtClean="0">
                          <a:solidFill>
                            <a:srgbClr val="C00000"/>
                          </a:solidFill>
                          <a:latin typeface="Arial Narrow" panose="020B0606020202030204" pitchFamily="34" charset="0"/>
                        </a:rPr>
                        <a:t>и день и ночь, и стар и млад, и смех и горе, и там и сям, и то и се, и туда и сюда, ни два ни полтора, ни дать ни взять, ни сват ни брат, ни взад ни вперед, ни дна ни покрышки, ни то ни се, ни стать ни сесть, ни жив ни мертв, ни да ни нет, ни слуху ни духу, ни себе ни людям, ни рыба ни мясо, ни так ни сяк, ни пава ни ворона, ни шатко ни валко, ни тот ни этот и </a:t>
                      </a:r>
                      <a:r>
                        <a:rPr lang="ru-RU" sz="1400" dirty="0" err="1" smtClean="0">
                          <a:solidFill>
                            <a:srgbClr val="C00000"/>
                          </a:solidFill>
                          <a:latin typeface="Arial Narrow" panose="020B0606020202030204" pitchFamily="34" charset="0"/>
                        </a:rPr>
                        <a:t>др</a:t>
                      </a:r>
                      <a:r>
                        <a:rPr lang="ru-RU" sz="1400" dirty="0" smtClean="0">
                          <a:solidFill>
                            <a:srgbClr val="7030A0"/>
                          </a:solidFill>
                          <a:latin typeface="Arial Narrow" panose="020B0606020202030204" pitchFamily="34" charset="0"/>
                        </a:rPr>
                        <a:t>)</a:t>
                      </a:r>
                    </a:p>
                    <a:p>
                      <a:endParaRPr lang="ru-RU" sz="1400" dirty="0" smtClean="0">
                        <a:latin typeface="Arial Narrow" panose="020B0606020202030204" pitchFamily="34" charset="0"/>
                      </a:endParaRPr>
                    </a:p>
                    <a:p>
                      <a:r>
                        <a:rPr lang="ru-RU" sz="1400" b="1" i="1" dirty="0" smtClean="0">
                          <a:solidFill>
                            <a:schemeClr val="tx1"/>
                          </a:solidFill>
                          <a:latin typeface="Arial Narrow" panose="020B0606020202030204" pitchFamily="34" charset="0"/>
                        </a:rPr>
                        <a:t>Примеры:</a:t>
                      </a:r>
                    </a:p>
                    <a:p>
                      <a:r>
                        <a:rPr lang="ru-RU" sz="1400" i="1" dirty="0" smtClean="0">
                          <a:solidFill>
                            <a:schemeClr val="tx1"/>
                          </a:solidFill>
                          <a:latin typeface="Arial Narrow" panose="020B0606020202030204" pitchFamily="34" charset="0"/>
                        </a:rPr>
                        <a:t>На другой день ни свет ни заря Лиза </a:t>
                      </a:r>
                      <a:r>
                        <a:rPr lang="ru-RU" sz="1400" i="1" smtClean="0">
                          <a:solidFill>
                            <a:schemeClr val="tx1"/>
                          </a:solidFill>
                          <a:latin typeface="Arial Narrow" panose="020B0606020202030204" pitchFamily="34" charset="0"/>
                        </a:rPr>
                        <a:t>проснулась </a:t>
                      </a:r>
                    </a:p>
                    <a:p>
                      <a:r>
                        <a:rPr lang="ru-RU" sz="1400" i="1" smtClean="0">
                          <a:solidFill>
                            <a:schemeClr val="tx1"/>
                          </a:solidFill>
                          <a:latin typeface="Arial Narrow" panose="020B0606020202030204" pitchFamily="34" charset="0"/>
                        </a:rPr>
                        <a:t>(</a:t>
                      </a:r>
                      <a:r>
                        <a:rPr lang="ru-RU" sz="1400" i="1" dirty="0" smtClean="0">
                          <a:solidFill>
                            <a:schemeClr val="tx1"/>
                          </a:solidFill>
                          <a:latin typeface="Arial Narrow" panose="020B0606020202030204" pitchFamily="34" charset="0"/>
                        </a:rPr>
                        <a:t>А. Пушкин).</a:t>
                      </a:r>
                    </a:p>
                    <a:p>
                      <a:r>
                        <a:rPr lang="ru-RU" sz="1400" i="1" dirty="0" smtClean="0">
                          <a:solidFill>
                            <a:schemeClr val="tx1"/>
                          </a:solidFill>
                          <a:latin typeface="Arial Narrow" panose="020B0606020202030204" pitchFamily="34" charset="0"/>
                        </a:rPr>
                        <a:t>А дубы и подавно ни живы ни мертвы… (В. </a:t>
                      </a:r>
                      <a:r>
                        <a:rPr lang="ru-RU" sz="1400" i="1" err="1" smtClean="0">
                          <a:solidFill>
                            <a:schemeClr val="tx1"/>
                          </a:solidFill>
                          <a:latin typeface="Arial Narrow" panose="020B0606020202030204" pitchFamily="34" charset="0"/>
                        </a:rPr>
                        <a:t>Хлиманов</a:t>
                      </a:r>
                      <a:r>
                        <a:rPr lang="ru-RU" sz="1400" i="1" smtClean="0">
                          <a:solidFill>
                            <a:schemeClr val="tx1"/>
                          </a:solidFill>
                          <a:latin typeface="Arial Narrow" panose="020B0606020202030204" pitchFamily="34" charset="0"/>
                        </a:rPr>
                        <a:t>)</a:t>
                      </a:r>
                      <a:endParaRPr lang="ru-RU" sz="1400" i="1" dirty="0">
                        <a:solidFill>
                          <a:schemeClr val="tx1"/>
                        </a:solidFill>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4089473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493563"/>
          </a:xfrm>
        </p:spPr>
        <p:txBody>
          <a:bodyPr>
            <a:noAutofit/>
          </a:bodyPr>
          <a:lstStyle/>
          <a:p>
            <a:r>
              <a:rPr lang="ru-RU" sz="2000" b="1" dirty="0" smtClean="0">
                <a:effectLst>
                  <a:outerShdw blurRad="38100" dist="38100" dir="2700000" algn="tl">
                    <a:srgbClr val="000000">
                      <a:alpha val="43137"/>
                    </a:srgbClr>
                  </a:outerShdw>
                </a:effectLst>
                <a:latin typeface="Arial Narrow" panose="020B0606020202030204" pitchFamily="34" charset="0"/>
              </a:rPr>
              <a:t>ЗАПЯТАЯ МЕЖДУ ОДНОРОДНЫМИ ЧЛЕНАМИ</a:t>
            </a:r>
            <a:endParaRPr lang="ru-RU" sz="2000" b="1" dirty="0">
              <a:effectLst>
                <a:outerShdw blurRad="38100" dist="38100" dir="2700000" algn="tl">
                  <a:srgbClr val="000000">
                    <a:alpha val="43137"/>
                  </a:srgbClr>
                </a:outerShdw>
              </a:effectLst>
              <a:latin typeface="Arial Narrow" panose="020B060602020203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521363554"/>
              </p:ext>
            </p:extLst>
          </p:nvPr>
        </p:nvGraphicFramePr>
        <p:xfrm>
          <a:off x="457200" y="771525"/>
          <a:ext cx="8229600" cy="3876040"/>
        </p:xfrm>
        <a:graphic>
          <a:graphicData uri="http://schemas.openxmlformats.org/drawingml/2006/table">
            <a:tbl>
              <a:tblPr firstRow="1" bandRow="1">
                <a:tableStyleId>{E8034E78-7F5D-4C2E-B375-FC64B27BC917}</a:tableStyleId>
              </a:tblPr>
              <a:tblGrid>
                <a:gridCol w="4114800"/>
                <a:gridCol w="4114800"/>
              </a:tblGrid>
              <a:tr h="370840">
                <a:tc>
                  <a:txBody>
                    <a:bodyPr/>
                    <a:lstStyle/>
                    <a:p>
                      <a:pPr algn="ctr"/>
                      <a:r>
                        <a:rPr lang="ru-RU" dirty="0" smtClean="0">
                          <a:latin typeface="Arial Narrow" panose="020B0606020202030204" pitchFamily="34" charset="0"/>
                        </a:rPr>
                        <a:t>ЗАПЯТАЯ СТАВИТСЯ</a:t>
                      </a:r>
                      <a:endParaRPr lang="ru-RU" dirty="0">
                        <a:latin typeface="Arial Narrow" panose="020B0606020202030204" pitchFamily="34" charset="0"/>
                      </a:endParaRPr>
                    </a:p>
                  </a:txBody>
                  <a:tcPr/>
                </a:tc>
                <a:tc>
                  <a:txBody>
                    <a:bodyPr/>
                    <a:lstStyle/>
                    <a:p>
                      <a:pPr algn="ctr"/>
                      <a:r>
                        <a:rPr lang="ru-RU" dirty="0" smtClean="0">
                          <a:latin typeface="Arial Narrow" panose="020B0606020202030204" pitchFamily="34" charset="0"/>
                        </a:rPr>
                        <a:t>ЗАПЯТАЯ  НЕ СТАВИТСЯ</a:t>
                      </a:r>
                      <a:endParaRPr lang="ru-RU" dirty="0">
                        <a:latin typeface="Arial Narrow" panose="020B0606020202030204" pitchFamily="34" charset="0"/>
                      </a:endParaRPr>
                    </a:p>
                  </a:txBody>
                  <a:tcPr/>
                </a:tc>
              </a:tr>
              <a:tr h="370840">
                <a:tc>
                  <a:txBody>
                    <a:bodyPr/>
                    <a:lstStyle/>
                    <a:p>
                      <a:r>
                        <a:rPr lang="ru-RU" sz="1600" dirty="0" smtClean="0">
                          <a:solidFill>
                            <a:srgbClr val="002060"/>
                          </a:solidFill>
                          <a:latin typeface="Arial Narrow" panose="020B0606020202030204" pitchFamily="34" charset="0"/>
                        </a:rPr>
                        <a:t>Если однородные члены объединяются при помощи союза </a:t>
                      </a:r>
                      <a:r>
                        <a:rPr lang="ru-RU" sz="1600" b="1" dirty="0" smtClean="0">
                          <a:solidFill>
                            <a:srgbClr val="00B050"/>
                          </a:solidFill>
                          <a:latin typeface="Arial Narrow" panose="020B0606020202030204" pitchFamily="34" charset="0"/>
                        </a:rPr>
                        <a:t>И</a:t>
                      </a:r>
                      <a:r>
                        <a:rPr lang="ru-RU" sz="1600" dirty="0" smtClean="0">
                          <a:solidFill>
                            <a:srgbClr val="002060"/>
                          </a:solidFill>
                          <a:latin typeface="Arial Narrow" panose="020B0606020202030204" pitchFamily="34" charset="0"/>
                        </a:rPr>
                        <a:t> в пары, то запятая ставится между парами однородных членов. </a:t>
                      </a:r>
                    </a:p>
                    <a:p>
                      <a:r>
                        <a:rPr lang="ru-RU" sz="1600" b="1" dirty="0" smtClean="0">
                          <a:solidFill>
                            <a:srgbClr val="00B050"/>
                          </a:solidFill>
                          <a:latin typeface="Arial Narrow" panose="020B0606020202030204" pitchFamily="34" charset="0"/>
                        </a:rPr>
                        <a:t>( ) и ( ), ( ) и ( )</a:t>
                      </a:r>
                    </a:p>
                    <a:p>
                      <a:endParaRPr lang="ru-RU" sz="1600" dirty="0" smtClean="0">
                        <a:latin typeface="Arial Narrow" panose="020B0606020202030204" pitchFamily="34" charset="0"/>
                      </a:endParaRPr>
                    </a:p>
                    <a:p>
                      <a:r>
                        <a:rPr lang="ru-RU" sz="1600" b="1" i="1" dirty="0" smtClean="0">
                          <a:solidFill>
                            <a:schemeClr val="tx1"/>
                          </a:solidFill>
                          <a:latin typeface="Arial Narrow" panose="020B0606020202030204" pitchFamily="34" charset="0"/>
                        </a:rPr>
                        <a:t>Пример:</a:t>
                      </a:r>
                    </a:p>
                    <a:p>
                      <a:r>
                        <a:rPr lang="ru-RU" sz="1600" i="1" dirty="0" smtClean="0">
                          <a:solidFill>
                            <a:schemeClr val="tx1"/>
                          </a:solidFill>
                          <a:latin typeface="Arial Narrow" panose="020B0606020202030204" pitchFamily="34" charset="0"/>
                        </a:rPr>
                        <a:t>Книги по географии и туристские справочники, друзья и случайные знакомые твердили нам, что </a:t>
                      </a:r>
                      <a:r>
                        <a:rPr lang="ru-RU" sz="1600" i="1" dirty="0" err="1" smtClean="0">
                          <a:solidFill>
                            <a:schemeClr val="tx1"/>
                          </a:solidFill>
                          <a:latin typeface="Arial Narrow" panose="020B0606020202030204" pitchFamily="34" charset="0"/>
                        </a:rPr>
                        <a:t>Ропотамо</a:t>
                      </a:r>
                      <a:r>
                        <a:rPr lang="ru-RU" sz="1600" i="1" dirty="0" smtClean="0">
                          <a:solidFill>
                            <a:schemeClr val="tx1"/>
                          </a:solidFill>
                          <a:latin typeface="Arial Narrow" panose="020B0606020202030204" pitchFamily="34" charset="0"/>
                        </a:rPr>
                        <a:t> — один из самых красивых и диких уголков Болгарии.</a:t>
                      </a:r>
                    </a:p>
                    <a:p>
                      <a:endParaRPr lang="ru-RU" sz="1600" dirty="0">
                        <a:latin typeface="Arial Narrow" panose="020B0606020202030204" pitchFamily="34" charset="0"/>
                      </a:endParaRPr>
                    </a:p>
                  </a:txBody>
                  <a:tcPr/>
                </a:tc>
                <a:tc>
                  <a:txBody>
                    <a:bodyPr/>
                    <a:lstStyle/>
                    <a:p>
                      <a:r>
                        <a:rPr lang="ru-RU" sz="1600" dirty="0" smtClean="0">
                          <a:solidFill>
                            <a:srgbClr val="7030A0"/>
                          </a:solidFill>
                          <a:latin typeface="Arial Narrow" panose="020B0606020202030204" pitchFamily="34" charset="0"/>
                        </a:rPr>
                        <a:t>Запятая не ставится между разными рядами однородных членов.</a:t>
                      </a:r>
                    </a:p>
                    <a:p>
                      <a:r>
                        <a:rPr lang="ru-RU" sz="1600" b="1" dirty="0" smtClean="0">
                          <a:solidFill>
                            <a:srgbClr val="C00000"/>
                          </a:solidFill>
                          <a:latin typeface="Arial Narrow" panose="020B0606020202030204" pitchFamily="34" charset="0"/>
                        </a:rPr>
                        <a:t>( ) и ( )  ( ) и ( )</a:t>
                      </a:r>
                    </a:p>
                    <a:p>
                      <a:endParaRPr lang="ru-RU" sz="1600" dirty="0" smtClean="0">
                        <a:latin typeface="Arial Narrow" panose="020B0606020202030204" pitchFamily="34" charset="0"/>
                      </a:endParaRPr>
                    </a:p>
                    <a:p>
                      <a:r>
                        <a:rPr lang="ru-RU" sz="1600" b="1" i="1" dirty="0" smtClean="0">
                          <a:solidFill>
                            <a:schemeClr val="tx1"/>
                          </a:solidFill>
                          <a:latin typeface="Arial Narrow" panose="020B0606020202030204" pitchFamily="34" charset="0"/>
                        </a:rPr>
                        <a:t>Пример:</a:t>
                      </a:r>
                    </a:p>
                    <a:p>
                      <a:r>
                        <a:rPr lang="ru-RU" sz="1600" i="1" dirty="0" smtClean="0">
                          <a:solidFill>
                            <a:schemeClr val="tx1"/>
                          </a:solidFill>
                          <a:latin typeface="Arial Narrow" panose="020B0606020202030204" pitchFamily="34" charset="0"/>
                        </a:rPr>
                        <a:t>Она говорила быстро и громко и во время рассказа улыбалась мягко и добродушно </a:t>
                      </a:r>
                    </a:p>
                    <a:p>
                      <a:r>
                        <a:rPr lang="ru-RU" sz="1600" i="1" dirty="0" smtClean="0">
                          <a:solidFill>
                            <a:schemeClr val="tx1"/>
                          </a:solidFill>
                          <a:latin typeface="Arial Narrow" panose="020B0606020202030204" pitchFamily="34" charset="0"/>
                        </a:rPr>
                        <a:t>(С. </a:t>
                      </a:r>
                      <a:r>
                        <a:rPr lang="ru-RU" sz="1600" i="1" dirty="0" err="1" smtClean="0">
                          <a:solidFill>
                            <a:schemeClr val="tx1"/>
                          </a:solidFill>
                          <a:latin typeface="Arial Narrow" panose="020B0606020202030204" pitchFamily="34" charset="0"/>
                        </a:rPr>
                        <a:t>Разов</a:t>
                      </a:r>
                      <a:r>
                        <a:rPr lang="ru-RU" sz="1600" i="1" dirty="0" smtClean="0">
                          <a:solidFill>
                            <a:schemeClr val="tx1"/>
                          </a:solidFill>
                          <a:latin typeface="Arial Narrow" panose="020B0606020202030204" pitchFamily="34" charset="0"/>
                        </a:rPr>
                        <a:t>).</a:t>
                      </a:r>
                    </a:p>
                    <a:p>
                      <a:r>
                        <a:rPr lang="ru-RU" sz="1600" i="1" dirty="0" smtClean="0">
                          <a:solidFill>
                            <a:schemeClr val="tx1"/>
                          </a:solidFill>
                          <a:latin typeface="Arial Narrow" panose="020B0606020202030204" pitchFamily="34" charset="0"/>
                        </a:rPr>
                        <a:t>Быстро и громко</a:t>
                      </a:r>
                    </a:p>
                    <a:p>
                      <a:r>
                        <a:rPr lang="ru-RU" sz="1600" i="1" dirty="0" smtClean="0">
                          <a:solidFill>
                            <a:schemeClr val="tx1"/>
                          </a:solidFill>
                          <a:latin typeface="Arial Narrow" panose="020B0606020202030204" pitchFamily="34" charset="0"/>
                        </a:rPr>
                        <a:t>Говорила и улыбалась</a:t>
                      </a:r>
                    </a:p>
                    <a:p>
                      <a:r>
                        <a:rPr lang="ru-RU" sz="1600" i="1" dirty="0" smtClean="0">
                          <a:solidFill>
                            <a:schemeClr val="tx1"/>
                          </a:solidFill>
                          <a:latin typeface="Arial Narrow" panose="020B0606020202030204" pitchFamily="34" charset="0"/>
                        </a:rPr>
                        <a:t>Мягко и добродушно</a:t>
                      </a:r>
                    </a:p>
                    <a:p>
                      <a:endParaRPr lang="ru-RU" sz="1600" dirty="0" smtClean="0">
                        <a:latin typeface="Arial Narrow" panose="020B0606020202030204" pitchFamily="34" charset="0"/>
                      </a:endParaRPr>
                    </a:p>
                    <a:p>
                      <a:r>
                        <a:rPr lang="ru-RU" sz="1600" dirty="0" smtClean="0">
                          <a:solidFill>
                            <a:srgbClr val="7030A0"/>
                          </a:solidFill>
                          <a:latin typeface="Arial Narrow" panose="020B0606020202030204" pitchFamily="34" charset="0"/>
                        </a:rPr>
                        <a:t>Каждый ряд однородных членов рассматривается отдельно.</a:t>
                      </a:r>
                      <a:endParaRPr lang="ru-RU" sz="1600" dirty="0">
                        <a:solidFill>
                          <a:srgbClr val="7030A0"/>
                        </a:solidFill>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2730973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493563"/>
          </a:xfrm>
        </p:spPr>
        <p:txBody>
          <a:bodyPr>
            <a:noAutofit/>
          </a:bodyPr>
          <a:lstStyle/>
          <a:p>
            <a:r>
              <a:rPr lang="ru-RU" sz="2000" b="1" dirty="0" smtClean="0">
                <a:effectLst>
                  <a:outerShdw blurRad="38100" dist="38100" dir="2700000" algn="tl">
                    <a:srgbClr val="000000">
                      <a:alpha val="43137"/>
                    </a:srgbClr>
                  </a:outerShdw>
                </a:effectLst>
                <a:latin typeface="Arial Narrow" panose="020B0606020202030204" pitchFamily="34" charset="0"/>
              </a:rPr>
              <a:t>ЗАПЯТАЯ МЕЖДУ ОДНОРОДНЫМИ ЧЛЕНАМИ</a:t>
            </a:r>
            <a:endParaRPr lang="ru-RU" sz="2000" b="1" dirty="0">
              <a:effectLst>
                <a:outerShdw blurRad="38100" dist="38100" dir="2700000" algn="tl">
                  <a:srgbClr val="000000">
                    <a:alpha val="43137"/>
                  </a:srgbClr>
                </a:outerShdw>
              </a:effectLst>
              <a:latin typeface="Arial Narrow" panose="020B060602020203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565793210"/>
              </p:ext>
            </p:extLst>
          </p:nvPr>
        </p:nvGraphicFramePr>
        <p:xfrm>
          <a:off x="457200" y="771525"/>
          <a:ext cx="8229600" cy="3876040"/>
        </p:xfrm>
        <a:graphic>
          <a:graphicData uri="http://schemas.openxmlformats.org/drawingml/2006/table">
            <a:tbl>
              <a:tblPr firstRow="1" bandRow="1">
                <a:tableStyleId>{E8034E78-7F5D-4C2E-B375-FC64B27BC917}</a:tableStyleId>
              </a:tblPr>
              <a:tblGrid>
                <a:gridCol w="4114800"/>
                <a:gridCol w="4114800"/>
              </a:tblGrid>
              <a:tr h="370840">
                <a:tc>
                  <a:txBody>
                    <a:bodyPr/>
                    <a:lstStyle/>
                    <a:p>
                      <a:pPr algn="ctr"/>
                      <a:r>
                        <a:rPr lang="ru-RU" dirty="0" smtClean="0">
                          <a:latin typeface="Arial Narrow" panose="020B0606020202030204" pitchFamily="34" charset="0"/>
                        </a:rPr>
                        <a:t>ЗАПЯТАЯ СТАВИТСЯ</a:t>
                      </a:r>
                      <a:endParaRPr lang="ru-RU" dirty="0">
                        <a:latin typeface="Arial Narrow" panose="020B0606020202030204" pitchFamily="34" charset="0"/>
                      </a:endParaRPr>
                    </a:p>
                  </a:txBody>
                  <a:tcPr/>
                </a:tc>
                <a:tc>
                  <a:txBody>
                    <a:bodyPr/>
                    <a:lstStyle/>
                    <a:p>
                      <a:pPr algn="ctr"/>
                      <a:r>
                        <a:rPr lang="ru-RU" dirty="0" smtClean="0">
                          <a:latin typeface="Arial Narrow" panose="020B0606020202030204" pitchFamily="34" charset="0"/>
                        </a:rPr>
                        <a:t>ЗАПЯТАЯ  НЕ СТАВИТСЯ</a:t>
                      </a:r>
                      <a:endParaRPr lang="ru-RU" dirty="0">
                        <a:latin typeface="Arial Narrow" panose="020B0606020202030204" pitchFamily="34" charset="0"/>
                      </a:endParaRPr>
                    </a:p>
                  </a:txBody>
                  <a:tcPr/>
                </a:tc>
              </a:tr>
              <a:tr h="370840">
                <a:tc>
                  <a:txBody>
                    <a:bodyPr/>
                    <a:lstStyle/>
                    <a:p>
                      <a:r>
                        <a:rPr lang="ru-RU" sz="1400" dirty="0" smtClean="0">
                          <a:solidFill>
                            <a:srgbClr val="002060"/>
                          </a:solidFill>
                          <a:latin typeface="Arial Narrow" panose="020B0606020202030204" pitchFamily="34" charset="0"/>
                        </a:rPr>
                        <a:t>Запятая ставится между однородными членами, соединенными двойным и союзами </a:t>
                      </a:r>
                      <a:r>
                        <a:rPr lang="ru-RU" sz="1400" b="1" dirty="0" smtClean="0">
                          <a:solidFill>
                            <a:srgbClr val="00B050"/>
                          </a:solidFill>
                          <a:latin typeface="Arial Narrow" panose="020B0606020202030204" pitchFamily="34" charset="0"/>
                        </a:rPr>
                        <a:t>как… так и, не только… но и, не столько… сколько, насколько… настолько, хотя и… но, если не… то, не то что… но, не то чтобы… а, не только не… а, скорее… чем</a:t>
                      </a:r>
                    </a:p>
                    <a:p>
                      <a:endParaRPr lang="ru-RU" sz="1400" dirty="0" smtClean="0">
                        <a:latin typeface="Arial Narrow" panose="020B0606020202030204" pitchFamily="34" charset="0"/>
                      </a:endParaRPr>
                    </a:p>
                    <a:p>
                      <a:r>
                        <a:rPr lang="ru-RU" sz="1400" b="1" i="1" dirty="0" smtClean="0">
                          <a:solidFill>
                            <a:schemeClr val="tx1"/>
                          </a:solidFill>
                          <a:latin typeface="Arial Narrow" panose="020B0606020202030204" pitchFamily="34" charset="0"/>
                        </a:rPr>
                        <a:t>Примеры:</a:t>
                      </a:r>
                    </a:p>
                    <a:p>
                      <a:r>
                        <a:rPr lang="ru-RU" sz="1400" i="1" dirty="0" smtClean="0">
                          <a:solidFill>
                            <a:schemeClr val="tx1"/>
                          </a:solidFill>
                          <a:latin typeface="Arial Narrow" panose="020B0606020202030204" pitchFamily="34" charset="0"/>
                        </a:rPr>
                        <a:t>Мама не то что сердилась, но все-таки была недовольна.</a:t>
                      </a:r>
                    </a:p>
                    <a:p>
                      <a:r>
                        <a:rPr lang="ru-RU" sz="1400" i="1" dirty="0" smtClean="0">
                          <a:solidFill>
                            <a:schemeClr val="tx1"/>
                          </a:solidFill>
                          <a:latin typeface="Arial Narrow" panose="020B0606020202030204" pitchFamily="34" charset="0"/>
                        </a:rPr>
                        <a:t>Санин ощущал во всем существе своем если не удовлетворение, то некоторую легкость </a:t>
                      </a:r>
                    </a:p>
                    <a:p>
                      <a:r>
                        <a:rPr lang="ru-RU" sz="1400" i="1" dirty="0" smtClean="0">
                          <a:solidFill>
                            <a:schemeClr val="tx1"/>
                          </a:solidFill>
                          <a:latin typeface="Arial Narrow" panose="020B0606020202030204" pitchFamily="34" charset="0"/>
                        </a:rPr>
                        <a:t>(И. Тургенев).</a:t>
                      </a:r>
                    </a:p>
                    <a:p>
                      <a:r>
                        <a:rPr lang="ru-RU" sz="1400" i="1" dirty="0" smtClean="0">
                          <a:solidFill>
                            <a:schemeClr val="tx1"/>
                          </a:solidFill>
                          <a:latin typeface="Arial Narrow" panose="020B0606020202030204" pitchFamily="34" charset="0"/>
                        </a:rPr>
                        <a:t>Краски и свет в природе надо не столько наблюдать, сколько ими попросту жить. (Паустовский)</a:t>
                      </a:r>
                    </a:p>
                    <a:p>
                      <a:r>
                        <a:rPr lang="ru-RU" sz="1400" i="1" dirty="0" smtClean="0">
                          <a:solidFill>
                            <a:schemeClr val="tx1"/>
                          </a:solidFill>
                          <a:latin typeface="Arial Narrow" panose="020B0606020202030204" pitchFamily="34" charset="0"/>
                        </a:rPr>
                        <a:t>Заря бывает не только утренняя, но и вечерняя </a:t>
                      </a:r>
                    </a:p>
                    <a:p>
                      <a:r>
                        <a:rPr lang="ru-RU" sz="1400" i="1" dirty="0" smtClean="0">
                          <a:solidFill>
                            <a:schemeClr val="tx1"/>
                          </a:solidFill>
                          <a:latin typeface="Arial Narrow" panose="020B0606020202030204" pitchFamily="34" charset="0"/>
                        </a:rPr>
                        <a:t>(К. Паустовский).</a:t>
                      </a:r>
                      <a:endParaRPr lang="ru-RU" sz="1400" i="1" dirty="0">
                        <a:solidFill>
                          <a:schemeClr val="tx1"/>
                        </a:solidFill>
                        <a:latin typeface="Arial Narrow" panose="020B0606020202030204" pitchFamily="34" charset="0"/>
                      </a:endParaRPr>
                    </a:p>
                  </a:txBody>
                  <a:tcPr/>
                </a:tc>
                <a:tc>
                  <a:txBody>
                    <a:bodyPr/>
                    <a:lstStyle/>
                    <a:p>
                      <a:endParaRPr lang="ru-RU" dirty="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2409461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493563"/>
          </a:xfrm>
        </p:spPr>
        <p:txBody>
          <a:bodyPr>
            <a:noAutofit/>
          </a:bodyPr>
          <a:lstStyle/>
          <a:p>
            <a:r>
              <a:rPr lang="ru-RU" sz="2000" b="1" dirty="0" smtClean="0">
                <a:effectLst>
                  <a:outerShdw blurRad="38100" dist="38100" dir="2700000" algn="tl">
                    <a:srgbClr val="000000">
                      <a:alpha val="43137"/>
                    </a:srgbClr>
                  </a:outerShdw>
                </a:effectLst>
                <a:latin typeface="Arial Narrow" panose="020B0606020202030204" pitchFamily="34" charset="0"/>
              </a:rPr>
              <a:t>ЗАПЯТАЯ МЕЖДУ ОДНОРОДНЫМИ ЧЛЕНАМИ</a:t>
            </a:r>
            <a:endParaRPr lang="ru-RU" sz="2000" b="1" dirty="0">
              <a:effectLst>
                <a:outerShdw blurRad="38100" dist="38100" dir="2700000" algn="tl">
                  <a:srgbClr val="000000">
                    <a:alpha val="43137"/>
                  </a:srgbClr>
                </a:outerShdw>
              </a:effectLst>
              <a:latin typeface="Arial Narrow" panose="020B060602020203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182403843"/>
              </p:ext>
            </p:extLst>
          </p:nvPr>
        </p:nvGraphicFramePr>
        <p:xfrm>
          <a:off x="457200" y="771525"/>
          <a:ext cx="8229600" cy="3474720"/>
        </p:xfrm>
        <a:graphic>
          <a:graphicData uri="http://schemas.openxmlformats.org/drawingml/2006/table">
            <a:tbl>
              <a:tblPr firstRow="1" bandRow="1">
                <a:tableStyleId>{E8034E78-7F5D-4C2E-B375-FC64B27BC917}</a:tableStyleId>
              </a:tblPr>
              <a:tblGrid>
                <a:gridCol w="4114800"/>
                <a:gridCol w="4114800"/>
              </a:tblGrid>
              <a:tr h="370840">
                <a:tc>
                  <a:txBody>
                    <a:bodyPr/>
                    <a:lstStyle/>
                    <a:p>
                      <a:pPr algn="ctr"/>
                      <a:r>
                        <a:rPr lang="ru-RU" dirty="0" smtClean="0">
                          <a:latin typeface="Arial Narrow" panose="020B0606020202030204" pitchFamily="34" charset="0"/>
                        </a:rPr>
                        <a:t>однородные определения </a:t>
                      </a:r>
                    </a:p>
                    <a:p>
                      <a:pPr algn="ctr"/>
                      <a:r>
                        <a:rPr lang="ru-RU" dirty="0" smtClean="0">
                          <a:latin typeface="Arial Narrow" panose="020B0606020202030204" pitchFamily="34" charset="0"/>
                        </a:rPr>
                        <a:t>(запятая нужна)</a:t>
                      </a:r>
                      <a:endParaRPr lang="ru-RU" dirty="0">
                        <a:latin typeface="Arial Narrow" panose="020B0606020202030204" pitchFamily="34" charset="0"/>
                      </a:endParaRPr>
                    </a:p>
                  </a:txBody>
                  <a:tcPr/>
                </a:tc>
                <a:tc>
                  <a:txBody>
                    <a:bodyPr/>
                    <a:lstStyle/>
                    <a:p>
                      <a:pPr algn="ctr"/>
                      <a:r>
                        <a:rPr lang="ru-RU" dirty="0" smtClean="0">
                          <a:latin typeface="Arial Narrow" panose="020B0606020202030204" pitchFamily="34" charset="0"/>
                        </a:rPr>
                        <a:t>неоднородные определения </a:t>
                      </a:r>
                    </a:p>
                    <a:p>
                      <a:pPr algn="ctr"/>
                      <a:r>
                        <a:rPr lang="ru-RU" dirty="0" smtClean="0">
                          <a:latin typeface="Arial Narrow" panose="020B0606020202030204" pitchFamily="34" charset="0"/>
                        </a:rPr>
                        <a:t>(запятая не нужна)</a:t>
                      </a:r>
                      <a:endParaRPr lang="ru-RU" dirty="0">
                        <a:latin typeface="Arial Narrow" panose="020B0606020202030204" pitchFamily="34" charset="0"/>
                      </a:endParaRPr>
                    </a:p>
                  </a:txBody>
                  <a:tcPr/>
                </a:tc>
              </a:tr>
              <a:tr h="370840">
                <a:tc>
                  <a:txBody>
                    <a:bodyPr/>
                    <a:lstStyle/>
                    <a:p>
                      <a:r>
                        <a:rPr lang="ru-RU" sz="1200" dirty="0" smtClean="0">
                          <a:solidFill>
                            <a:srgbClr val="002060"/>
                          </a:solidFill>
                          <a:latin typeface="Arial Narrow" panose="020B0606020202030204" pitchFamily="34" charset="0"/>
                        </a:rPr>
                        <a:t>•	используются для перечисления разновидностей предметов, характеризуя их с одной стороны;</a:t>
                      </a:r>
                    </a:p>
                    <a:p>
                      <a:r>
                        <a:rPr lang="ru-RU" sz="1200" dirty="0" smtClean="0">
                          <a:solidFill>
                            <a:srgbClr val="002060"/>
                          </a:solidFill>
                          <a:latin typeface="Arial Narrow" panose="020B0606020202030204" pitchFamily="34" charset="0"/>
                        </a:rPr>
                        <a:t>•	перечисляют признаки одного предмета, оцениваемые положительно или отрицательно, т. е. синонимичные эмоционально; </a:t>
                      </a:r>
                    </a:p>
                    <a:p>
                      <a:r>
                        <a:rPr lang="ru-RU" sz="1200" dirty="0" smtClean="0">
                          <a:solidFill>
                            <a:srgbClr val="002060"/>
                          </a:solidFill>
                          <a:latin typeface="Arial Narrow" panose="020B0606020202030204" pitchFamily="34" charset="0"/>
                        </a:rPr>
                        <a:t>•	последующее определение раскрывает содержание предыдущего;</a:t>
                      </a:r>
                    </a:p>
                    <a:p>
                      <a:endParaRPr lang="ru-RU" sz="1200" dirty="0" smtClean="0">
                        <a:latin typeface="Arial Narrow" panose="020B0606020202030204" pitchFamily="34" charset="0"/>
                      </a:endParaRPr>
                    </a:p>
                    <a:p>
                      <a:endParaRPr lang="ru-RU" sz="1200" dirty="0" smtClean="0">
                        <a:latin typeface="Arial Narrow" panose="020B0606020202030204" pitchFamily="34" charset="0"/>
                      </a:endParaRPr>
                    </a:p>
                    <a:p>
                      <a:r>
                        <a:rPr lang="ru-RU" sz="1200" b="1" i="1" dirty="0" smtClean="0">
                          <a:solidFill>
                            <a:schemeClr val="tx1"/>
                          </a:solidFill>
                          <a:latin typeface="Arial Narrow" panose="020B0606020202030204" pitchFamily="34" charset="0"/>
                        </a:rPr>
                        <a:t>Примеры:</a:t>
                      </a:r>
                    </a:p>
                    <a:p>
                      <a:r>
                        <a:rPr lang="ru-RU" sz="1200" i="1" dirty="0" smtClean="0">
                          <a:solidFill>
                            <a:schemeClr val="tx1"/>
                          </a:solidFill>
                          <a:latin typeface="Arial Narrow" panose="020B0606020202030204" pitchFamily="34" charset="0"/>
                        </a:rPr>
                        <a:t>Это была холодная, снежная, скучная пора.</a:t>
                      </a:r>
                    </a:p>
                    <a:p>
                      <a:r>
                        <a:rPr lang="ru-RU" sz="1200" i="1" dirty="0" smtClean="0">
                          <a:solidFill>
                            <a:schemeClr val="tx1"/>
                          </a:solidFill>
                          <a:latin typeface="Arial Narrow" panose="020B0606020202030204" pitchFamily="34" charset="0"/>
                        </a:rPr>
                        <a:t>Перед ним открылись новые, неведомые горизонты. </a:t>
                      </a:r>
                    </a:p>
                    <a:p>
                      <a:r>
                        <a:rPr lang="ru-RU" sz="1200" i="1" dirty="0" smtClean="0">
                          <a:solidFill>
                            <a:schemeClr val="tx1"/>
                          </a:solidFill>
                          <a:latin typeface="Arial Narrow" panose="020B0606020202030204" pitchFamily="34" charset="0"/>
                        </a:rPr>
                        <a:t>А среди дня и река и леса играли множеством солнечных пятен – золотых, синих, зеленых и радужных (К. Паустовский).</a:t>
                      </a:r>
                      <a:endParaRPr lang="ru-RU" sz="1200" i="1" dirty="0">
                        <a:solidFill>
                          <a:schemeClr val="tx1"/>
                        </a:solidFill>
                        <a:latin typeface="Arial Narrow" panose="020B0606020202030204" pitchFamily="34" charset="0"/>
                      </a:endParaRPr>
                    </a:p>
                  </a:txBody>
                  <a:tcPr/>
                </a:tc>
                <a:tc>
                  <a:txBody>
                    <a:bodyPr/>
                    <a:lstStyle/>
                    <a:p>
                      <a:r>
                        <a:rPr lang="ru-RU" sz="1200" dirty="0" smtClean="0">
                          <a:solidFill>
                            <a:srgbClr val="7030A0"/>
                          </a:solidFill>
                          <a:latin typeface="Arial Narrow" panose="020B0606020202030204" pitchFamily="34" charset="0"/>
                        </a:rPr>
                        <a:t>Характеризуют предмет с разных сторон, обычно выражаются сочетанием качественных и относительных прилагательных.</a:t>
                      </a:r>
                    </a:p>
                    <a:p>
                      <a:r>
                        <a:rPr lang="ru-RU" sz="1200" dirty="0" smtClean="0">
                          <a:solidFill>
                            <a:srgbClr val="7030A0"/>
                          </a:solidFill>
                          <a:latin typeface="Arial Narrow" panose="020B0606020202030204" pitchFamily="34" charset="0"/>
                        </a:rPr>
                        <a:t>Неоднородными являются и такие определения, когда одно из них выражено местоимение или числительным, а другое – прилагательным. (</a:t>
                      </a:r>
                      <a:r>
                        <a:rPr lang="ru-RU" sz="1200" dirty="0" smtClean="0">
                          <a:solidFill>
                            <a:srgbClr val="C00000"/>
                          </a:solidFill>
                          <a:latin typeface="Arial Narrow" panose="020B0606020202030204" pitchFamily="34" charset="0"/>
                        </a:rPr>
                        <a:t>твоя новая шляпа; эта деревянная шкатулка; порядковым числительным и прилагательным: второй каменный дом</a:t>
                      </a:r>
                      <a:r>
                        <a:rPr lang="ru-RU" sz="1200" dirty="0" smtClean="0">
                          <a:solidFill>
                            <a:srgbClr val="7030A0"/>
                          </a:solidFill>
                          <a:latin typeface="Arial Narrow" panose="020B0606020202030204" pitchFamily="34" charset="0"/>
                        </a:rPr>
                        <a:t>).</a:t>
                      </a:r>
                    </a:p>
                    <a:p>
                      <a:endParaRPr lang="ru-RU" sz="1200" dirty="0" smtClean="0">
                        <a:latin typeface="Arial Narrow" panose="020B0606020202030204" pitchFamily="34" charset="0"/>
                      </a:endParaRPr>
                    </a:p>
                    <a:p>
                      <a:endParaRPr lang="ru-RU" sz="1200" dirty="0" smtClean="0">
                        <a:latin typeface="Arial Narrow" panose="020B0606020202030204" pitchFamily="34" charset="0"/>
                      </a:endParaRPr>
                    </a:p>
                    <a:p>
                      <a:r>
                        <a:rPr lang="ru-RU" sz="1200" b="1" i="1" dirty="0" smtClean="0">
                          <a:solidFill>
                            <a:schemeClr val="tx1"/>
                          </a:solidFill>
                          <a:latin typeface="Arial Narrow" panose="020B0606020202030204" pitchFamily="34" charset="0"/>
                        </a:rPr>
                        <a:t>Примеры:</a:t>
                      </a:r>
                    </a:p>
                    <a:p>
                      <a:r>
                        <a:rPr lang="ru-RU" sz="1200" i="1" dirty="0" smtClean="0">
                          <a:solidFill>
                            <a:schemeClr val="tx1"/>
                          </a:solidFill>
                          <a:latin typeface="Arial Narrow" panose="020B0606020202030204" pitchFamily="34" charset="0"/>
                        </a:rPr>
                        <a:t>Был солнечный апрельский день (И. Волынский)</a:t>
                      </a:r>
                    </a:p>
                    <a:p>
                      <a:r>
                        <a:rPr lang="ru-RU" sz="1200" i="1" dirty="0" smtClean="0">
                          <a:solidFill>
                            <a:schemeClr val="tx1"/>
                          </a:solidFill>
                          <a:latin typeface="Arial Narrow" panose="020B0606020202030204" pitchFamily="34" charset="0"/>
                        </a:rPr>
                        <a:t>Жесткая сухая земля сыпалась из-под ладоней и колен </a:t>
                      </a:r>
                    </a:p>
                    <a:p>
                      <a:r>
                        <a:rPr lang="ru-RU" sz="1200" i="1" dirty="0" smtClean="0">
                          <a:solidFill>
                            <a:schemeClr val="tx1"/>
                          </a:solidFill>
                          <a:latin typeface="Arial Narrow" panose="020B0606020202030204" pitchFamily="34" charset="0"/>
                        </a:rPr>
                        <a:t>(И. Ефремов)</a:t>
                      </a:r>
                    </a:p>
                    <a:p>
                      <a:r>
                        <a:rPr lang="ru-RU" sz="1200" i="1" dirty="0" smtClean="0">
                          <a:solidFill>
                            <a:schemeClr val="tx1"/>
                          </a:solidFill>
                          <a:latin typeface="Arial Narrow" panose="020B0606020202030204" pitchFamily="34" charset="0"/>
                        </a:rPr>
                        <a:t>И вот наконец бурной дождливой ночью облака иссякли </a:t>
                      </a:r>
                    </a:p>
                    <a:p>
                      <a:r>
                        <a:rPr lang="ru-RU" sz="1200" i="1" dirty="0" smtClean="0">
                          <a:solidFill>
                            <a:schemeClr val="tx1"/>
                          </a:solidFill>
                          <a:latin typeface="Arial Narrow" panose="020B0606020202030204" pitchFamily="34" charset="0"/>
                        </a:rPr>
                        <a:t>(М. Горький)</a:t>
                      </a:r>
                      <a:endParaRPr lang="ru-RU" sz="1200" i="1" dirty="0">
                        <a:solidFill>
                          <a:schemeClr val="tx1"/>
                        </a:solidFill>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3131669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493563"/>
          </a:xfrm>
        </p:spPr>
        <p:txBody>
          <a:bodyPr>
            <a:noAutofit/>
          </a:bodyPr>
          <a:lstStyle/>
          <a:p>
            <a:r>
              <a:rPr lang="ru-RU" sz="2000" b="1" dirty="0" smtClean="0">
                <a:effectLst>
                  <a:outerShdw blurRad="38100" dist="38100" dir="2700000" algn="tl">
                    <a:srgbClr val="000000">
                      <a:alpha val="43137"/>
                    </a:srgbClr>
                  </a:outerShdw>
                </a:effectLst>
                <a:latin typeface="Arial Narrow" panose="020B0606020202030204" pitchFamily="34" charset="0"/>
              </a:rPr>
              <a:t>ЗАПЯТАЯ МЕЖДУ ОДНОРОДНЫМИ ЧЛЕНАМИ</a:t>
            </a:r>
            <a:endParaRPr lang="ru-RU" sz="2000" b="1" dirty="0">
              <a:effectLst>
                <a:outerShdw blurRad="38100" dist="38100" dir="2700000" algn="tl">
                  <a:srgbClr val="000000">
                    <a:alpha val="43137"/>
                  </a:srgbClr>
                </a:outerShdw>
              </a:effectLst>
              <a:latin typeface="Arial Narrow" panose="020B060602020203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671649546"/>
              </p:ext>
            </p:extLst>
          </p:nvPr>
        </p:nvGraphicFramePr>
        <p:xfrm>
          <a:off x="457200" y="771525"/>
          <a:ext cx="8229600" cy="3479800"/>
        </p:xfrm>
        <a:graphic>
          <a:graphicData uri="http://schemas.openxmlformats.org/drawingml/2006/table">
            <a:tbl>
              <a:tblPr firstRow="1" bandRow="1">
                <a:tableStyleId>{E8034E78-7F5D-4C2E-B375-FC64B27BC917}</a:tableStyleId>
              </a:tblPr>
              <a:tblGrid>
                <a:gridCol w="8229600"/>
              </a:tblGrid>
              <a:tr h="370840">
                <a:tc>
                  <a:txBody>
                    <a:bodyPr/>
                    <a:lstStyle/>
                    <a:p>
                      <a:pPr algn="ctr"/>
                      <a:r>
                        <a:rPr lang="ru-RU" dirty="0" smtClean="0">
                          <a:latin typeface="Arial Narrow" panose="020B0606020202030204" pitchFamily="34" charset="0"/>
                        </a:rPr>
                        <a:t>Не являются однородными членами, не разделяются запятой:</a:t>
                      </a:r>
                      <a:endParaRPr lang="ru-RU" dirty="0">
                        <a:latin typeface="Arial Narrow" panose="020B0606020202030204" pitchFamily="34" charset="0"/>
                      </a:endParaRPr>
                    </a:p>
                  </a:txBody>
                  <a:tcPr/>
                </a:tc>
              </a:tr>
              <a:tr h="370840">
                <a:tc>
                  <a:txBody>
                    <a:bodyPr/>
                    <a:lstStyle/>
                    <a:p>
                      <a:r>
                        <a:rPr lang="ru-RU" dirty="0" smtClean="0">
                          <a:solidFill>
                            <a:srgbClr val="7030A0"/>
                          </a:solidFill>
                          <a:latin typeface="Arial Narrow" panose="020B0606020202030204" pitchFamily="34" charset="0"/>
                        </a:rPr>
                        <a:t>1. Два глагола в одинаковой форме, обозначающие действие и его цель (</a:t>
                      </a:r>
                      <a:r>
                        <a:rPr lang="ru-RU" dirty="0" smtClean="0">
                          <a:solidFill>
                            <a:srgbClr val="C00000"/>
                          </a:solidFill>
                          <a:latin typeface="Arial Narrow" panose="020B0606020202030204" pitchFamily="34" charset="0"/>
                        </a:rPr>
                        <a:t>пойду поищу, пойду посмотрю</a:t>
                      </a:r>
                      <a:r>
                        <a:rPr lang="ru-RU" dirty="0" smtClean="0">
                          <a:solidFill>
                            <a:srgbClr val="7030A0"/>
                          </a:solidFill>
                          <a:latin typeface="Arial Narrow" panose="020B0606020202030204" pitchFamily="34" charset="0"/>
                        </a:rPr>
                        <a:t>) </a:t>
                      </a:r>
                    </a:p>
                    <a:p>
                      <a:r>
                        <a:rPr lang="ru-RU" dirty="0" smtClean="0">
                          <a:solidFill>
                            <a:srgbClr val="7030A0"/>
                          </a:solidFill>
                          <a:latin typeface="Arial Narrow" panose="020B0606020202030204" pitchFamily="34" charset="0"/>
                        </a:rPr>
                        <a:t>2. Глаголы со значением движения, положения (</a:t>
                      </a:r>
                      <a:r>
                        <a:rPr lang="ru-RU" dirty="0" smtClean="0">
                          <a:solidFill>
                            <a:srgbClr val="C00000"/>
                          </a:solidFill>
                          <a:latin typeface="Arial Narrow" panose="020B0606020202030204" pitchFamily="34" charset="0"/>
                        </a:rPr>
                        <a:t>Сижу читаю; пойду посмотрю; иди садись</a:t>
                      </a:r>
                      <a:r>
                        <a:rPr lang="ru-RU" dirty="0" smtClean="0">
                          <a:solidFill>
                            <a:srgbClr val="7030A0"/>
                          </a:solidFill>
                          <a:latin typeface="Arial Narrow" panose="020B0606020202030204" pitchFamily="34" charset="0"/>
                        </a:rPr>
                        <a:t>)</a:t>
                      </a:r>
                    </a:p>
                    <a:p>
                      <a:r>
                        <a:rPr lang="ru-RU" dirty="0" smtClean="0">
                          <a:solidFill>
                            <a:srgbClr val="7030A0"/>
                          </a:solidFill>
                          <a:latin typeface="Arial Narrow" panose="020B0606020202030204" pitchFamily="34" charset="0"/>
                        </a:rPr>
                        <a:t>3. Сочетания двух глаголов при помощи союзов </a:t>
                      </a:r>
                      <a:r>
                        <a:rPr lang="ru-RU" b="1" dirty="0" smtClean="0">
                          <a:solidFill>
                            <a:srgbClr val="C00000"/>
                          </a:solidFill>
                          <a:latin typeface="Arial Narrow" panose="020B0606020202030204" pitchFamily="34" charset="0"/>
                        </a:rPr>
                        <a:t>да и, и, да, частиц не, так </a:t>
                      </a:r>
                      <a:r>
                        <a:rPr lang="ru-RU" dirty="0" smtClean="0">
                          <a:solidFill>
                            <a:srgbClr val="7030A0"/>
                          </a:solidFill>
                          <a:latin typeface="Arial Narrow" panose="020B0606020202030204" pitchFamily="34" charset="0"/>
                        </a:rPr>
                        <a:t>(</a:t>
                      </a:r>
                      <a:r>
                        <a:rPr lang="ru-RU" dirty="0" smtClean="0">
                          <a:solidFill>
                            <a:srgbClr val="C00000"/>
                          </a:solidFill>
                          <a:latin typeface="Arial Narrow" panose="020B0606020202030204" pitchFamily="34" charset="0"/>
                        </a:rPr>
                        <a:t>возьму да и скажу; взял и пожаловался; спит не спит; смотри не смотри</a:t>
                      </a:r>
                      <a:r>
                        <a:rPr lang="ru-RU" dirty="0" smtClean="0">
                          <a:solidFill>
                            <a:srgbClr val="7030A0"/>
                          </a:solidFill>
                          <a:latin typeface="Arial Narrow" panose="020B0606020202030204" pitchFamily="34" charset="0"/>
                        </a:rPr>
                        <a:t>)</a:t>
                      </a:r>
                    </a:p>
                    <a:p>
                      <a:endParaRPr lang="ru-RU" dirty="0" smtClean="0">
                        <a:latin typeface="Arial Narrow" panose="020B0606020202030204" pitchFamily="34" charset="0"/>
                      </a:endParaRPr>
                    </a:p>
                    <a:p>
                      <a:r>
                        <a:rPr lang="ru-RU" b="1" i="1" dirty="0" smtClean="0">
                          <a:solidFill>
                            <a:schemeClr val="tx1"/>
                          </a:solidFill>
                          <a:latin typeface="Arial Narrow" panose="020B0606020202030204" pitchFamily="34" charset="0"/>
                        </a:rPr>
                        <a:t>Примеры:</a:t>
                      </a:r>
                    </a:p>
                    <a:p>
                      <a:r>
                        <a:rPr lang="ru-RU" i="1" dirty="0" smtClean="0">
                          <a:solidFill>
                            <a:schemeClr val="tx1"/>
                          </a:solidFill>
                          <a:latin typeface="Arial Narrow" panose="020B0606020202030204" pitchFamily="34" charset="0"/>
                        </a:rPr>
                        <a:t>Жду не дождусь, когда вернется отец с охоты (М. Красин).</a:t>
                      </a:r>
                    </a:p>
                    <a:p>
                      <a:r>
                        <a:rPr lang="ru-RU" i="1" dirty="0" smtClean="0">
                          <a:solidFill>
                            <a:schemeClr val="tx1"/>
                          </a:solidFill>
                          <a:latin typeface="Arial Narrow" panose="020B0606020202030204" pitchFamily="34" charset="0"/>
                        </a:rPr>
                        <a:t>Лежу смотрю телевизор. </a:t>
                      </a:r>
                    </a:p>
                    <a:p>
                      <a:r>
                        <a:rPr lang="ru-RU" i="1" dirty="0" smtClean="0">
                          <a:solidFill>
                            <a:schemeClr val="tx1"/>
                          </a:solidFill>
                          <a:latin typeface="Arial Narrow" panose="020B0606020202030204" pitchFamily="34" charset="0"/>
                        </a:rPr>
                        <a:t>Пойду погляжу на детей. </a:t>
                      </a:r>
                    </a:p>
                    <a:p>
                      <a:r>
                        <a:rPr lang="ru-RU" i="1" dirty="0" smtClean="0">
                          <a:solidFill>
                            <a:schemeClr val="tx1"/>
                          </a:solidFill>
                          <a:latin typeface="Arial Narrow" panose="020B0606020202030204" pitchFamily="34" charset="0"/>
                        </a:rPr>
                        <a:t>Идем разговариваем с другом по улице.</a:t>
                      </a:r>
                      <a:endParaRPr lang="ru-RU" dirty="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4101874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pple Iphone в руке PNG фото">
            <a:extLst>
              <a:ext uri="{FF2B5EF4-FFF2-40B4-BE49-F238E27FC236}">
                <a16:creationId xmlns:a16="http://schemas.microsoft.com/office/drawing/2014/main" xmlns="" id="{C2926CC0-F06A-4E03-AC86-668445746C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3781" y="319344"/>
            <a:ext cx="4306407" cy="559341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Группа 13"/>
          <p:cNvGrpSpPr/>
          <p:nvPr/>
        </p:nvGrpSpPr>
        <p:grpSpPr>
          <a:xfrm>
            <a:off x="2699792" y="1119674"/>
            <a:ext cx="2078114" cy="2954880"/>
            <a:chOff x="1484298" y="915566"/>
            <a:chExt cx="2078114" cy="2954880"/>
          </a:xfrm>
        </p:grpSpPr>
        <p:sp>
          <p:nvSpPr>
            <p:cNvPr id="2" name="Прямоугольник 1"/>
            <p:cNvSpPr/>
            <p:nvPr/>
          </p:nvSpPr>
          <p:spPr>
            <a:xfrm>
              <a:off x="1923500" y="915566"/>
              <a:ext cx="1496372" cy="675305"/>
            </a:xfrm>
            <a:prstGeom prst="rect">
              <a:avLst/>
            </a:prstGeom>
          </p:spPr>
          <p:txBody>
            <a:bodyPr wrap="square" lIns="120134" tIns="60067" rIns="120134" bIns="60067">
              <a:spAutoFit/>
            </a:bodyPr>
            <a:lstStyle/>
            <a:p>
              <a:r>
                <a:rPr lang="ru-RU" sz="1200" dirty="0">
                  <a:solidFill>
                    <a:prstClr val="black"/>
                  </a:solidFill>
                  <a:latin typeface="Times New Roman" panose="02020603050405020304" pitchFamily="18" charset="0"/>
                  <a:cs typeface="Times New Roman" panose="02020603050405020304" pitchFamily="18" charset="0"/>
                </a:rPr>
                <a:t>г. Похвистнево, </a:t>
              </a:r>
              <a:endParaRPr lang="en-US" sz="1200" dirty="0">
                <a:solidFill>
                  <a:prstClr val="black"/>
                </a:solidFill>
                <a:latin typeface="Times New Roman" panose="02020603050405020304" pitchFamily="18" charset="0"/>
                <a:cs typeface="Times New Roman" panose="02020603050405020304" pitchFamily="18" charset="0"/>
              </a:endParaRPr>
            </a:p>
            <a:p>
              <a:r>
                <a:rPr lang="ru-RU" sz="1200" dirty="0">
                  <a:solidFill>
                    <a:prstClr val="black"/>
                  </a:solidFill>
                  <a:latin typeface="Times New Roman" panose="02020603050405020304" pitchFamily="18" charset="0"/>
                  <a:cs typeface="Times New Roman" panose="02020603050405020304" pitchFamily="18" charset="0"/>
                </a:rPr>
                <a:t>ул. Малиновского, </a:t>
              </a:r>
            </a:p>
            <a:p>
              <a:r>
                <a:rPr lang="ru-RU" sz="1200" dirty="0">
                  <a:solidFill>
                    <a:prstClr val="black"/>
                  </a:solidFill>
                  <a:latin typeface="Times New Roman" panose="02020603050405020304" pitchFamily="18" charset="0"/>
                  <a:cs typeface="Times New Roman" panose="02020603050405020304" pitchFamily="18" charset="0"/>
                </a:rPr>
                <a:t>1 А</a:t>
              </a:r>
            </a:p>
          </p:txBody>
        </p:sp>
        <p:pic>
          <p:nvPicPr>
            <p:cNvPr id="9" name="Рисунок 8">
              <a:extLst>
                <a:ext uri="{FF2B5EF4-FFF2-40B4-BE49-F238E27FC236}">
                  <a16:creationId xmlns:a16="http://schemas.microsoft.com/office/drawing/2014/main" xmlns="" id="{8EDFAEF4-411E-41DF-94B6-DA60BB86CED3}"/>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42185" y="3382274"/>
              <a:ext cx="405328" cy="287081"/>
            </a:xfrm>
            <a:prstGeom prst="rect">
              <a:avLst/>
            </a:prstGeom>
          </p:spPr>
        </p:pic>
        <p:pic>
          <p:nvPicPr>
            <p:cNvPr id="12" name="Рисунок 11">
              <a:extLst>
                <a:ext uri="{FF2B5EF4-FFF2-40B4-BE49-F238E27FC236}">
                  <a16:creationId xmlns:a16="http://schemas.microsoft.com/office/drawing/2014/main" xmlns="" id="{646855FB-9745-43C5-8BB1-9C74AB1C1F1D}"/>
                </a:ext>
              </a:extLst>
            </p:cNvPr>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1658067" y="1133056"/>
              <a:ext cx="300390" cy="300716"/>
            </a:xfrm>
            <a:prstGeom prst="rect">
              <a:avLst/>
            </a:prstGeom>
          </p:spPr>
        </p:pic>
        <p:pic>
          <p:nvPicPr>
            <p:cNvPr id="13" name="Рисунок 12">
              <a:extLst>
                <a:ext uri="{FF2B5EF4-FFF2-40B4-BE49-F238E27FC236}">
                  <a16:creationId xmlns:a16="http://schemas.microsoft.com/office/drawing/2014/main" xmlns="" id="{DCC67BAA-4509-41D8-8ADC-E1A97D8104DE}"/>
                </a:ext>
              </a:extLst>
            </p:cNvPr>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saturation sat="33000"/>
                      </a14:imgEffect>
                    </a14:imgLayer>
                  </a14:imgProps>
                </a:ext>
              </a:extLst>
            </a:blip>
            <a:stretch>
              <a:fillRect/>
            </a:stretch>
          </p:blipFill>
          <p:spPr>
            <a:xfrm>
              <a:off x="1694654" y="2799642"/>
              <a:ext cx="300390" cy="300716"/>
            </a:xfrm>
            <a:prstGeom prst="rect">
              <a:avLst/>
            </a:prstGeom>
          </p:spPr>
        </p:pic>
        <p:pic>
          <p:nvPicPr>
            <p:cNvPr id="15" name="Рисунок 14">
              <a:extLst>
                <a:ext uri="{FF2B5EF4-FFF2-40B4-BE49-F238E27FC236}">
                  <a16:creationId xmlns:a16="http://schemas.microsoft.com/office/drawing/2014/main" xmlns="" id="{5F573407-2C35-4B46-ABFA-04EC806AD19E}"/>
                </a:ext>
              </a:extLst>
            </p:cNvPr>
            <p:cNvPicPr>
              <a:picLocks noChangeAspect="1"/>
            </p:cNvPicPr>
            <p:nvPr/>
          </p:nvPicPr>
          <p:blipFill>
            <a:blip r:embed="rId8">
              <a:duotone>
                <a:schemeClr val="bg2">
                  <a:shade val="45000"/>
                  <a:satMod val="135000"/>
                </a:schemeClr>
                <a:prstClr val="white"/>
              </a:duotone>
              <a:extLst>
                <a:ext uri="{BEBA8EAE-BF5A-486C-A8C5-ECC9F3942E4B}">
                  <a14:imgProps xmlns:a14="http://schemas.microsoft.com/office/drawing/2010/main">
                    <a14:imgLayer r:embed="rId9">
                      <a14:imgEffect>
                        <a14:saturation sat="33000"/>
                      </a14:imgEffect>
                    </a14:imgLayer>
                  </a14:imgProps>
                </a:ext>
              </a:extLst>
            </a:blip>
            <a:stretch>
              <a:fillRect/>
            </a:stretch>
          </p:blipFill>
          <p:spPr>
            <a:xfrm>
              <a:off x="1484298" y="2052629"/>
              <a:ext cx="647931" cy="634220"/>
            </a:xfrm>
            <a:prstGeom prst="rect">
              <a:avLst/>
            </a:prstGeom>
          </p:spPr>
        </p:pic>
        <p:pic>
          <p:nvPicPr>
            <p:cNvPr id="17" name="Рисунок 16">
              <a:extLst>
                <a:ext uri="{FF2B5EF4-FFF2-40B4-BE49-F238E27FC236}">
                  <a16:creationId xmlns:a16="http://schemas.microsoft.com/office/drawing/2014/main" xmlns="" id="{90D17935-FEFA-4139-ADF1-CCE07E56794F}"/>
                </a:ext>
              </a:extLst>
            </p:cNvPr>
            <p:cNvPicPr>
              <a:picLocks noChangeAspect="1"/>
            </p:cNvPicPr>
            <p:nvPr/>
          </p:nvPicPr>
          <p:blipFill>
            <a:blip r:embed="rId10">
              <a:duotone>
                <a:schemeClr val="bg2">
                  <a:shade val="45000"/>
                  <a:satMod val="135000"/>
                </a:schemeClr>
                <a:prstClr val="white"/>
              </a:duotone>
            </a:blip>
            <a:stretch>
              <a:fillRect/>
            </a:stretch>
          </p:blipFill>
          <p:spPr>
            <a:xfrm>
              <a:off x="1683219" y="1699355"/>
              <a:ext cx="270423" cy="270977"/>
            </a:xfrm>
            <a:prstGeom prst="rect">
              <a:avLst/>
            </a:prstGeom>
          </p:spPr>
        </p:pic>
        <p:sp>
          <p:nvSpPr>
            <p:cNvPr id="19" name="Прямоугольник 18">
              <a:extLst>
                <a:ext uri="{FF2B5EF4-FFF2-40B4-BE49-F238E27FC236}">
                  <a16:creationId xmlns:a16="http://schemas.microsoft.com/office/drawing/2014/main" xmlns="" id="{369F658E-7530-4719-983F-B335930B29CB}"/>
                </a:ext>
              </a:extLst>
            </p:cNvPr>
            <p:cNvSpPr/>
            <p:nvPr/>
          </p:nvSpPr>
          <p:spPr>
            <a:xfrm>
              <a:off x="1489168" y="3579862"/>
              <a:ext cx="2073244" cy="290584"/>
            </a:xfrm>
            <a:prstGeom prst="rect">
              <a:avLst/>
            </a:prstGeom>
          </p:spPr>
          <p:txBody>
            <a:bodyPr wrap="none" lIns="120134" tIns="60067" rIns="120134" bIns="60067">
              <a:spAutoFit/>
            </a:bodyPr>
            <a:lstStyle/>
            <a:p>
              <a:pPr>
                <a:spcAft>
                  <a:spcPts val="1577"/>
                </a:spcAft>
              </a:pPr>
              <a:r>
                <a:rPr lang="ru-RU" sz="1100" dirty="0" smtClean="0">
                  <a:solidFill>
                    <a:prstClr val="black"/>
                  </a:solidFill>
                  <a:latin typeface="Times New Roman" panose="02020603050405020304" pitchFamily="18" charset="0"/>
                  <a:cs typeface="Times New Roman" panose="02020603050405020304" pitchFamily="18" charset="0"/>
                  <a:hlinkClick r:id="rId11"/>
                </a:rPr>
                <a:t>  </a:t>
              </a:r>
              <a:r>
                <a:rPr lang="en-US" sz="1100" dirty="0" smtClean="0">
                  <a:solidFill>
                    <a:prstClr val="black"/>
                  </a:solidFill>
                  <a:latin typeface="Times New Roman" panose="02020603050405020304" pitchFamily="18" charset="0"/>
                  <a:cs typeface="Times New Roman" panose="02020603050405020304" pitchFamily="18" charset="0"/>
                  <a:hlinkClick r:id="rId11"/>
                </a:rPr>
                <a:t>https</a:t>
              </a:r>
              <a:r>
                <a:rPr lang="en-US" sz="1100" dirty="0">
                  <a:solidFill>
                    <a:prstClr val="black"/>
                  </a:solidFill>
                  <a:latin typeface="Times New Roman" panose="02020603050405020304" pitchFamily="18" charset="0"/>
                  <a:cs typeface="Times New Roman" panose="02020603050405020304" pitchFamily="18" charset="0"/>
                  <a:hlinkClick r:id="rId11"/>
                </a:rPr>
                <a:t>://vk.com/pulic217697921</a:t>
              </a:r>
              <a:endParaRPr lang="en-US" sz="1100" dirty="0">
                <a:solidFill>
                  <a:prstClr val="black"/>
                </a:solidFill>
                <a:latin typeface="Times New Roman" panose="02020603050405020304" pitchFamily="18" charset="0"/>
                <a:cs typeface="Times New Roman" panose="02020603050405020304" pitchFamily="18" charset="0"/>
              </a:endParaRPr>
            </a:p>
          </p:txBody>
        </p:sp>
        <p:sp>
          <p:nvSpPr>
            <p:cNvPr id="20" name="Прямоугольник 19">
              <a:extLst>
                <a:ext uri="{FF2B5EF4-FFF2-40B4-BE49-F238E27FC236}">
                  <a16:creationId xmlns:a16="http://schemas.microsoft.com/office/drawing/2014/main" xmlns="" id="{996561BB-E766-4AA1-A5FD-CE7AA6749DC0}"/>
                </a:ext>
              </a:extLst>
            </p:cNvPr>
            <p:cNvSpPr/>
            <p:nvPr/>
          </p:nvSpPr>
          <p:spPr>
            <a:xfrm>
              <a:off x="1911270" y="2211710"/>
              <a:ext cx="1508602" cy="305973"/>
            </a:xfrm>
            <a:prstGeom prst="rect">
              <a:avLst/>
            </a:prstGeom>
          </p:spPr>
          <p:txBody>
            <a:bodyPr wrap="none" lIns="120134" tIns="60067" rIns="120134" bIns="60067">
              <a:spAutoFit/>
            </a:bodyPr>
            <a:lstStyle/>
            <a:p>
              <a:pPr fontAlgn="t">
                <a:spcAft>
                  <a:spcPts val="1577"/>
                </a:spcAft>
              </a:pPr>
              <a:r>
                <a:rPr lang="en-US" sz="1200" dirty="0">
                  <a:solidFill>
                    <a:prstClr val="black"/>
                  </a:solidFill>
                  <a:latin typeface="Times New Roman" panose="02020603050405020304" pitchFamily="18" charset="0"/>
                  <a:cs typeface="Times New Roman" panose="02020603050405020304" pitchFamily="18" charset="0"/>
                  <a:hlinkClick r:id="rId12"/>
                </a:rPr>
                <a:t>rcpohv.minobr63.ru/</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21" name="Прямоугольник 20">
              <a:extLst>
                <a:ext uri="{FF2B5EF4-FFF2-40B4-BE49-F238E27FC236}">
                  <a16:creationId xmlns:a16="http://schemas.microsoft.com/office/drawing/2014/main" xmlns="" id="{0AE785E8-1B20-45DC-A876-3EE3650AD514}"/>
                </a:ext>
              </a:extLst>
            </p:cNvPr>
            <p:cNvSpPr/>
            <p:nvPr/>
          </p:nvSpPr>
          <p:spPr>
            <a:xfrm>
              <a:off x="1907704" y="1689713"/>
              <a:ext cx="1508987" cy="305973"/>
            </a:xfrm>
            <a:prstGeom prst="rect">
              <a:avLst/>
            </a:prstGeom>
          </p:spPr>
          <p:txBody>
            <a:bodyPr wrap="none" lIns="120134" tIns="60067" rIns="120134" bIns="60067">
              <a:spAutoFit/>
            </a:bodyPr>
            <a:lstStyle/>
            <a:p>
              <a:pPr fontAlgn="t">
                <a:spcAft>
                  <a:spcPts val="1577"/>
                </a:spcAft>
              </a:pPr>
              <a:r>
                <a:rPr lang="ru-RU" sz="1200" dirty="0">
                  <a:solidFill>
                    <a:prstClr val="black"/>
                  </a:solidFill>
                  <a:latin typeface="Times New Roman" panose="02020603050405020304" pitchFamily="18" charset="0"/>
                  <a:cs typeface="Times New Roman" panose="02020603050405020304" pitchFamily="18" charset="0"/>
                </a:rPr>
                <a:t>+7 (846 56) 2 16 47 </a:t>
              </a:r>
            </a:p>
          </p:txBody>
        </p:sp>
        <p:sp>
          <p:nvSpPr>
            <p:cNvPr id="3" name="Прямоугольник 2"/>
            <p:cNvSpPr/>
            <p:nvPr/>
          </p:nvSpPr>
          <p:spPr>
            <a:xfrm>
              <a:off x="1801649" y="2798807"/>
              <a:ext cx="1546215" cy="276999"/>
            </a:xfrm>
            <a:prstGeom prst="rect">
              <a:avLst/>
            </a:prstGeom>
          </p:spPr>
          <p:txBody>
            <a:bodyPr wrap="square">
              <a:spAutoFit/>
            </a:bodyPr>
            <a:lstStyle/>
            <a:p>
              <a:pPr algn="ctr"/>
              <a:r>
                <a:rPr lang="en-US" sz="1200" dirty="0">
                  <a:solidFill>
                    <a:prstClr val="black"/>
                  </a:solidFill>
                  <a:latin typeface="Times New Roman" panose="02020603050405020304" pitchFamily="18" charset="0"/>
                  <a:cs typeface="Times New Roman" panose="02020603050405020304" pitchFamily="18" charset="0"/>
                  <a:hlinkClick r:id="rId13"/>
                </a:rPr>
                <a:t>ta-</a:t>
              </a:r>
              <a:r>
                <a:rPr lang="en-US" sz="1200" dirty="0" err="1">
                  <a:solidFill>
                    <a:prstClr val="black"/>
                  </a:solidFill>
                  <a:latin typeface="Times New Roman" panose="02020603050405020304" pitchFamily="18" charset="0"/>
                  <a:cs typeface="Times New Roman" panose="02020603050405020304" pitchFamily="18" charset="0"/>
                  <a:hlinkClick r:id="rId13"/>
                </a:rPr>
                <a:t>kras</a:t>
              </a:r>
              <a:r>
                <a:rPr lang="en-GB" sz="1200" dirty="0">
                  <a:solidFill>
                    <a:prstClr val="black"/>
                  </a:solidFill>
                  <a:latin typeface="Times New Roman" panose="02020603050405020304" pitchFamily="18" charset="0"/>
                  <a:cs typeface="Times New Roman" panose="02020603050405020304" pitchFamily="18" charset="0"/>
                  <a:hlinkClick r:id="rId13"/>
                </a:rPr>
                <a:t>@mail.ru</a:t>
              </a:r>
              <a:r>
                <a:rPr lang="ru-RU" sz="1200" dirty="0">
                  <a:solidFill>
                    <a:prstClr val="black"/>
                  </a:solidFill>
                  <a:latin typeface="Times New Roman" panose="02020603050405020304" pitchFamily="18" charset="0"/>
                  <a:cs typeface="Times New Roman" panose="02020603050405020304" pitchFamily="18" charset="0"/>
                </a:rPr>
                <a:t> </a:t>
              </a:r>
            </a:p>
          </p:txBody>
        </p:sp>
      </p:grpSp>
      <p:pic>
        <p:nvPicPr>
          <p:cNvPr id="16"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48264" y="3398122"/>
            <a:ext cx="2099047" cy="174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700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29752"/>
            <a:ext cx="8229600" cy="3394472"/>
          </a:xfrm>
        </p:spPr>
        <p:txBody>
          <a:bodyPr>
            <a:normAutofit/>
          </a:bodyPr>
          <a:lstStyle/>
          <a:p>
            <a:pPr marL="0" indent="0" algn="ctr">
              <a:buNone/>
            </a:pPr>
            <a:r>
              <a:rPr lang="ru-RU" sz="4800" dirty="0" smtClean="0">
                <a:solidFill>
                  <a:srgbClr val="7030A0"/>
                </a:solidFill>
                <a:effectLst>
                  <a:outerShdw blurRad="38100" dist="38100" dir="2700000" algn="tl">
                    <a:srgbClr val="000000">
                      <a:alpha val="43137"/>
                    </a:srgbClr>
                  </a:outerShdw>
                </a:effectLst>
                <a:latin typeface="Arial Narrow" panose="020B0606020202030204" pitchFamily="34" charset="0"/>
              </a:rPr>
              <a:t>Удачи на ЕГЭ по русскому языку в 2024 году</a:t>
            </a:r>
            <a:endParaRPr lang="ru-RU" sz="4800" dirty="0">
              <a:solidFill>
                <a:srgbClr val="7030A0"/>
              </a:solidFill>
              <a:effectLst>
                <a:outerShdw blurRad="38100" dist="38100" dir="2700000" algn="tl">
                  <a:srgbClr val="000000">
                    <a:alpha val="43137"/>
                  </a:srgbClr>
                </a:outerShdw>
              </a:effectLst>
              <a:latin typeface="Arial Narrow" panose="020B0606020202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126841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334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41847429"/>
              </p:ext>
            </p:extLst>
          </p:nvPr>
        </p:nvGraphicFramePr>
        <p:xfrm>
          <a:off x="628650" y="195486"/>
          <a:ext cx="7886700"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8921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outerShdw blurRad="38100" dist="38100" dir="2700000" algn="tl">
                    <a:srgbClr val="000000">
                      <a:alpha val="43137"/>
                    </a:srgbClr>
                  </a:outerShdw>
                </a:effectLst>
                <a:latin typeface="Arial Narrow" panose="020B0606020202030204" pitchFamily="34" charset="0"/>
              </a:rPr>
              <a:t>Как выглядит задание </a:t>
            </a:r>
            <a:r>
              <a:rPr lang="ru-RU" dirty="0" smtClean="0">
                <a:effectLst>
                  <a:outerShdw blurRad="38100" dist="38100" dir="2700000" algn="tl">
                    <a:srgbClr val="000000">
                      <a:alpha val="43137"/>
                    </a:srgbClr>
                  </a:outerShdw>
                </a:effectLst>
                <a:latin typeface="Arial Narrow" panose="020B0606020202030204" pitchFamily="34" charset="0"/>
              </a:rPr>
              <a:t>16 (ЕГЭ 2024)</a:t>
            </a:r>
            <a:endParaRPr lang="ru-RU" dirty="0">
              <a:effectLst>
                <a:outerShdw blurRad="38100" dist="38100" dir="2700000" algn="tl">
                  <a:srgbClr val="000000">
                    <a:alpha val="43137"/>
                  </a:srgbClr>
                </a:outerShdw>
              </a:effectLst>
              <a:latin typeface="Arial Narrow" panose="020B0606020202030204"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80276" y="3651870"/>
            <a:ext cx="226372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1131590"/>
            <a:ext cx="8424936" cy="3385542"/>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Расставьте знаки препинания. Укажите предложения, в которых нужно поставить </a:t>
            </a:r>
            <a:r>
              <a:rPr lang="ru-RU" sz="1600" b="1" dirty="0" smtClean="0">
                <a:latin typeface="Times New Roman" panose="02020603050405020304" pitchFamily="18" charset="0"/>
                <a:cs typeface="Times New Roman" panose="02020603050405020304" pitchFamily="18" charset="0"/>
              </a:rPr>
              <a:t>ОДНУ</a:t>
            </a:r>
            <a:r>
              <a:rPr lang="ru-RU" sz="1600" dirty="0" smtClean="0">
                <a:latin typeface="Times New Roman" panose="02020603050405020304" pitchFamily="18" charset="0"/>
                <a:cs typeface="Times New Roman" panose="02020603050405020304" pitchFamily="18" charset="0"/>
              </a:rPr>
              <a:t> запятую. Запишите номера этих предложений.</a:t>
            </a:r>
          </a:p>
          <a:p>
            <a:endParaRPr lang="ru-RU" sz="1400" dirty="0" smtClean="0">
              <a:latin typeface="Times New Roman" panose="02020603050405020304" pitchFamily="18" charset="0"/>
              <a:cs typeface="Times New Roman" panose="02020603050405020304" pitchFamily="18" charset="0"/>
            </a:endParaRPr>
          </a:p>
          <a:p>
            <a:pPr indent="457200" algn="just"/>
            <a:r>
              <a:rPr lang="ru-RU" sz="1400" dirty="0" smtClean="0">
                <a:latin typeface="Times New Roman" panose="02020603050405020304" pitchFamily="18" charset="0"/>
                <a:cs typeface="Times New Roman" panose="02020603050405020304" pitchFamily="18" charset="0"/>
              </a:rPr>
              <a:t>1) Во всём мире любители музыки П.И. Чайковского восхищаются как операми композитора так и его симфоническими произведениями.</a:t>
            </a:r>
          </a:p>
          <a:p>
            <a:pPr indent="457200" algn="just"/>
            <a:r>
              <a:rPr lang="ru-RU" sz="1400" dirty="0" smtClean="0">
                <a:latin typeface="Times New Roman" panose="02020603050405020304" pitchFamily="18" charset="0"/>
                <a:cs typeface="Times New Roman" panose="02020603050405020304" pitchFamily="18" charset="0"/>
              </a:rPr>
              <a:t>2) Точный простой и живописный язык произведений М.М. Пришвина надолго запоминается читателям.</a:t>
            </a:r>
          </a:p>
          <a:p>
            <a:pPr indent="457200" algn="just"/>
            <a:r>
              <a:rPr lang="ru-RU" sz="1400" dirty="0" smtClean="0">
                <a:latin typeface="Times New Roman" panose="02020603050405020304" pitchFamily="18" charset="0"/>
                <a:cs typeface="Times New Roman" panose="02020603050405020304" pitchFamily="18" charset="0"/>
              </a:rPr>
              <a:t>3) Кое-где при дороге попадается угрюмая ракита или молодая берёзка с мелкими клейкими листьями.</a:t>
            </a:r>
          </a:p>
          <a:p>
            <a:pPr indent="457200" algn="just"/>
            <a:r>
              <a:rPr lang="ru-RU" sz="1400" dirty="0" smtClean="0">
                <a:latin typeface="Times New Roman" panose="02020603050405020304" pitchFamily="18" charset="0"/>
                <a:cs typeface="Times New Roman" panose="02020603050405020304" pitchFamily="18" charset="0"/>
              </a:rPr>
              <a:t>4) В преемственности традиций народных мастеров и верности стилистике древнейшего промысла и содержится секрет успеха и популярности гжельской керамики в наше время.</a:t>
            </a:r>
          </a:p>
          <a:p>
            <a:pPr indent="457200" algn="just"/>
            <a:r>
              <a:rPr lang="ru-RU" sz="1400" dirty="0" smtClean="0">
                <a:latin typeface="Times New Roman" panose="02020603050405020304" pitchFamily="18" charset="0"/>
                <a:cs typeface="Times New Roman" panose="02020603050405020304" pitchFamily="18" charset="0"/>
              </a:rPr>
              <a:t>5) Лес тихо отдыхает от жгучего дневного солнца и степь обдаёт путника накопившимися за день цветочными запахами.</a:t>
            </a:r>
          </a:p>
          <a:p>
            <a:endParaRPr lang="ru-RU" sz="1400" dirty="0" smtClean="0"/>
          </a:p>
          <a:p>
            <a:r>
              <a:rPr lang="ru-RU" sz="1400" b="1" dirty="0" smtClean="0">
                <a:latin typeface="Arial Narrow" panose="020B0606020202030204" pitchFamily="34" charset="0"/>
              </a:rPr>
              <a:t>Ответ: 125</a:t>
            </a:r>
            <a:endParaRPr lang="ru-RU" sz="1400" b="1" dirty="0">
              <a:latin typeface="Arial Narrow" panose="020B0606020202030204" pitchFamily="34" charset="0"/>
            </a:endParaRPr>
          </a:p>
        </p:txBody>
      </p:sp>
    </p:spTree>
    <p:extLst>
      <p:ext uri="{BB962C8B-B14F-4D97-AF65-F5344CB8AC3E}">
        <p14:creationId xmlns:p14="http://schemas.microsoft.com/office/powerpoint/2010/main" val="124330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wipe(down)">
                                      <p:cBhvr>
                                        <p:cTn id="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20538"/>
            <a:ext cx="6635080" cy="857250"/>
          </a:xfrm>
        </p:spPr>
        <p:txBody>
          <a:bodyPr>
            <a:normAutofit/>
          </a:bodyPr>
          <a:lstStyle/>
          <a:p>
            <a:r>
              <a:rPr lang="ru-RU" sz="3600" dirty="0" smtClean="0">
                <a:effectLst>
                  <a:outerShdw blurRad="38100" dist="38100" dir="2700000" algn="tl">
                    <a:srgbClr val="000000">
                      <a:alpha val="43137"/>
                    </a:srgbClr>
                  </a:outerShdw>
                </a:effectLst>
                <a:latin typeface="Arial Narrow" panose="020B0606020202030204" pitchFamily="34" charset="0"/>
              </a:rPr>
              <a:t>алгоритм выполнения 16 задания</a:t>
            </a:r>
            <a:endParaRPr lang="ru-RU" sz="3600"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840483" y="771550"/>
            <a:ext cx="6835974" cy="4176464"/>
          </a:xfrm>
          <a:ln>
            <a:solidFill>
              <a:schemeClr val="accent6">
                <a:lumMod val="50000"/>
              </a:schemeClr>
            </a:solidFill>
          </a:ln>
          <a:effectLst>
            <a:glow rad="63500">
              <a:schemeClr val="accent1">
                <a:satMod val="175000"/>
                <a:alpha val="40000"/>
              </a:schemeClr>
            </a:glow>
          </a:effectLst>
        </p:spPr>
        <p:txBody>
          <a:bodyPr>
            <a:noAutofit/>
          </a:bodyPr>
          <a:lstStyle/>
          <a:p>
            <a:pPr marL="0" indent="0" algn="just">
              <a:buNone/>
            </a:pPr>
            <a:r>
              <a:rPr lang="ru-RU" sz="1600" b="1" dirty="0" smtClean="0">
                <a:latin typeface="Times New Roman" panose="02020603050405020304" pitchFamily="18" charset="0"/>
                <a:cs typeface="Times New Roman" panose="02020603050405020304" pitchFamily="18" charset="0"/>
              </a:rPr>
              <a:t>1</a:t>
            </a:r>
            <a:r>
              <a:rPr lang="ru-RU" sz="1600" dirty="0" smtClean="0">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Выделите грамматическую основу</a:t>
            </a:r>
            <a:r>
              <a:rPr lang="ru-RU" sz="1600" dirty="0" smtClean="0">
                <a:latin typeface="Times New Roman" panose="02020603050405020304" pitchFamily="18" charset="0"/>
                <a:cs typeface="Times New Roman" panose="02020603050405020304" pitchFamily="18" charset="0"/>
              </a:rPr>
              <a:t>. Будьте особенно внимательны в тех случаях, когда части ССП - односоставные предложения, поскольку их легко не заметить и перепутать с однородными или второстепенными членами.</a:t>
            </a:r>
          </a:p>
          <a:p>
            <a:pPr marL="0" indent="0" algn="just">
              <a:buNone/>
            </a:pPr>
            <a:r>
              <a:rPr lang="ru-RU" sz="1600" b="1"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 Если предложение простое, то </a:t>
            </a:r>
            <a:r>
              <a:rPr lang="ru-RU" sz="1600" b="1" dirty="0" smtClean="0">
                <a:solidFill>
                  <a:srgbClr val="C00000"/>
                </a:solidFill>
                <a:latin typeface="Times New Roman" panose="02020603050405020304" pitchFamily="18" charset="0"/>
                <a:cs typeface="Times New Roman" panose="02020603050405020304" pitchFamily="18" charset="0"/>
              </a:rPr>
              <a:t>обратите внимание на однородные члены</a:t>
            </a:r>
            <a:r>
              <a:rPr lang="ru-RU" sz="1600" dirty="0" smtClean="0">
                <a:latin typeface="Times New Roman" panose="02020603050405020304" pitchFamily="18" charset="0"/>
                <a:cs typeface="Times New Roman" panose="02020603050405020304" pitchFamily="18" charset="0"/>
              </a:rPr>
              <a:t>, которые присутствуют в предложении. Вспомните правила, при которых ставится запятая и особые случаи постановки/отсутствия запятой между однородными. Особого внимания заслуживает постановка запятой между однородными членами, связанными повторяющимися союзами.</a:t>
            </a:r>
          </a:p>
          <a:p>
            <a:pPr marL="0" indent="0" algn="just">
              <a:buNone/>
            </a:pPr>
            <a:r>
              <a:rPr lang="ru-RU" sz="1600" b="1" i="1" dirty="0" smtClean="0">
                <a:solidFill>
                  <a:srgbClr val="C00000"/>
                </a:solidFill>
                <a:latin typeface="Times New Roman" panose="02020603050405020304" pitchFamily="18" charset="0"/>
                <a:cs typeface="Times New Roman" panose="02020603050405020304" pitchFamily="18" charset="0"/>
              </a:rPr>
              <a:t>Совет: </a:t>
            </a:r>
            <a:r>
              <a:rPr lang="ru-RU" sz="1600" b="1" i="1" dirty="0" smtClean="0">
                <a:latin typeface="Times New Roman" panose="02020603050405020304" pitchFamily="18" charset="0"/>
                <a:cs typeface="Times New Roman" panose="02020603050405020304" pitchFamily="18" charset="0"/>
              </a:rPr>
              <a:t>лучше всего рисовать схему однородных членов на листке, чтобы не запутаться в запятых.</a:t>
            </a:r>
          </a:p>
          <a:p>
            <a:pPr marL="0" indent="0" algn="just">
              <a:buNone/>
            </a:pPr>
            <a:r>
              <a:rPr lang="ru-RU" sz="1600" b="1" dirty="0" smtClean="0">
                <a:latin typeface="Times New Roman" panose="02020603050405020304" pitchFamily="18" charset="0"/>
                <a:cs typeface="Times New Roman" panose="02020603050405020304" pitchFamily="18" charset="0"/>
              </a:rPr>
              <a:t>3</a:t>
            </a:r>
            <a:r>
              <a:rPr lang="ru-RU" sz="1600" dirty="0" smtClean="0">
                <a:latin typeface="Times New Roman" panose="02020603050405020304" pitchFamily="18" charset="0"/>
                <a:cs typeface="Times New Roman" panose="02020603050405020304" pitchFamily="18" charset="0"/>
              </a:rPr>
              <a:t>. Если предложение сложное, применяем правило постановки запятой в ССП (в </a:t>
            </a:r>
            <a:r>
              <a:rPr lang="ru-RU" sz="1600" b="1" dirty="0" smtClean="0">
                <a:solidFill>
                  <a:srgbClr val="C00000"/>
                </a:solidFill>
                <a:latin typeface="Times New Roman" panose="02020603050405020304" pitchFamily="18" charset="0"/>
                <a:cs typeface="Times New Roman" panose="02020603050405020304" pitchFamily="18" charset="0"/>
              </a:rPr>
              <a:t>ССП обычно ставится запятая</a:t>
            </a:r>
            <a:r>
              <a:rPr lang="ru-RU" sz="1600" dirty="0" smtClean="0">
                <a:latin typeface="Times New Roman" panose="02020603050405020304" pitchFamily="18" charset="0"/>
                <a:cs typeface="Times New Roman" panose="02020603050405020304" pitchFamily="18" charset="0"/>
              </a:rPr>
              <a:t>). Не забываем про случаи отсутствия запятой в ССП.</a:t>
            </a:r>
          </a:p>
          <a:p>
            <a:pPr marL="0" indent="0" algn="just">
              <a:buNone/>
            </a:pPr>
            <a:r>
              <a:rPr lang="ru-RU" sz="1600" b="1" dirty="0" smtClean="0">
                <a:latin typeface="Times New Roman" panose="02020603050405020304" pitchFamily="18" charset="0"/>
                <a:cs typeface="Times New Roman" panose="02020603050405020304" pitchFamily="18" charset="0"/>
              </a:rPr>
              <a:t>4</a:t>
            </a:r>
            <a:r>
              <a:rPr lang="ru-RU" sz="1600" dirty="0" smtClean="0">
                <a:latin typeface="Times New Roman" panose="02020603050405020304" pitchFamily="18" charset="0"/>
                <a:cs typeface="Times New Roman" panose="02020603050405020304" pitchFamily="18" charset="0"/>
              </a:rPr>
              <a:t>. </a:t>
            </a:r>
            <a:r>
              <a:rPr lang="ru-RU" sz="1600" b="1" dirty="0" smtClean="0">
                <a:solidFill>
                  <a:srgbClr val="C00000"/>
                </a:solidFill>
                <a:latin typeface="Times New Roman" panose="02020603050405020304" pitchFamily="18" charset="0"/>
                <a:cs typeface="Times New Roman" panose="02020603050405020304" pitchFamily="18" charset="0"/>
              </a:rPr>
              <a:t>Выпишите ответ</a:t>
            </a:r>
            <a:r>
              <a:rPr lang="ru-RU" sz="1600" dirty="0" smtClean="0">
                <a:latin typeface="Times New Roman" panose="02020603050405020304" pitchFamily="18" charset="0"/>
                <a:cs typeface="Times New Roman" panose="02020603050405020304" pitchFamily="18" charset="0"/>
              </a:rPr>
              <a:t>. В качестве ответа выступают цифры, записанные в произвольном порядке.</a:t>
            </a:r>
          </a:p>
          <a:p>
            <a:endParaRPr lang="ru-RU" sz="9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51470"/>
            <a:ext cx="1728192"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241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421555"/>
          </a:xfrm>
        </p:spPr>
        <p:txBody>
          <a:bodyPr>
            <a:normAutofit fontScale="90000"/>
          </a:bodyPr>
          <a:lstStyle/>
          <a:p>
            <a:pPr>
              <a:lnSpc>
                <a:spcPct val="115000"/>
              </a:lnSpc>
              <a:spcAft>
                <a:spcPts val="1000"/>
              </a:spcAft>
            </a:pPr>
            <a:r>
              <a:rPr lang="ru-RU" sz="2200" b="1" dirty="0">
                <a:solidFill>
                  <a:srgbClr val="444444"/>
                </a:solidFill>
                <a:effectLst>
                  <a:outerShdw blurRad="38100" dist="38100" dir="2700000" algn="tl">
                    <a:srgbClr val="000000">
                      <a:alpha val="43137"/>
                    </a:srgbClr>
                  </a:outerShdw>
                </a:effectLst>
                <a:latin typeface="Arial Narrow" panose="020B0606020202030204" pitchFamily="34" charset="0"/>
                <a:ea typeface="Times New Roman"/>
                <a:cs typeface="Times New Roman"/>
              </a:rPr>
              <a:t>ЗАПЯТАЯ В СЛОЖНОСОЧИНЕННОМ </a:t>
            </a:r>
            <a:r>
              <a:rPr lang="ru-RU" sz="2200" b="1" dirty="0" smtClean="0">
                <a:solidFill>
                  <a:srgbClr val="444444"/>
                </a:solidFill>
                <a:effectLst>
                  <a:outerShdw blurRad="38100" dist="38100" dir="2700000" algn="tl">
                    <a:srgbClr val="000000">
                      <a:alpha val="43137"/>
                    </a:srgbClr>
                  </a:outerShdw>
                </a:effectLst>
                <a:latin typeface="Arial Narrow" panose="020B0606020202030204" pitchFamily="34" charset="0"/>
                <a:ea typeface="Times New Roman"/>
                <a:cs typeface="Times New Roman"/>
              </a:rPr>
              <a:t>ПРЕДЛОЖЕНИИ</a:t>
            </a:r>
            <a:endParaRPr lang="ru-RU" dirty="0">
              <a:effectLst>
                <a:outerShdw blurRad="38100" dist="38100" dir="2700000" algn="tl">
                  <a:srgbClr val="000000">
                    <a:alpha val="43137"/>
                  </a:srgbClr>
                </a:outerShdw>
              </a:effectLst>
              <a:latin typeface="Arial Narrow" panose="020B0606020202030204" pitchFamily="34" charset="0"/>
            </a:endParaRPr>
          </a:p>
        </p:txBody>
      </p:sp>
      <p:sp>
        <p:nvSpPr>
          <p:cNvPr id="6" name="Объект 5"/>
          <p:cNvSpPr>
            <a:spLocks noGrp="1"/>
          </p:cNvSpPr>
          <p:nvPr>
            <p:ph idx="1"/>
          </p:nvPr>
        </p:nvSpPr>
        <p:spPr>
          <a:xfrm>
            <a:off x="457200" y="843558"/>
            <a:ext cx="8229600" cy="3751065"/>
          </a:xfrm>
          <a:prstGeom prst="snip2DiagRect">
            <a:avLst/>
          </a:prstGeo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lgn="just">
              <a:buNone/>
            </a:pPr>
            <a:r>
              <a:rPr lang="ru-RU" b="1" dirty="0">
                <a:latin typeface="Times New Roman" panose="02020603050405020304" pitchFamily="18" charset="0"/>
                <a:cs typeface="Times New Roman" panose="02020603050405020304" pitchFamily="18" charset="0"/>
              </a:rPr>
              <a:t>Между двумя грамматическими основами в сложносочиненном предложении в большинстве случаев ставится </a:t>
            </a: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ЗАПЯТАЯ</a:t>
            </a:r>
            <a:r>
              <a:rPr lang="ru-RU"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just"/>
            <a:endParaRPr lang="ru-RU" dirty="0">
              <a:latin typeface="Times New Roman" panose="02020603050405020304" pitchFamily="18" charset="0"/>
              <a:cs typeface="Times New Roman" panose="02020603050405020304" pitchFamily="18" charset="0"/>
            </a:endParaRPr>
          </a:p>
          <a:p>
            <a:pPr marL="0" indent="0" algn="just">
              <a:buNone/>
            </a:pPr>
            <a:r>
              <a:rPr lang="ru-RU" b="1" i="1" dirty="0">
                <a:latin typeface="Times New Roman" panose="02020603050405020304" pitchFamily="18" charset="0"/>
                <a:cs typeface="Times New Roman" panose="02020603050405020304" pitchFamily="18" charset="0"/>
              </a:rPr>
              <a:t>Примеры:</a:t>
            </a:r>
          </a:p>
          <a:p>
            <a:pPr marL="0" indent="0" algn="just">
              <a:buNone/>
            </a:pPr>
            <a:r>
              <a:rPr lang="ru-RU" i="1" dirty="0">
                <a:latin typeface="Times New Roman" panose="02020603050405020304" pitchFamily="18" charset="0"/>
                <a:cs typeface="Times New Roman" panose="02020603050405020304" pitchFamily="18" charset="0"/>
              </a:rPr>
              <a:t>Запахло гарью, и воздух посинел от дыма. (Чехов)</a:t>
            </a:r>
          </a:p>
          <a:p>
            <a:pPr marL="0" indent="0" algn="just">
              <a:buNone/>
            </a:pPr>
            <a:r>
              <a:rPr lang="ru-RU" i="1" dirty="0">
                <a:latin typeface="Times New Roman" panose="02020603050405020304" pitchFamily="18" charset="0"/>
                <a:cs typeface="Times New Roman" panose="02020603050405020304" pitchFamily="18" charset="0"/>
              </a:rPr>
              <a:t>Постояльцы с ним не разговаривали, да и он сам не любил тратить попусту слова. (Тургенев)</a:t>
            </a:r>
          </a:p>
          <a:p>
            <a:endParaRPr lang="ru-RU" dirty="0"/>
          </a:p>
          <a:p>
            <a:endParaRPr lang="ru-RU" dirty="0"/>
          </a:p>
          <a:p>
            <a:endParaRPr lang="ru-RU" dirty="0"/>
          </a:p>
        </p:txBody>
      </p:sp>
    </p:spTree>
    <p:extLst>
      <p:ext uri="{BB962C8B-B14F-4D97-AF65-F5344CB8AC3E}">
        <p14:creationId xmlns:p14="http://schemas.microsoft.com/office/powerpoint/2010/main" val="2191887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05979"/>
            <a:ext cx="8928992" cy="493563"/>
          </a:xfrm>
        </p:spPr>
        <p:txBody>
          <a:bodyPr>
            <a:noAutofit/>
          </a:bodyPr>
          <a:lstStyle/>
          <a:p>
            <a:r>
              <a:rPr lang="ru-RU" sz="2800" dirty="0">
                <a:latin typeface="Arial Narrow" panose="020B0606020202030204" pitchFamily="34" charset="0"/>
              </a:rPr>
              <a:t>Запятая в ССП (сложносочиненном предложении) </a:t>
            </a:r>
            <a:r>
              <a:rPr lang="ru-RU" sz="2800" b="1" dirty="0">
                <a:solidFill>
                  <a:srgbClr val="FF0000"/>
                </a:solidFill>
                <a:effectLst>
                  <a:outerShdw blurRad="38100" dist="38100" dir="2700000" algn="tl">
                    <a:srgbClr val="000000">
                      <a:alpha val="43137"/>
                    </a:srgbClr>
                  </a:outerShdw>
                </a:effectLst>
                <a:latin typeface="Arial Narrow" panose="020B0606020202030204" pitchFamily="34" charset="0"/>
              </a:rPr>
              <a:t>не ставится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981639472"/>
              </p:ext>
            </p:extLst>
          </p:nvPr>
        </p:nvGraphicFramePr>
        <p:xfrm>
          <a:off x="323528" y="919384"/>
          <a:ext cx="8496943" cy="3680460"/>
        </p:xfrm>
        <a:graphic>
          <a:graphicData uri="http://schemas.openxmlformats.org/drawingml/2006/table">
            <a:tbl>
              <a:tblPr firstRow="1" firstCol="1" bandRow="1"/>
              <a:tblGrid>
                <a:gridCol w="4205558"/>
                <a:gridCol w="4291385"/>
              </a:tblGrid>
              <a:tr h="0">
                <a:tc gridSpan="2">
                  <a:txBody>
                    <a:bodyPr/>
                    <a:lstStyle/>
                    <a:p>
                      <a:pPr algn="ctr">
                        <a:lnSpc>
                          <a:spcPct val="115000"/>
                        </a:lnSpc>
                        <a:spcAft>
                          <a:spcPts val="0"/>
                        </a:spcAft>
                      </a:pPr>
                      <a:r>
                        <a:rPr lang="ru-RU" sz="1000" b="1" dirty="0">
                          <a:effectLst/>
                          <a:latin typeface="Arial Narrow" panose="020B0606020202030204" pitchFamily="34" charset="0"/>
                          <a:ea typeface="Times New Roman"/>
                          <a:cs typeface="Times New Roman"/>
                        </a:rPr>
                        <a:t>В сложносочиненном предложении с одиночными союзами </a:t>
                      </a:r>
                      <a:r>
                        <a:rPr lang="ru-RU" sz="10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a:cs typeface="Times New Roman"/>
                        </a:rPr>
                        <a:t>и, да (=и), или, либо</a:t>
                      </a:r>
                      <a:r>
                        <a:rPr lang="ru-RU" sz="1000" b="1" dirty="0">
                          <a:effectLst/>
                          <a:latin typeface="Arial Narrow" panose="020B0606020202030204" pitchFamily="34" charset="0"/>
                          <a:ea typeface="Times New Roman"/>
                          <a:cs typeface="Times New Roman"/>
                        </a:rPr>
                        <a:t> запятая не ставится в следующих ситуациях</a:t>
                      </a:r>
                      <a:r>
                        <a:rPr lang="ru-RU" sz="1000" b="1" dirty="0" smtClean="0">
                          <a:effectLst/>
                          <a:latin typeface="Arial Narrow" panose="020B0606020202030204" pitchFamily="34" charset="0"/>
                          <a:ea typeface="Times New Roman"/>
                          <a:cs typeface="Times New Roman"/>
                        </a:rPr>
                        <a:t>:</a:t>
                      </a:r>
                      <a:endParaRPr lang="ru-RU" sz="1000"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ru-RU"/>
                    </a:p>
                  </a:txBody>
                  <a:tcPr/>
                </a:tc>
              </a:tr>
              <a:tr h="0">
                <a:tc gridSpan="2">
                  <a:txBody>
                    <a:bodyPr/>
                    <a:lstStyle/>
                    <a:p>
                      <a:pPr algn="ctr">
                        <a:lnSpc>
                          <a:spcPct val="115000"/>
                        </a:lnSpc>
                        <a:spcAft>
                          <a:spcPts val="0"/>
                        </a:spcAft>
                      </a:pPr>
                      <a:r>
                        <a:rPr lang="ru-RU" sz="1000" b="1" dirty="0" smtClean="0">
                          <a:solidFill>
                            <a:srgbClr val="B8312F"/>
                          </a:solidFill>
                          <a:effectLst>
                            <a:outerShdw blurRad="38100" dist="38100" dir="2700000" algn="tl">
                              <a:srgbClr val="000000">
                                <a:alpha val="43137"/>
                              </a:srgbClr>
                            </a:outerShdw>
                          </a:effectLst>
                          <a:latin typeface="Times New Roman"/>
                          <a:ea typeface="Times New Roman"/>
                          <a:cs typeface="Times New Roman"/>
                        </a:rPr>
                        <a:t>1</a:t>
                      </a:r>
                      <a:r>
                        <a:rPr lang="ru-RU" sz="1000" b="1" dirty="0">
                          <a:solidFill>
                            <a:srgbClr val="B8312F"/>
                          </a:solidFill>
                          <a:effectLst>
                            <a:outerShdw blurRad="38100" dist="38100" dir="2700000" algn="tl">
                              <a:srgbClr val="000000">
                                <a:alpha val="43137"/>
                              </a:srgbClr>
                            </a:outerShdw>
                          </a:effectLst>
                          <a:latin typeface="Times New Roman"/>
                          <a:ea typeface="Times New Roman"/>
                          <a:cs typeface="Times New Roman"/>
                        </a:rPr>
                        <a:t>. Если части ССП имеют что-то общее:</a:t>
                      </a:r>
                      <a:endParaRPr lang="ru-RU" sz="1000" dirty="0">
                        <a:effectLst>
                          <a:outerShdw blurRad="38100" dist="38100" dir="2700000" algn="tl">
                            <a:srgbClr val="000000">
                              <a:alpha val="43137"/>
                            </a:srgbClr>
                          </a:outerShdw>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ru-RU"/>
                    </a:p>
                  </a:txBody>
                  <a:tcPr/>
                </a:tc>
              </a:tr>
              <a:tr h="0">
                <a:tc>
                  <a:txBody>
                    <a:bodyPr/>
                    <a:lstStyle/>
                    <a:p>
                      <a:pPr>
                        <a:lnSpc>
                          <a:spcPct val="115000"/>
                        </a:lnSpc>
                        <a:spcAft>
                          <a:spcPts val="0"/>
                        </a:spcAft>
                      </a:pPr>
                      <a:r>
                        <a:rPr lang="ru-RU" sz="1000" b="1" dirty="0" smtClean="0">
                          <a:solidFill>
                            <a:srgbClr val="000000"/>
                          </a:solidFill>
                          <a:effectLst/>
                          <a:latin typeface="Times New Roman"/>
                          <a:ea typeface="Times New Roman"/>
                          <a:cs typeface="Times New Roman"/>
                        </a:rPr>
                        <a:t> Общий </a:t>
                      </a:r>
                      <a:r>
                        <a:rPr lang="ru-RU" sz="1000" b="1" dirty="0">
                          <a:solidFill>
                            <a:srgbClr val="000000"/>
                          </a:solidFill>
                          <a:effectLst/>
                          <a:latin typeface="Times New Roman"/>
                          <a:ea typeface="Times New Roman"/>
                          <a:cs typeface="Times New Roman"/>
                        </a:rPr>
                        <a:t>второстепенный член</a:t>
                      </a:r>
                      <a:endParaRPr lang="ru-RU" sz="1000" b="1"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i="1" dirty="0" smtClean="0">
                          <a:effectLst/>
                          <a:latin typeface="Times New Roman"/>
                          <a:ea typeface="Times New Roman"/>
                          <a:cs typeface="Times New Roman"/>
                        </a:rPr>
                        <a:t> В </a:t>
                      </a:r>
                      <a:r>
                        <a:rPr lang="ru-RU" sz="1000" i="1" dirty="0">
                          <a:effectLst/>
                          <a:latin typeface="Times New Roman"/>
                          <a:ea typeface="Times New Roman"/>
                          <a:cs typeface="Times New Roman"/>
                        </a:rPr>
                        <a:t>эту ночь на море дул крепкий береговой ветер и шел снег (А. Куприн).</a:t>
                      </a:r>
                      <a:endParaRPr lang="ru-RU" sz="1000"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ru-RU" sz="1000" b="1" dirty="0" smtClean="0">
                          <a:solidFill>
                            <a:srgbClr val="000000"/>
                          </a:solidFill>
                          <a:effectLst/>
                          <a:latin typeface="Times New Roman"/>
                          <a:ea typeface="Times New Roman"/>
                          <a:cs typeface="Times New Roman"/>
                        </a:rPr>
                        <a:t> Общую </a:t>
                      </a:r>
                      <a:r>
                        <a:rPr lang="ru-RU" sz="1000" b="1" dirty="0">
                          <a:solidFill>
                            <a:srgbClr val="000000"/>
                          </a:solidFill>
                          <a:effectLst/>
                          <a:latin typeface="Times New Roman"/>
                          <a:ea typeface="Times New Roman"/>
                          <a:cs typeface="Times New Roman"/>
                        </a:rPr>
                        <a:t>придаточную часть</a:t>
                      </a:r>
                      <a:endParaRPr lang="ru-RU" sz="1000" b="1"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i="1" dirty="0" smtClean="0">
                          <a:effectLst/>
                          <a:latin typeface="Times New Roman"/>
                          <a:ea typeface="Times New Roman"/>
                          <a:cs typeface="Times New Roman"/>
                        </a:rPr>
                        <a:t> Как </a:t>
                      </a:r>
                      <a:r>
                        <a:rPr lang="ru-RU" sz="1000" i="1" dirty="0">
                          <a:effectLst/>
                          <a:latin typeface="Times New Roman"/>
                          <a:ea typeface="Times New Roman"/>
                          <a:cs typeface="Times New Roman"/>
                        </a:rPr>
                        <a:t>только поднялись мы на изволок, туман исчез и первый луч солнца проник почти сзади в карету и осветил лицо спящей против меня моей сестрицы (С. Аксаков).</a:t>
                      </a:r>
                      <a:endParaRPr lang="ru-RU" sz="1000"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ru-RU" sz="1000" b="1" dirty="0" smtClean="0">
                          <a:solidFill>
                            <a:srgbClr val="000000"/>
                          </a:solidFill>
                          <a:effectLst/>
                          <a:latin typeface="Times New Roman"/>
                          <a:ea typeface="Times New Roman"/>
                          <a:cs typeface="Times New Roman"/>
                        </a:rPr>
                        <a:t> Общее </a:t>
                      </a:r>
                      <a:r>
                        <a:rPr lang="ru-RU" sz="1000" b="1" dirty="0">
                          <a:solidFill>
                            <a:srgbClr val="000000"/>
                          </a:solidFill>
                          <a:effectLst/>
                          <a:latin typeface="Times New Roman"/>
                          <a:ea typeface="Times New Roman"/>
                          <a:cs typeface="Times New Roman"/>
                        </a:rPr>
                        <a:t>вводное слово</a:t>
                      </a:r>
                      <a:endParaRPr lang="ru-RU" sz="1000" b="1"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i="1" dirty="0" smtClean="0">
                          <a:effectLst/>
                          <a:latin typeface="Times New Roman"/>
                          <a:ea typeface="Times New Roman"/>
                          <a:cs typeface="Times New Roman"/>
                        </a:rPr>
                        <a:t> Возможно</a:t>
                      </a:r>
                      <a:r>
                        <a:rPr lang="ru-RU" sz="1000" i="1" dirty="0">
                          <a:effectLst/>
                          <a:latin typeface="Times New Roman"/>
                          <a:ea typeface="Times New Roman"/>
                          <a:cs typeface="Times New Roman"/>
                        </a:rPr>
                        <a:t>, прошло еще слишком мало времени и информация скоро появится.</a:t>
                      </a:r>
                      <a:endParaRPr lang="ru-RU" sz="1000"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ru-RU" sz="1000" b="1" dirty="0" smtClean="0">
                          <a:solidFill>
                            <a:srgbClr val="000000"/>
                          </a:solidFill>
                          <a:effectLst/>
                          <a:latin typeface="Times New Roman"/>
                          <a:ea typeface="Times New Roman"/>
                          <a:cs typeface="Times New Roman"/>
                        </a:rPr>
                        <a:t> Общий </a:t>
                      </a:r>
                      <a:r>
                        <a:rPr lang="ru-RU" sz="1000" b="1" dirty="0">
                          <a:solidFill>
                            <a:srgbClr val="000000"/>
                          </a:solidFill>
                          <a:effectLst/>
                          <a:latin typeface="Times New Roman"/>
                          <a:ea typeface="Times New Roman"/>
                          <a:cs typeface="Times New Roman"/>
                        </a:rPr>
                        <a:t>обособленный член предложения</a:t>
                      </a:r>
                      <a:endParaRPr lang="ru-RU" sz="1000" b="1"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i="1" dirty="0" smtClean="0">
                          <a:effectLst/>
                          <a:latin typeface="Times New Roman"/>
                          <a:ea typeface="Times New Roman"/>
                          <a:cs typeface="Times New Roman"/>
                        </a:rPr>
                        <a:t> Вопреки </a:t>
                      </a:r>
                      <a:r>
                        <a:rPr lang="ru-RU" sz="1000" i="1" dirty="0">
                          <a:effectLst/>
                          <a:latin typeface="Times New Roman"/>
                          <a:ea typeface="Times New Roman"/>
                          <a:cs typeface="Times New Roman"/>
                        </a:rPr>
                        <a:t>предсказаниям синоптиков, небо уже прояснилось и дождь перестал.</a:t>
                      </a:r>
                      <a:endParaRPr lang="ru-RU" sz="1000"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ru-RU" sz="1000" b="1" dirty="0" smtClean="0">
                          <a:solidFill>
                            <a:srgbClr val="000000"/>
                          </a:solidFill>
                          <a:effectLst/>
                          <a:latin typeface="Times New Roman"/>
                          <a:ea typeface="Times New Roman"/>
                          <a:cs typeface="Times New Roman"/>
                        </a:rPr>
                        <a:t> Общую </a:t>
                      </a:r>
                      <a:r>
                        <a:rPr lang="ru-RU" sz="1000" b="1" dirty="0">
                          <a:solidFill>
                            <a:srgbClr val="000000"/>
                          </a:solidFill>
                          <a:effectLst/>
                          <a:latin typeface="Times New Roman"/>
                          <a:ea typeface="Times New Roman"/>
                          <a:cs typeface="Times New Roman"/>
                        </a:rPr>
                        <a:t>частицу в побудительных предложениях</a:t>
                      </a:r>
                      <a:endParaRPr lang="ru-RU" sz="1000" b="1"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i="1" dirty="0" smtClean="0">
                          <a:effectLst/>
                          <a:latin typeface="Times New Roman"/>
                          <a:ea typeface="Times New Roman"/>
                          <a:cs typeface="Times New Roman"/>
                        </a:rPr>
                        <a:t> Только </a:t>
                      </a:r>
                      <a:r>
                        <a:rPr lang="ru-RU" sz="1000" i="1" dirty="0">
                          <a:effectLst/>
                          <a:latin typeface="Times New Roman"/>
                          <a:ea typeface="Times New Roman"/>
                          <a:cs typeface="Times New Roman"/>
                        </a:rPr>
                        <a:t>бодрствовали двое часовых да шагал взад и вперед &lt;…&gt; вахтенный унтер-офицер (К. Станюкович).</a:t>
                      </a:r>
                      <a:endParaRPr lang="ru-RU" sz="1000"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0">
                <a:tc gridSpan="2">
                  <a:txBody>
                    <a:bodyPr/>
                    <a:lstStyle/>
                    <a:p>
                      <a:pPr algn="ctr">
                        <a:lnSpc>
                          <a:spcPct val="115000"/>
                        </a:lnSpc>
                        <a:spcAft>
                          <a:spcPts val="0"/>
                        </a:spcAft>
                      </a:pPr>
                      <a:r>
                        <a:rPr lang="ru-RU" sz="1000" dirty="0">
                          <a:effectLst>
                            <a:outerShdw blurRad="38100" dist="38100" dir="2700000" algn="tl">
                              <a:srgbClr val="000000">
                                <a:alpha val="43137"/>
                              </a:srgbClr>
                            </a:outerShdw>
                          </a:effectLst>
                          <a:latin typeface="Times New Roman"/>
                          <a:ea typeface="Times New Roman"/>
                          <a:cs typeface="Times New Roman"/>
                        </a:rPr>
                        <a:t> </a:t>
                      </a:r>
                      <a:r>
                        <a:rPr lang="ru-RU" sz="1000" b="1" dirty="0" smtClean="0">
                          <a:solidFill>
                            <a:srgbClr val="B8312F"/>
                          </a:solidFill>
                          <a:effectLst>
                            <a:outerShdw blurRad="38100" dist="38100" dir="2700000" algn="tl">
                              <a:srgbClr val="000000">
                                <a:alpha val="43137"/>
                              </a:srgbClr>
                            </a:outerShdw>
                          </a:effectLst>
                          <a:latin typeface="Times New Roman"/>
                          <a:ea typeface="Times New Roman"/>
                          <a:cs typeface="Times New Roman"/>
                        </a:rPr>
                        <a:t>2</a:t>
                      </a:r>
                      <a:r>
                        <a:rPr lang="ru-RU" sz="1000" b="1" dirty="0">
                          <a:solidFill>
                            <a:srgbClr val="B8312F"/>
                          </a:solidFill>
                          <a:effectLst>
                            <a:outerShdw blurRad="38100" dist="38100" dir="2700000" algn="tl">
                              <a:srgbClr val="000000">
                                <a:alpha val="43137"/>
                              </a:srgbClr>
                            </a:outerShdw>
                          </a:effectLst>
                          <a:latin typeface="Times New Roman"/>
                          <a:ea typeface="Times New Roman"/>
                          <a:cs typeface="Times New Roman"/>
                        </a:rPr>
                        <a:t>. Если части ССП представляют собой</a:t>
                      </a:r>
                      <a:endParaRPr lang="ru-RU" sz="1000" dirty="0">
                        <a:effectLst>
                          <a:outerShdw blurRad="38100" dist="38100" dir="2700000" algn="tl">
                            <a:srgbClr val="000000">
                              <a:alpha val="43137"/>
                            </a:srgbClr>
                          </a:outerShdw>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ru-RU"/>
                    </a:p>
                  </a:txBody>
                  <a:tcPr/>
                </a:tc>
              </a:tr>
              <a:tr h="0">
                <a:tc>
                  <a:txBody>
                    <a:bodyPr/>
                    <a:lstStyle/>
                    <a:p>
                      <a:pPr>
                        <a:lnSpc>
                          <a:spcPct val="115000"/>
                        </a:lnSpc>
                        <a:spcAft>
                          <a:spcPts val="0"/>
                        </a:spcAft>
                      </a:pPr>
                      <a:r>
                        <a:rPr lang="ru-RU" sz="1000" b="1" dirty="0" smtClean="0">
                          <a:effectLst/>
                          <a:latin typeface="Times New Roman"/>
                          <a:ea typeface="Times New Roman"/>
                          <a:cs typeface="Times New Roman"/>
                        </a:rPr>
                        <a:t> Два </a:t>
                      </a:r>
                      <a:r>
                        <a:rPr lang="ru-RU" sz="1000" b="1" dirty="0">
                          <a:effectLst/>
                          <a:latin typeface="Times New Roman"/>
                          <a:ea typeface="Times New Roman"/>
                          <a:cs typeface="Times New Roman"/>
                        </a:rPr>
                        <a:t>назывных предложения</a:t>
                      </a:r>
                      <a:endParaRPr lang="ru-RU" sz="1000" b="1"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i="1" dirty="0" smtClean="0">
                          <a:effectLst/>
                          <a:latin typeface="Times New Roman"/>
                          <a:ea typeface="Times New Roman"/>
                          <a:cs typeface="Times New Roman"/>
                        </a:rPr>
                        <a:t> Зной </a:t>
                      </a:r>
                      <a:r>
                        <a:rPr lang="ru-RU" sz="1000" i="1" dirty="0">
                          <a:effectLst/>
                          <a:latin typeface="Times New Roman"/>
                          <a:ea typeface="Times New Roman"/>
                          <a:cs typeface="Times New Roman"/>
                        </a:rPr>
                        <a:t>и свет…(А. Толстой)</a:t>
                      </a:r>
                      <a:endParaRPr lang="ru-RU" sz="1000"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ru-RU" sz="1000" b="1" dirty="0" smtClean="0">
                          <a:effectLst/>
                          <a:latin typeface="Times New Roman"/>
                          <a:ea typeface="Times New Roman"/>
                          <a:cs typeface="Times New Roman"/>
                        </a:rPr>
                        <a:t> Два </a:t>
                      </a:r>
                      <a:r>
                        <a:rPr lang="ru-RU" sz="1000" b="1" dirty="0">
                          <a:effectLst/>
                          <a:latin typeface="Times New Roman"/>
                          <a:ea typeface="Times New Roman"/>
                          <a:cs typeface="Times New Roman"/>
                        </a:rPr>
                        <a:t>безличных предложения</a:t>
                      </a:r>
                      <a:endParaRPr lang="ru-RU" sz="1000" b="1"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i="1" dirty="0" smtClean="0">
                          <a:effectLst/>
                          <a:latin typeface="Times New Roman"/>
                          <a:ea typeface="Times New Roman"/>
                          <a:cs typeface="Times New Roman"/>
                        </a:rPr>
                        <a:t> Светло </a:t>
                      </a:r>
                      <a:r>
                        <a:rPr lang="ru-RU" sz="1000" i="1" dirty="0">
                          <a:effectLst/>
                          <a:latin typeface="Times New Roman"/>
                          <a:ea typeface="Times New Roman"/>
                          <a:cs typeface="Times New Roman"/>
                        </a:rPr>
                        <a:t>и жарко (А. Черемнов).</a:t>
                      </a:r>
                      <a:endParaRPr lang="ru-RU" sz="1000"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ru-RU" sz="1000" b="1" dirty="0" smtClean="0">
                          <a:effectLst/>
                          <a:latin typeface="Times New Roman"/>
                          <a:ea typeface="Times New Roman"/>
                          <a:cs typeface="Times New Roman"/>
                        </a:rPr>
                        <a:t> Два </a:t>
                      </a:r>
                      <a:r>
                        <a:rPr lang="ru-RU" sz="1000" b="1" dirty="0">
                          <a:effectLst/>
                          <a:latin typeface="Times New Roman"/>
                          <a:ea typeface="Times New Roman"/>
                          <a:cs typeface="Times New Roman"/>
                        </a:rPr>
                        <a:t>неопределенно-личных предложения</a:t>
                      </a:r>
                      <a:endParaRPr lang="ru-RU" sz="1000" b="1"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i="1" dirty="0" smtClean="0">
                          <a:effectLst/>
                          <a:latin typeface="Times New Roman"/>
                          <a:ea typeface="Times New Roman"/>
                          <a:cs typeface="Times New Roman"/>
                        </a:rPr>
                        <a:t> Зрителей </a:t>
                      </a:r>
                      <a:r>
                        <a:rPr lang="ru-RU" sz="1000" i="1" dirty="0">
                          <a:effectLst/>
                          <a:latin typeface="Times New Roman"/>
                          <a:ea typeface="Times New Roman"/>
                          <a:cs typeface="Times New Roman"/>
                        </a:rPr>
                        <a:t>разместили вокруг арены и на арену вывели участников представления.</a:t>
                      </a:r>
                      <a:endParaRPr lang="ru-RU" sz="1000"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ru-RU" sz="1000" b="1" dirty="0" smtClean="0">
                          <a:effectLst/>
                          <a:latin typeface="Times New Roman"/>
                          <a:ea typeface="Times New Roman"/>
                          <a:cs typeface="Times New Roman"/>
                        </a:rPr>
                        <a:t> Два </a:t>
                      </a:r>
                      <a:r>
                        <a:rPr lang="ru-RU" sz="1000" b="1" dirty="0">
                          <a:effectLst/>
                          <a:latin typeface="Times New Roman"/>
                          <a:ea typeface="Times New Roman"/>
                          <a:cs typeface="Times New Roman"/>
                        </a:rPr>
                        <a:t>вопросительных предложения</a:t>
                      </a:r>
                      <a:endParaRPr lang="ru-RU" sz="1000" b="1"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i="1" dirty="0" smtClean="0">
                          <a:effectLst/>
                          <a:latin typeface="Times New Roman"/>
                          <a:ea typeface="Times New Roman"/>
                          <a:cs typeface="Times New Roman"/>
                        </a:rPr>
                        <a:t> Кем </a:t>
                      </a:r>
                      <a:r>
                        <a:rPr lang="ru-RU" sz="1000" i="1" dirty="0">
                          <a:effectLst/>
                          <a:latin typeface="Times New Roman"/>
                          <a:ea typeface="Times New Roman"/>
                          <a:cs typeface="Times New Roman"/>
                        </a:rPr>
                        <a:t>налит был стакан до половины и почему нет розы на столе? </a:t>
                      </a:r>
                      <a:endParaRPr lang="ru-RU" sz="1000" i="1" dirty="0" smtClean="0">
                        <a:effectLst/>
                        <a:latin typeface="Times New Roman"/>
                        <a:ea typeface="Times New Roman"/>
                        <a:cs typeface="Times New Roman"/>
                      </a:endParaRPr>
                    </a:p>
                    <a:p>
                      <a:pPr>
                        <a:lnSpc>
                          <a:spcPct val="115000"/>
                        </a:lnSpc>
                        <a:spcAft>
                          <a:spcPts val="0"/>
                        </a:spcAft>
                      </a:pPr>
                      <a:r>
                        <a:rPr lang="ru-RU" sz="1000" i="1" dirty="0" smtClean="0">
                          <a:effectLst/>
                          <a:latin typeface="Times New Roman"/>
                          <a:ea typeface="Times New Roman"/>
                          <a:cs typeface="Times New Roman"/>
                        </a:rPr>
                        <a:t>(</a:t>
                      </a:r>
                      <a:r>
                        <a:rPr lang="ru-RU" sz="1000" i="1" dirty="0">
                          <a:effectLst/>
                          <a:latin typeface="Times New Roman"/>
                          <a:ea typeface="Times New Roman"/>
                          <a:cs typeface="Times New Roman"/>
                        </a:rPr>
                        <a:t>А. Тарковский.)</a:t>
                      </a:r>
                      <a:endParaRPr lang="ru-RU" sz="1000"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ru-RU" sz="1000" b="1" dirty="0" smtClean="0">
                          <a:effectLst/>
                          <a:latin typeface="Times New Roman"/>
                          <a:ea typeface="Times New Roman"/>
                          <a:cs typeface="Times New Roman"/>
                        </a:rPr>
                        <a:t> Два </a:t>
                      </a:r>
                      <a:r>
                        <a:rPr lang="ru-RU" sz="1000" b="1" dirty="0">
                          <a:effectLst/>
                          <a:latin typeface="Times New Roman"/>
                          <a:ea typeface="Times New Roman"/>
                          <a:cs typeface="Times New Roman"/>
                        </a:rPr>
                        <a:t>побудительных предложения</a:t>
                      </a:r>
                      <a:endParaRPr lang="ru-RU" sz="1000" b="1"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i="1" dirty="0" smtClean="0">
                          <a:effectLst/>
                          <a:latin typeface="Times New Roman"/>
                          <a:ea typeface="Times New Roman"/>
                          <a:cs typeface="Times New Roman"/>
                        </a:rPr>
                        <a:t> Пусть </a:t>
                      </a:r>
                      <a:r>
                        <a:rPr lang="ru-RU" sz="1000" i="1" dirty="0">
                          <a:effectLst/>
                          <a:latin typeface="Times New Roman"/>
                          <a:ea typeface="Times New Roman"/>
                          <a:cs typeface="Times New Roman"/>
                        </a:rPr>
                        <a:t>светит солнце и птицы поют!</a:t>
                      </a:r>
                      <a:endParaRPr lang="ru-RU" sz="1000"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ru-RU" sz="1000" b="1" dirty="0" smtClean="0">
                          <a:effectLst/>
                          <a:latin typeface="Times New Roman"/>
                          <a:ea typeface="Times New Roman"/>
                          <a:cs typeface="Times New Roman"/>
                        </a:rPr>
                        <a:t> Два </a:t>
                      </a:r>
                      <a:r>
                        <a:rPr lang="ru-RU" sz="1000" b="1" dirty="0">
                          <a:effectLst/>
                          <a:latin typeface="Times New Roman"/>
                          <a:ea typeface="Times New Roman"/>
                          <a:cs typeface="Times New Roman"/>
                        </a:rPr>
                        <a:t>восклицательных предложения</a:t>
                      </a:r>
                      <a:endParaRPr lang="ru-RU" sz="1000" b="1"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i="1" dirty="0" smtClean="0">
                          <a:effectLst/>
                          <a:latin typeface="Times New Roman"/>
                          <a:ea typeface="Times New Roman"/>
                          <a:cs typeface="Times New Roman"/>
                        </a:rPr>
                        <a:t> Как </a:t>
                      </a:r>
                      <a:r>
                        <a:rPr lang="ru-RU" sz="1000" i="1" dirty="0">
                          <a:effectLst/>
                          <a:latin typeface="Times New Roman"/>
                          <a:ea typeface="Times New Roman"/>
                          <a:cs typeface="Times New Roman"/>
                        </a:rPr>
                        <a:t>хороша сирень и память хороша! (А. Тарковский.)</a:t>
                      </a:r>
                      <a:endParaRPr lang="ru-RU" sz="1000" dirty="0">
                        <a:effectLst/>
                        <a:latin typeface="Calibri"/>
                        <a:ea typeface="Calibri"/>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13437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493563"/>
          </a:xfrm>
        </p:spPr>
        <p:txBody>
          <a:bodyPr>
            <a:noAutofit/>
          </a:bodyPr>
          <a:lstStyle/>
          <a:p>
            <a:r>
              <a:rPr lang="ru-RU" sz="2000" b="1" dirty="0" smtClean="0">
                <a:effectLst>
                  <a:outerShdw blurRad="38100" dist="38100" dir="2700000" algn="tl">
                    <a:srgbClr val="000000">
                      <a:alpha val="43137"/>
                    </a:srgbClr>
                  </a:outerShdw>
                </a:effectLst>
                <a:latin typeface="Arial Narrow" panose="020B0606020202030204" pitchFamily="34" charset="0"/>
              </a:rPr>
              <a:t>ЗАПЯТАЯ МЕЖДУ ОДНОРОДНЫМИ ЧЛЕНАМИ</a:t>
            </a:r>
            <a:endParaRPr lang="ru-RU" sz="2000" b="1" dirty="0">
              <a:effectLst>
                <a:outerShdw blurRad="38100" dist="38100" dir="2700000" algn="tl">
                  <a:srgbClr val="000000">
                    <a:alpha val="43137"/>
                  </a:srgbClr>
                </a:outerShdw>
              </a:effectLst>
              <a:latin typeface="Arial Narrow" panose="020B060602020203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238400086"/>
              </p:ext>
            </p:extLst>
          </p:nvPr>
        </p:nvGraphicFramePr>
        <p:xfrm>
          <a:off x="457200" y="771525"/>
          <a:ext cx="8229600" cy="3754120"/>
        </p:xfrm>
        <a:graphic>
          <a:graphicData uri="http://schemas.openxmlformats.org/drawingml/2006/table">
            <a:tbl>
              <a:tblPr firstRow="1" bandRow="1">
                <a:tableStyleId>{E8034E78-7F5D-4C2E-B375-FC64B27BC917}</a:tableStyleId>
              </a:tblPr>
              <a:tblGrid>
                <a:gridCol w="4114800"/>
                <a:gridCol w="4114800"/>
              </a:tblGrid>
              <a:tr h="370840">
                <a:tc>
                  <a:txBody>
                    <a:bodyPr/>
                    <a:lstStyle/>
                    <a:p>
                      <a:pPr algn="ctr"/>
                      <a:r>
                        <a:rPr lang="ru-RU" dirty="0" smtClean="0">
                          <a:latin typeface="Arial Narrow" panose="020B0606020202030204" pitchFamily="34" charset="0"/>
                        </a:rPr>
                        <a:t>ЗАПЯТАЯ СТАВИТСЯ</a:t>
                      </a:r>
                      <a:endParaRPr lang="ru-RU" dirty="0">
                        <a:latin typeface="Arial Narrow" panose="020B0606020202030204" pitchFamily="34" charset="0"/>
                      </a:endParaRPr>
                    </a:p>
                  </a:txBody>
                  <a:tcPr/>
                </a:tc>
                <a:tc>
                  <a:txBody>
                    <a:bodyPr/>
                    <a:lstStyle/>
                    <a:p>
                      <a:pPr algn="ctr"/>
                      <a:r>
                        <a:rPr lang="ru-RU" dirty="0" smtClean="0">
                          <a:latin typeface="Arial Narrow" panose="020B0606020202030204" pitchFamily="34" charset="0"/>
                        </a:rPr>
                        <a:t>ЗАПЯТАЯ  НЕ СТАВИТСЯ</a:t>
                      </a:r>
                      <a:endParaRPr lang="ru-RU" dirty="0">
                        <a:latin typeface="Arial Narrow" panose="020B0606020202030204" pitchFamily="34" charset="0"/>
                      </a:endParaRPr>
                    </a:p>
                  </a:txBody>
                  <a:tcPr/>
                </a:tc>
              </a:tr>
              <a:tr h="370840">
                <a:tc>
                  <a:txBody>
                    <a:bodyPr/>
                    <a:lstStyle/>
                    <a:p>
                      <a:r>
                        <a:rPr lang="ru-RU" b="0" dirty="0" smtClean="0">
                          <a:solidFill>
                            <a:srgbClr val="002060"/>
                          </a:solidFill>
                          <a:latin typeface="Arial Narrow" panose="020B0606020202030204" pitchFamily="34" charset="0"/>
                        </a:rPr>
                        <a:t>Запятая ставится между однородными членами, не соединенными союзами.</a:t>
                      </a:r>
                    </a:p>
                    <a:p>
                      <a:r>
                        <a:rPr lang="ru-RU" b="1" dirty="0" smtClean="0">
                          <a:solidFill>
                            <a:srgbClr val="00B050"/>
                          </a:solidFill>
                          <a:latin typeface="Arial Narrow" panose="020B0606020202030204" pitchFamily="34" charset="0"/>
                        </a:rPr>
                        <a:t>( ), ( ), ( ), ( )</a:t>
                      </a:r>
                    </a:p>
                    <a:p>
                      <a:endParaRPr lang="ru-RU" dirty="0" smtClean="0">
                        <a:latin typeface="Arial Narrow" panose="020B0606020202030204" pitchFamily="34" charset="0"/>
                      </a:endParaRPr>
                    </a:p>
                    <a:p>
                      <a:endParaRPr lang="ru-RU" dirty="0" smtClean="0">
                        <a:latin typeface="Arial Narrow" panose="020B0606020202030204" pitchFamily="34" charset="0"/>
                      </a:endParaRPr>
                    </a:p>
                    <a:p>
                      <a:r>
                        <a:rPr lang="ru-RU" b="1" i="1" dirty="0" smtClean="0">
                          <a:solidFill>
                            <a:schemeClr val="tx1"/>
                          </a:solidFill>
                          <a:latin typeface="Arial Narrow" panose="020B0606020202030204" pitchFamily="34" charset="0"/>
                        </a:rPr>
                        <a:t>Примеры:</a:t>
                      </a:r>
                    </a:p>
                    <a:p>
                      <a:r>
                        <a:rPr lang="ru-RU" i="1" dirty="0" smtClean="0">
                          <a:solidFill>
                            <a:schemeClr val="tx1"/>
                          </a:solidFill>
                          <a:latin typeface="Arial Narrow" panose="020B0606020202030204" pitchFamily="34" charset="0"/>
                        </a:rPr>
                        <a:t>Здесь уже все смешалось, закружилось, зашумело (С. </a:t>
                      </a:r>
                      <a:r>
                        <a:rPr lang="ru-RU" i="1" dirty="0" err="1" smtClean="0">
                          <a:solidFill>
                            <a:schemeClr val="tx1"/>
                          </a:solidFill>
                          <a:latin typeface="Arial Narrow" panose="020B0606020202030204" pitchFamily="34" charset="0"/>
                        </a:rPr>
                        <a:t>Кошечкин</a:t>
                      </a:r>
                      <a:r>
                        <a:rPr lang="ru-RU" i="1" dirty="0" smtClean="0">
                          <a:solidFill>
                            <a:schemeClr val="tx1"/>
                          </a:solidFill>
                          <a:latin typeface="Arial Narrow" panose="020B0606020202030204" pitchFamily="34" charset="0"/>
                        </a:rPr>
                        <a:t>)</a:t>
                      </a:r>
                    </a:p>
                    <a:p>
                      <a:r>
                        <a:rPr lang="ru-RU" i="1" dirty="0" smtClean="0">
                          <a:solidFill>
                            <a:schemeClr val="tx1"/>
                          </a:solidFill>
                          <a:latin typeface="Arial Narrow" panose="020B0606020202030204" pitchFamily="34" charset="0"/>
                        </a:rPr>
                        <a:t>В доме разместились сельсовет, школа, изба-читальня, квартира учителя </a:t>
                      </a:r>
                    </a:p>
                    <a:p>
                      <a:r>
                        <a:rPr lang="ru-RU" i="1" dirty="0" smtClean="0">
                          <a:solidFill>
                            <a:schemeClr val="tx1"/>
                          </a:solidFill>
                          <a:latin typeface="Arial Narrow" panose="020B0606020202030204" pitchFamily="34" charset="0"/>
                        </a:rPr>
                        <a:t>(В. Панова)</a:t>
                      </a:r>
                    </a:p>
                    <a:p>
                      <a:endParaRPr lang="ru-RU" dirty="0">
                        <a:latin typeface="Arial Narrow" panose="020B0606020202030204" pitchFamily="34" charset="0"/>
                      </a:endParaRPr>
                    </a:p>
                  </a:txBody>
                  <a:tcPr/>
                </a:tc>
                <a:tc>
                  <a:txBody>
                    <a:bodyPr/>
                    <a:lstStyle/>
                    <a:p>
                      <a:r>
                        <a:rPr lang="ru-RU" dirty="0" smtClean="0">
                          <a:solidFill>
                            <a:srgbClr val="7030A0"/>
                          </a:solidFill>
                          <a:latin typeface="Arial Narrow" panose="020B0606020202030204" pitchFamily="34" charset="0"/>
                        </a:rPr>
                        <a:t>Если в ряду однородных членов последний однородный член присоединяется союзами </a:t>
                      </a:r>
                      <a:r>
                        <a:rPr lang="ru-RU" b="1" dirty="0" smtClean="0">
                          <a:solidFill>
                            <a:srgbClr val="C00000"/>
                          </a:solidFill>
                          <a:latin typeface="Arial Narrow" panose="020B0606020202030204" pitchFamily="34" charset="0"/>
                        </a:rPr>
                        <a:t>и, да (=и), или, либо</a:t>
                      </a:r>
                      <a:r>
                        <a:rPr lang="ru-RU" dirty="0" smtClean="0">
                          <a:solidFill>
                            <a:srgbClr val="7030A0"/>
                          </a:solidFill>
                          <a:latin typeface="Arial Narrow" panose="020B0606020202030204" pitchFamily="34" charset="0"/>
                        </a:rPr>
                        <a:t>, то запятая перед союзом не ставится.</a:t>
                      </a:r>
                    </a:p>
                    <a:p>
                      <a:r>
                        <a:rPr lang="ru-RU" b="1" dirty="0" smtClean="0">
                          <a:solidFill>
                            <a:srgbClr val="C00000"/>
                          </a:solidFill>
                          <a:latin typeface="Arial Narrow" panose="020B0606020202030204" pitchFamily="34" charset="0"/>
                        </a:rPr>
                        <a:t>( ), ( ), ( ) и ( )</a:t>
                      </a:r>
                    </a:p>
                    <a:p>
                      <a:endParaRPr lang="ru-RU" dirty="0" smtClean="0">
                        <a:latin typeface="Arial Narrow" panose="020B0606020202030204" pitchFamily="34" charset="0"/>
                      </a:endParaRPr>
                    </a:p>
                    <a:p>
                      <a:r>
                        <a:rPr lang="ru-RU" b="1" i="1" dirty="0" smtClean="0">
                          <a:solidFill>
                            <a:schemeClr val="tx1"/>
                          </a:solidFill>
                          <a:latin typeface="Arial Narrow" panose="020B0606020202030204" pitchFamily="34" charset="0"/>
                        </a:rPr>
                        <a:t>Пример: </a:t>
                      </a:r>
                    </a:p>
                    <a:p>
                      <a:r>
                        <a:rPr lang="ru-RU" i="1" dirty="0" smtClean="0">
                          <a:solidFill>
                            <a:schemeClr val="tx1"/>
                          </a:solidFill>
                          <a:latin typeface="Arial Narrow" panose="020B0606020202030204" pitchFamily="34" charset="0"/>
                        </a:rPr>
                        <a:t>Райский смотрел на комнаты, на портреты, на мебель и на весело глядевшую в комнаты из сада зелень… (Гончаров)</a:t>
                      </a:r>
                    </a:p>
                    <a:p>
                      <a:endParaRPr lang="ru-RU" dirty="0">
                        <a:solidFill>
                          <a:schemeClr val="tx1"/>
                        </a:solidFill>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1190923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493563"/>
          </a:xfrm>
        </p:spPr>
        <p:txBody>
          <a:bodyPr>
            <a:noAutofit/>
          </a:bodyPr>
          <a:lstStyle/>
          <a:p>
            <a:r>
              <a:rPr lang="ru-RU" sz="2000" b="1" dirty="0" smtClean="0">
                <a:effectLst>
                  <a:outerShdw blurRad="38100" dist="38100" dir="2700000" algn="tl">
                    <a:srgbClr val="000000">
                      <a:alpha val="43137"/>
                    </a:srgbClr>
                  </a:outerShdw>
                </a:effectLst>
                <a:latin typeface="Arial Narrow" panose="020B0606020202030204" pitchFamily="34" charset="0"/>
              </a:rPr>
              <a:t>ЗАПЯТАЯ МЕЖДУ ОДНОРОДНЫМИ ЧЛЕНАМИ</a:t>
            </a:r>
            <a:endParaRPr lang="ru-RU" sz="2000" b="1" dirty="0">
              <a:effectLst>
                <a:outerShdw blurRad="38100" dist="38100" dir="2700000" algn="tl">
                  <a:srgbClr val="000000">
                    <a:alpha val="43137"/>
                  </a:srgbClr>
                </a:outerShdw>
              </a:effectLst>
              <a:latin typeface="Arial Narrow" panose="020B060602020203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51843286"/>
              </p:ext>
            </p:extLst>
          </p:nvPr>
        </p:nvGraphicFramePr>
        <p:xfrm>
          <a:off x="457200" y="771525"/>
          <a:ext cx="8229600" cy="4028440"/>
        </p:xfrm>
        <a:graphic>
          <a:graphicData uri="http://schemas.openxmlformats.org/drawingml/2006/table">
            <a:tbl>
              <a:tblPr firstRow="1" bandRow="1">
                <a:tableStyleId>{E8034E78-7F5D-4C2E-B375-FC64B27BC917}</a:tableStyleId>
              </a:tblPr>
              <a:tblGrid>
                <a:gridCol w="4114800"/>
                <a:gridCol w="4114800"/>
              </a:tblGrid>
              <a:tr h="370840">
                <a:tc>
                  <a:txBody>
                    <a:bodyPr/>
                    <a:lstStyle/>
                    <a:p>
                      <a:pPr algn="ctr"/>
                      <a:r>
                        <a:rPr lang="ru-RU" dirty="0" smtClean="0">
                          <a:latin typeface="Arial Narrow" panose="020B0606020202030204" pitchFamily="34" charset="0"/>
                        </a:rPr>
                        <a:t>ЗАПЯТАЯ СТАВИТСЯ</a:t>
                      </a:r>
                      <a:endParaRPr lang="ru-RU" dirty="0">
                        <a:latin typeface="Arial Narrow" panose="020B0606020202030204" pitchFamily="34" charset="0"/>
                      </a:endParaRPr>
                    </a:p>
                  </a:txBody>
                  <a:tcPr/>
                </a:tc>
                <a:tc>
                  <a:txBody>
                    <a:bodyPr/>
                    <a:lstStyle/>
                    <a:p>
                      <a:pPr algn="ctr"/>
                      <a:r>
                        <a:rPr lang="ru-RU" sz="1800" dirty="0" smtClean="0">
                          <a:latin typeface="Arial Narrow" panose="020B0606020202030204" pitchFamily="34" charset="0"/>
                        </a:rPr>
                        <a:t>ЗАПЯТАЯ  НЕ СТАВИТСЯ</a:t>
                      </a:r>
                      <a:endParaRPr lang="ru-RU" sz="1800" dirty="0">
                        <a:latin typeface="Arial Narrow" panose="020B0606020202030204" pitchFamily="34" charset="0"/>
                      </a:endParaRPr>
                    </a:p>
                  </a:txBody>
                  <a:tcPr/>
                </a:tc>
              </a:tr>
              <a:tr h="370840">
                <a:tc>
                  <a:txBody>
                    <a:bodyPr/>
                    <a:lstStyle/>
                    <a:p>
                      <a:r>
                        <a:rPr lang="ru-RU" dirty="0" smtClean="0">
                          <a:solidFill>
                            <a:srgbClr val="002060"/>
                          </a:solidFill>
                          <a:latin typeface="Arial Narrow" panose="020B0606020202030204" pitchFamily="34" charset="0"/>
                        </a:rPr>
                        <a:t>Запятая ставится между однородными членами, соединенными союзами </a:t>
                      </a:r>
                      <a:r>
                        <a:rPr lang="ru-RU" b="1" dirty="0" smtClean="0">
                          <a:solidFill>
                            <a:srgbClr val="00B050"/>
                          </a:solidFill>
                          <a:latin typeface="Arial Narrow" panose="020B0606020202030204" pitchFamily="34" charset="0"/>
                        </a:rPr>
                        <a:t>а, но, зато, однако, да (=но), впрочем, а также, а то и, хотя.</a:t>
                      </a:r>
                    </a:p>
                    <a:p>
                      <a:r>
                        <a:rPr lang="ru-RU" b="1" dirty="0" smtClean="0">
                          <a:solidFill>
                            <a:srgbClr val="00B050"/>
                          </a:solidFill>
                          <a:latin typeface="Arial Narrow" panose="020B0606020202030204" pitchFamily="34" charset="0"/>
                        </a:rPr>
                        <a:t>( ), а ( )</a:t>
                      </a:r>
                    </a:p>
                    <a:p>
                      <a:endParaRPr lang="ru-RU" dirty="0" smtClean="0">
                        <a:latin typeface="Arial Narrow" panose="020B0606020202030204" pitchFamily="34" charset="0"/>
                      </a:endParaRPr>
                    </a:p>
                    <a:p>
                      <a:r>
                        <a:rPr lang="ru-RU" b="1" i="1" dirty="0" smtClean="0">
                          <a:solidFill>
                            <a:schemeClr val="tx1"/>
                          </a:solidFill>
                          <a:latin typeface="Arial Narrow" panose="020B0606020202030204" pitchFamily="34" charset="0"/>
                        </a:rPr>
                        <a:t>Примеры:</a:t>
                      </a:r>
                    </a:p>
                    <a:p>
                      <a:r>
                        <a:rPr lang="ru-RU" i="1" dirty="0" smtClean="0">
                          <a:solidFill>
                            <a:schemeClr val="tx1"/>
                          </a:solidFill>
                          <a:latin typeface="Arial Narrow" panose="020B0606020202030204" pitchFamily="34" charset="0"/>
                        </a:rPr>
                        <a:t>Ибрагим проводил дни однообразные, но деятельные…(Пушкин)</a:t>
                      </a:r>
                    </a:p>
                    <a:p>
                      <a:r>
                        <a:rPr lang="ru-RU" i="1" dirty="0" smtClean="0">
                          <a:solidFill>
                            <a:schemeClr val="tx1"/>
                          </a:solidFill>
                          <a:latin typeface="Arial Narrow" panose="020B0606020202030204" pitchFamily="34" charset="0"/>
                        </a:rPr>
                        <a:t>Ври, да меру знай (пословица) (</a:t>
                      </a:r>
                      <a:r>
                        <a:rPr lang="ru-RU" b="1" i="1" dirty="0" smtClean="0">
                          <a:solidFill>
                            <a:srgbClr val="00B050"/>
                          </a:solidFill>
                          <a:latin typeface="Arial Narrow" panose="020B0606020202030204" pitchFamily="34" charset="0"/>
                        </a:rPr>
                        <a:t>да=но</a:t>
                      </a:r>
                      <a:r>
                        <a:rPr lang="ru-RU" i="1" dirty="0" smtClean="0">
                          <a:solidFill>
                            <a:schemeClr val="tx1"/>
                          </a:solidFill>
                          <a:latin typeface="Arial Narrow" panose="020B0606020202030204" pitchFamily="34" charset="0"/>
                        </a:rPr>
                        <a:t>)</a:t>
                      </a:r>
                    </a:p>
                    <a:p>
                      <a:r>
                        <a:rPr lang="ru-RU" i="1" dirty="0" smtClean="0">
                          <a:solidFill>
                            <a:schemeClr val="tx1"/>
                          </a:solidFill>
                          <a:latin typeface="Arial Narrow" panose="020B0606020202030204" pitchFamily="34" charset="0"/>
                        </a:rPr>
                        <a:t>Одета она была в опрятное, хоть и полинялое ситцевое платье…(Тургенев)</a:t>
                      </a:r>
                    </a:p>
                    <a:p>
                      <a:endParaRPr lang="ru-RU" dirty="0">
                        <a:latin typeface="Arial Narrow" panose="020B0606020202030204" pitchFamily="34" charset="0"/>
                      </a:endParaRPr>
                    </a:p>
                  </a:txBody>
                  <a:tcPr/>
                </a:tc>
                <a:tc>
                  <a:txBody>
                    <a:bodyPr/>
                    <a:lstStyle/>
                    <a:p>
                      <a:r>
                        <a:rPr lang="ru-RU" sz="1200" dirty="0" smtClean="0">
                          <a:solidFill>
                            <a:srgbClr val="7030A0"/>
                          </a:solidFill>
                          <a:latin typeface="Arial Narrow" panose="020B0606020202030204" pitchFamily="34" charset="0"/>
                        </a:rPr>
                        <a:t>Запятая не ставится между однородными членами, соединенными соединительными </a:t>
                      </a:r>
                      <a:r>
                        <a:rPr lang="ru-RU" sz="1200" b="1" dirty="0" smtClean="0">
                          <a:solidFill>
                            <a:srgbClr val="C00000"/>
                          </a:solidFill>
                          <a:latin typeface="Arial Narrow" panose="020B0606020202030204" pitchFamily="34" charset="0"/>
                        </a:rPr>
                        <a:t>и, да (=и) </a:t>
                      </a:r>
                      <a:r>
                        <a:rPr lang="ru-RU" sz="1200" dirty="0" smtClean="0">
                          <a:solidFill>
                            <a:srgbClr val="7030A0"/>
                          </a:solidFill>
                          <a:latin typeface="Arial Narrow" panose="020B0606020202030204" pitchFamily="34" charset="0"/>
                        </a:rPr>
                        <a:t>или разделительными союзами (</a:t>
                      </a:r>
                      <a:r>
                        <a:rPr lang="ru-RU" sz="1200" b="1" dirty="0" smtClean="0">
                          <a:solidFill>
                            <a:srgbClr val="C00000"/>
                          </a:solidFill>
                          <a:latin typeface="Arial Narrow" panose="020B0606020202030204" pitchFamily="34" charset="0"/>
                        </a:rPr>
                        <a:t>или, либо</a:t>
                      </a:r>
                      <a:r>
                        <a:rPr lang="ru-RU" sz="1200" dirty="0" smtClean="0">
                          <a:solidFill>
                            <a:srgbClr val="7030A0"/>
                          </a:solidFill>
                          <a:latin typeface="Arial Narrow" panose="020B0606020202030204" pitchFamily="34" charset="0"/>
                        </a:rPr>
                        <a:t>)</a:t>
                      </a:r>
                    </a:p>
                    <a:p>
                      <a:r>
                        <a:rPr lang="ru-RU" sz="1200" b="1" dirty="0" smtClean="0">
                          <a:solidFill>
                            <a:srgbClr val="C00000"/>
                          </a:solidFill>
                          <a:latin typeface="Arial Narrow" panose="020B0606020202030204" pitchFamily="34" charset="0"/>
                        </a:rPr>
                        <a:t>( ) и ( )</a:t>
                      </a:r>
                    </a:p>
                    <a:p>
                      <a:endParaRPr lang="ru-RU" sz="1200" dirty="0" smtClean="0">
                        <a:latin typeface="Arial Narrow" panose="020B0606020202030204" pitchFamily="34" charset="0"/>
                      </a:endParaRPr>
                    </a:p>
                    <a:p>
                      <a:r>
                        <a:rPr lang="ru-RU" sz="1200" b="1" i="1" dirty="0" smtClean="0">
                          <a:solidFill>
                            <a:schemeClr val="tx1"/>
                          </a:solidFill>
                          <a:latin typeface="Arial Narrow" panose="020B0606020202030204" pitchFamily="34" charset="0"/>
                        </a:rPr>
                        <a:t>Примеры:</a:t>
                      </a:r>
                    </a:p>
                    <a:p>
                      <a:r>
                        <a:rPr lang="ru-RU" sz="1200" i="1" dirty="0" smtClean="0">
                          <a:solidFill>
                            <a:schemeClr val="tx1"/>
                          </a:solidFill>
                          <a:latin typeface="Arial Narrow" panose="020B0606020202030204" pitchFamily="34" charset="0"/>
                        </a:rPr>
                        <a:t>День был ясный и теплый (В. Крюков)</a:t>
                      </a:r>
                    </a:p>
                    <a:p>
                      <a:r>
                        <a:rPr lang="ru-RU" sz="1200" i="1" dirty="0" smtClean="0">
                          <a:solidFill>
                            <a:schemeClr val="tx1"/>
                          </a:solidFill>
                          <a:latin typeface="Arial Narrow" panose="020B0606020202030204" pitchFamily="34" charset="0"/>
                        </a:rPr>
                        <a:t>Сведения об успехе или неудаче быстро разносились </a:t>
                      </a:r>
                    </a:p>
                    <a:p>
                      <a:r>
                        <a:rPr lang="ru-RU" sz="1200" i="1" dirty="0" smtClean="0">
                          <a:solidFill>
                            <a:schemeClr val="tx1"/>
                          </a:solidFill>
                          <a:latin typeface="Arial Narrow" panose="020B0606020202030204" pitchFamily="34" charset="0"/>
                        </a:rPr>
                        <a:t>(Д. Фурманов)</a:t>
                      </a:r>
                    </a:p>
                    <a:p>
                      <a:r>
                        <a:rPr lang="ru-RU" sz="1200" i="1" dirty="0" smtClean="0">
                          <a:solidFill>
                            <a:schemeClr val="tx1"/>
                          </a:solidFill>
                          <a:latin typeface="Arial Narrow" panose="020B0606020202030204" pitchFamily="34" charset="0"/>
                        </a:rPr>
                        <a:t>Хлеб да вода – крестьянская еда (поговорка). (</a:t>
                      </a:r>
                      <a:r>
                        <a:rPr lang="ru-RU" sz="1200" b="1" i="1" dirty="0" smtClean="0">
                          <a:solidFill>
                            <a:srgbClr val="C00000"/>
                          </a:solidFill>
                          <a:latin typeface="Arial Narrow" panose="020B0606020202030204" pitchFamily="34" charset="0"/>
                        </a:rPr>
                        <a:t>да=и</a:t>
                      </a:r>
                      <a:r>
                        <a:rPr lang="ru-RU" sz="1200" i="1" dirty="0" smtClean="0">
                          <a:solidFill>
                            <a:schemeClr val="tx1"/>
                          </a:solidFill>
                          <a:latin typeface="Arial Narrow" panose="020B0606020202030204" pitchFamily="34" charset="0"/>
                        </a:rPr>
                        <a:t>)</a:t>
                      </a:r>
                    </a:p>
                    <a:p>
                      <a:endParaRPr lang="ru-RU" sz="1200" dirty="0" smtClean="0">
                        <a:latin typeface="Arial Narrow" panose="020B0606020202030204" pitchFamily="34" charset="0"/>
                      </a:endParaRPr>
                    </a:p>
                    <a:p>
                      <a:r>
                        <a:rPr lang="ru-RU" sz="1200" dirty="0" smtClean="0">
                          <a:solidFill>
                            <a:srgbClr val="FF0000"/>
                          </a:solidFill>
                          <a:latin typeface="Arial Narrow" panose="020B0606020202030204" pitchFamily="34" charset="0"/>
                        </a:rPr>
                        <a:t>!!!</a:t>
                      </a:r>
                      <a:r>
                        <a:rPr lang="ru-RU" sz="1200" dirty="0" smtClean="0">
                          <a:solidFill>
                            <a:srgbClr val="7030A0"/>
                          </a:solidFill>
                          <a:latin typeface="Arial Narrow" panose="020B0606020202030204" pitchFamily="34" charset="0"/>
                        </a:rPr>
                        <a:t> Не путайте соединительные союзы </a:t>
                      </a:r>
                      <a:r>
                        <a:rPr lang="ru-RU" sz="1200" b="1" dirty="0" smtClean="0">
                          <a:solidFill>
                            <a:srgbClr val="C00000"/>
                          </a:solidFill>
                          <a:latin typeface="Arial Narrow" panose="020B0606020202030204" pitchFamily="34" charset="0"/>
                        </a:rPr>
                        <a:t>И, ДА </a:t>
                      </a:r>
                      <a:r>
                        <a:rPr lang="ru-RU" sz="1200" dirty="0" smtClean="0">
                          <a:solidFill>
                            <a:srgbClr val="7030A0"/>
                          </a:solidFill>
                          <a:latin typeface="Arial Narrow" panose="020B0606020202030204" pitchFamily="34" charset="0"/>
                        </a:rPr>
                        <a:t>с присоединительным союзом </a:t>
                      </a:r>
                      <a:r>
                        <a:rPr lang="ru-RU" sz="1200" b="1" dirty="0" smtClean="0">
                          <a:solidFill>
                            <a:srgbClr val="C00000"/>
                          </a:solidFill>
                          <a:latin typeface="Arial Narrow" panose="020B0606020202030204" pitchFamily="34" charset="0"/>
                        </a:rPr>
                        <a:t>ДА И</a:t>
                      </a:r>
                      <a:r>
                        <a:rPr lang="ru-RU" sz="1200" dirty="0" smtClean="0">
                          <a:solidFill>
                            <a:srgbClr val="7030A0"/>
                          </a:solidFill>
                          <a:latin typeface="Arial Narrow" panose="020B0606020202030204" pitchFamily="34" charset="0"/>
                        </a:rPr>
                        <a:t>, перед которым должна ставиться запятая</a:t>
                      </a:r>
                    </a:p>
                    <a:p>
                      <a:endParaRPr lang="ru-RU" sz="1200" dirty="0" smtClean="0">
                        <a:solidFill>
                          <a:srgbClr val="7030A0"/>
                        </a:solidFill>
                        <a:latin typeface="Arial Narrow" panose="020B0606020202030204" pitchFamily="34" charset="0"/>
                      </a:endParaRPr>
                    </a:p>
                    <a:p>
                      <a:r>
                        <a:rPr lang="ru-RU" sz="1200" b="1" i="1" dirty="0" smtClean="0">
                          <a:solidFill>
                            <a:schemeClr val="tx1"/>
                          </a:solidFill>
                          <a:latin typeface="Arial Narrow" panose="020B0606020202030204" pitchFamily="34" charset="0"/>
                        </a:rPr>
                        <a:t>Пример:</a:t>
                      </a:r>
                    </a:p>
                    <a:p>
                      <a:r>
                        <a:rPr lang="ru-RU" sz="1200" i="1" dirty="0" smtClean="0">
                          <a:solidFill>
                            <a:schemeClr val="tx1"/>
                          </a:solidFill>
                          <a:latin typeface="Arial Narrow" panose="020B0606020202030204" pitchFamily="34" charset="0"/>
                        </a:rPr>
                        <a:t>Мы охотились исключительно за белыми, да и у тех отрезали одни шляпки (В. Солоухин)</a:t>
                      </a:r>
                    </a:p>
                    <a:p>
                      <a:endParaRPr lang="ru-RU" sz="1200" dirty="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2662392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493563"/>
          </a:xfrm>
        </p:spPr>
        <p:txBody>
          <a:bodyPr>
            <a:noAutofit/>
          </a:bodyPr>
          <a:lstStyle/>
          <a:p>
            <a:r>
              <a:rPr lang="ru-RU" sz="2000" b="1" dirty="0" smtClean="0">
                <a:effectLst>
                  <a:outerShdw blurRad="38100" dist="38100" dir="2700000" algn="tl">
                    <a:srgbClr val="000000">
                      <a:alpha val="43137"/>
                    </a:srgbClr>
                  </a:outerShdw>
                </a:effectLst>
                <a:latin typeface="Arial Narrow" panose="020B0606020202030204" pitchFamily="34" charset="0"/>
              </a:rPr>
              <a:t>ЗАПЯТАЯ МЕЖДУ ОДНОРОДНЫМИ ЧЛЕНАМИ</a:t>
            </a:r>
            <a:endParaRPr lang="ru-RU" sz="2000" b="1" dirty="0">
              <a:effectLst>
                <a:outerShdw blurRad="38100" dist="38100" dir="2700000" algn="tl">
                  <a:srgbClr val="000000">
                    <a:alpha val="43137"/>
                  </a:srgbClr>
                </a:outerShdw>
              </a:effectLst>
              <a:latin typeface="Arial Narrow" panose="020B060602020203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045861763"/>
              </p:ext>
            </p:extLst>
          </p:nvPr>
        </p:nvGraphicFramePr>
        <p:xfrm>
          <a:off x="457200" y="771524"/>
          <a:ext cx="8229600" cy="3744441"/>
        </p:xfrm>
        <a:graphic>
          <a:graphicData uri="http://schemas.openxmlformats.org/drawingml/2006/table">
            <a:tbl>
              <a:tblPr firstRow="1" bandRow="1">
                <a:tableStyleId>{E8034E78-7F5D-4C2E-B375-FC64B27BC917}</a:tableStyleId>
              </a:tblPr>
              <a:tblGrid>
                <a:gridCol w="4114800"/>
                <a:gridCol w="4114800"/>
              </a:tblGrid>
              <a:tr h="402569">
                <a:tc>
                  <a:txBody>
                    <a:bodyPr/>
                    <a:lstStyle/>
                    <a:p>
                      <a:pPr algn="ctr"/>
                      <a:r>
                        <a:rPr lang="ru-RU" dirty="0" smtClean="0">
                          <a:latin typeface="Arial Narrow" panose="020B0606020202030204" pitchFamily="34" charset="0"/>
                        </a:rPr>
                        <a:t>ЗАПЯТАЯ СТАВИТСЯ</a:t>
                      </a:r>
                      <a:endParaRPr lang="ru-RU" dirty="0">
                        <a:latin typeface="Arial Narrow" panose="020B0606020202030204" pitchFamily="34" charset="0"/>
                      </a:endParaRPr>
                    </a:p>
                  </a:txBody>
                  <a:tcPr/>
                </a:tc>
                <a:tc>
                  <a:txBody>
                    <a:bodyPr/>
                    <a:lstStyle/>
                    <a:p>
                      <a:pPr algn="ctr"/>
                      <a:r>
                        <a:rPr lang="ru-RU" dirty="0" smtClean="0">
                          <a:latin typeface="Arial Narrow" panose="020B0606020202030204" pitchFamily="34" charset="0"/>
                        </a:rPr>
                        <a:t>ЗАПЯТАЯ  НЕ СТАВИТСЯ</a:t>
                      </a:r>
                      <a:endParaRPr lang="ru-RU" dirty="0">
                        <a:latin typeface="Arial Narrow" panose="020B0606020202030204" pitchFamily="34" charset="0"/>
                      </a:endParaRPr>
                    </a:p>
                  </a:txBody>
                  <a:tcPr/>
                </a:tc>
              </a:tr>
              <a:tr h="3341872">
                <a:tc>
                  <a:txBody>
                    <a:bodyPr/>
                    <a:lstStyle/>
                    <a:p>
                      <a:r>
                        <a:rPr lang="ru-RU" sz="1400" dirty="0" smtClean="0">
                          <a:solidFill>
                            <a:srgbClr val="002060"/>
                          </a:solidFill>
                          <a:latin typeface="Arial Narrow" panose="020B0606020202030204" pitchFamily="34" charset="0"/>
                        </a:rPr>
                        <a:t>Запятая ставится между однородными членами, соединенными повторяющимися союзами (</a:t>
                      </a:r>
                      <a:r>
                        <a:rPr lang="ru-RU" sz="1400" b="1" dirty="0" smtClean="0">
                          <a:solidFill>
                            <a:srgbClr val="00B050"/>
                          </a:solidFill>
                          <a:latin typeface="Arial Narrow" panose="020B0606020202030204" pitchFamily="34" charset="0"/>
                        </a:rPr>
                        <a:t>и… и… и, да… да… да, ни… ни… ни, или… или… или, ли… ли… ли, ли… или… или, либо… либо… либо, то… то… то, не то… не то… не то, то ли… то ли… то ли</a:t>
                      </a:r>
                      <a:r>
                        <a:rPr lang="ru-RU" sz="1400" dirty="0" smtClean="0">
                          <a:solidFill>
                            <a:srgbClr val="002060"/>
                          </a:solidFill>
                          <a:latin typeface="Arial Narrow" panose="020B0606020202030204" pitchFamily="34" charset="0"/>
                        </a:rPr>
                        <a:t>). Перед первым повторяющимся союзом запятая не ставится.</a:t>
                      </a:r>
                    </a:p>
                    <a:p>
                      <a:r>
                        <a:rPr lang="ru-RU" sz="1400" b="1" dirty="0" smtClean="0">
                          <a:solidFill>
                            <a:srgbClr val="00B050"/>
                          </a:solidFill>
                          <a:latin typeface="Arial Narrow" panose="020B0606020202030204" pitchFamily="34" charset="0"/>
                        </a:rPr>
                        <a:t>И ( ), и ( ), и (  )</a:t>
                      </a:r>
                    </a:p>
                    <a:p>
                      <a:endParaRPr lang="ru-RU" sz="1400" dirty="0" smtClean="0">
                        <a:latin typeface="Arial Narrow" panose="020B0606020202030204" pitchFamily="34" charset="0"/>
                      </a:endParaRPr>
                    </a:p>
                    <a:p>
                      <a:r>
                        <a:rPr lang="ru-RU" sz="1400" b="1" i="1" dirty="0" smtClean="0">
                          <a:solidFill>
                            <a:schemeClr val="tx1"/>
                          </a:solidFill>
                          <a:latin typeface="Arial Narrow" panose="020B0606020202030204" pitchFamily="34" charset="0"/>
                        </a:rPr>
                        <a:t>Примеры:</a:t>
                      </a:r>
                    </a:p>
                    <a:p>
                      <a:r>
                        <a:rPr lang="ru-RU" sz="1400" i="1" dirty="0" smtClean="0">
                          <a:solidFill>
                            <a:schemeClr val="tx1"/>
                          </a:solidFill>
                          <a:latin typeface="Arial Narrow" panose="020B0606020202030204" pitchFamily="34" charset="0"/>
                        </a:rPr>
                        <a:t>Овсяников разъезжал либо на беговых дрожках, либо в небольшой красивой тележке с кожаным верхов. (Тургенев)</a:t>
                      </a:r>
                    </a:p>
                    <a:p>
                      <a:r>
                        <a:rPr lang="ru-RU" sz="1400" i="1" dirty="0" smtClean="0">
                          <a:solidFill>
                            <a:schemeClr val="tx1"/>
                          </a:solidFill>
                          <a:latin typeface="Arial Narrow" panose="020B0606020202030204" pitchFamily="34" charset="0"/>
                        </a:rPr>
                        <a:t>Брала она понемножку то материи, то шелку, то зонтик… (Чехов)</a:t>
                      </a:r>
                      <a:endParaRPr lang="ru-RU" i="1" dirty="0">
                        <a:solidFill>
                          <a:schemeClr val="tx1"/>
                        </a:solidFill>
                        <a:latin typeface="Arial Narrow" panose="020B0606020202030204" pitchFamily="34" charset="0"/>
                      </a:endParaRPr>
                    </a:p>
                  </a:txBody>
                  <a:tcPr/>
                </a:tc>
                <a:tc>
                  <a:txBody>
                    <a:bodyPr/>
                    <a:lstStyle/>
                    <a:p>
                      <a:r>
                        <a:rPr lang="ru-RU" dirty="0" smtClean="0">
                          <a:solidFill>
                            <a:srgbClr val="7030A0"/>
                          </a:solidFill>
                          <a:latin typeface="Arial Narrow" panose="020B0606020202030204" pitchFamily="34" charset="0"/>
                        </a:rPr>
                        <a:t>Если однородные члены соединены союзами </a:t>
                      </a:r>
                      <a:r>
                        <a:rPr lang="ru-RU" b="1" dirty="0" smtClean="0">
                          <a:solidFill>
                            <a:srgbClr val="C00000"/>
                          </a:solidFill>
                          <a:latin typeface="Arial Narrow" panose="020B0606020202030204" pitchFamily="34" charset="0"/>
                        </a:rPr>
                        <a:t>ли…или </a:t>
                      </a:r>
                      <a:r>
                        <a:rPr lang="ru-RU" dirty="0" smtClean="0">
                          <a:solidFill>
                            <a:srgbClr val="7030A0"/>
                          </a:solidFill>
                          <a:latin typeface="Arial Narrow" panose="020B0606020202030204" pitchFamily="34" charset="0"/>
                        </a:rPr>
                        <a:t>(они не должны быть повторяющимися), то запятая перед или не ставится.</a:t>
                      </a:r>
                    </a:p>
                    <a:p>
                      <a:endParaRPr lang="ru-RU" dirty="0" smtClean="0">
                        <a:latin typeface="Arial Narrow" panose="020B0606020202030204" pitchFamily="34" charset="0"/>
                      </a:endParaRPr>
                    </a:p>
                    <a:p>
                      <a:r>
                        <a:rPr lang="ru-RU" b="1" i="1" dirty="0" smtClean="0">
                          <a:solidFill>
                            <a:schemeClr val="tx1"/>
                          </a:solidFill>
                          <a:latin typeface="Arial Narrow" panose="020B0606020202030204" pitchFamily="34" charset="0"/>
                        </a:rPr>
                        <a:t>Пример:</a:t>
                      </a:r>
                    </a:p>
                    <a:p>
                      <a:r>
                        <a:rPr lang="ru-RU" b="0" i="1" dirty="0" smtClean="0">
                          <a:solidFill>
                            <a:schemeClr val="tx1"/>
                          </a:solidFill>
                          <a:latin typeface="Arial Narrow" panose="020B0606020202030204" pitchFamily="34" charset="0"/>
                        </a:rPr>
                        <a:t>Мечтал ли он об этом или не мечтал – трудно сейчас сказать (И. Яблонская)</a:t>
                      </a:r>
                      <a:endParaRPr lang="ru-RU" b="0" i="1" dirty="0">
                        <a:solidFill>
                          <a:schemeClr val="tx1"/>
                        </a:solidFill>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2941865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145</TotalTime>
  <Words>1928</Words>
  <Application>Microsoft Office PowerPoint</Application>
  <PresentationFormat>Экран (16:9)</PresentationFormat>
  <Paragraphs>204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Задание 16 ЕГЭ по русскому языку </vt:lpstr>
      <vt:lpstr>Презентация PowerPoint</vt:lpstr>
      <vt:lpstr>Как выглядит задание 16 (ЕГЭ 2024)</vt:lpstr>
      <vt:lpstr>алгоритм выполнения 16 задания</vt:lpstr>
      <vt:lpstr>ЗАПЯТАЯ В СЛОЖНОСОЧИНЕННОМ ПРЕДЛОЖЕНИИ</vt:lpstr>
      <vt:lpstr>Запятая в ССП (сложносочиненном предложении) не ставится</vt:lpstr>
      <vt:lpstr>ЗАПЯТАЯ МЕЖДУ ОДНОРОДНЫМИ ЧЛЕНАМИ</vt:lpstr>
      <vt:lpstr>ЗАПЯТАЯ МЕЖДУ ОДНОРОДНЫМИ ЧЛЕНАМИ</vt:lpstr>
      <vt:lpstr>ЗАПЯТАЯ МЕЖДУ ОДНОРОДНЫМИ ЧЛЕНАМИ</vt:lpstr>
      <vt:lpstr>ЗАПЯТАЯ МЕЖДУ ОДНОРОДНЫМИ ЧЛЕНАМИ</vt:lpstr>
      <vt:lpstr>ЗАПЯТАЯ МЕЖДУ ОДНОРОДНЫМИ ЧЛЕНАМИ</vt:lpstr>
      <vt:lpstr>ЗАПЯТАЯ МЕЖДУ ОДНОРОДНЫМИ ЧЛЕНАМИ</vt:lpstr>
      <vt:lpstr>ЗАПЯТАЯ МЕЖДУ ОДНОРОДНЫМИ ЧЛЕНАМИ</vt:lpstr>
      <vt:lpstr>ЗАПЯТАЯ МЕЖДУ ОДНОРОДНЫМИ ЧЛЕНАМИ</vt:lpstr>
      <vt:lpstr>ЗАПЯТАЯ МЕЖДУ ОДНОРОДНЫМИ ЧЛЕНАМИ</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Задание 16 ЕГЭ по русскому языку</dc:title>
  <dc:creator>Admin</dc:creator>
  <cp:lastModifiedBy>Admin</cp:lastModifiedBy>
  <cp:revision>22</cp:revision>
  <dcterms:created xsi:type="dcterms:W3CDTF">2024-02-09T07:19:36Z</dcterms:created>
  <dcterms:modified xsi:type="dcterms:W3CDTF">2024-02-13T06:28:43Z</dcterms:modified>
</cp:coreProperties>
</file>