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91" r:id="rId2"/>
    <p:sldId id="1430" r:id="rId3"/>
    <p:sldId id="290" r:id="rId4"/>
    <p:sldId id="1429" r:id="rId5"/>
    <p:sldId id="1426" r:id="rId6"/>
    <p:sldId id="1425" r:id="rId7"/>
    <p:sldId id="1423" r:id="rId8"/>
    <p:sldId id="1424" r:id="rId9"/>
    <p:sldId id="1422" r:id="rId10"/>
    <p:sldId id="1421" r:id="rId11"/>
    <p:sldId id="1419" r:id="rId12"/>
    <p:sldId id="1418" r:id="rId13"/>
    <p:sldId id="1420" r:id="rId14"/>
    <p:sldId id="1417" r:id="rId15"/>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3"/>
    <p:restoredTop sz="94694"/>
  </p:normalViewPr>
  <p:slideViewPr>
    <p:cSldViewPr snapToGrid="0" snapToObjects="1">
      <p:cViewPr varScale="1">
        <p:scale>
          <a:sx n="86" d="100"/>
          <a:sy n="86" d="100"/>
        </p:scale>
        <p:origin x="36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91;&#1095;&#1077;&#1085;&#1080;&#1082;17\Desktop\&#1057;&#1054;&#1064;%20%20&#1055;&#1086;&#1076;&#1073;&#1077;&#1083;&#1100;&#1089;&#1082;%20_&#1044;&#1080;&#1072;&#1075;&#1085;&#1086;&#1089;&#1090;&#1080;&#1082;&#1072;%20&#1051;&#1056;&#1054;&#1057;.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1\Desktop\&#1050;&#1091;&#1088;&#1089;&#1099;%20&#1055;&#1050;%20&#1091;&#1087;&#1088;\&#1057;&#1054;&#1064;%20%20&#1055;&#1086;&#1076;&#1073;&#1077;&#1083;&#1100;&#1089;&#1082;%20_&#1044;&#1080;&#1072;&#1075;&#1085;&#1086;&#1089;&#1090;&#1080;&#1082;&#1072;%20&#1051;&#1056;&#1054;&#105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latin typeface="Times New Roman" panose="02020603050405020304" pitchFamily="18" charset="0"/>
                <a:cs typeface="Times New Roman" panose="02020603050405020304" pitchFamily="18" charset="0"/>
              </a:rPr>
              <a:t>Графическая модель соотношения типов образовательной среды</a:t>
            </a:r>
          </a:p>
        </c:rich>
      </c:tx>
      <c:layout>
        <c:manualLayout>
          <c:xMode val="edge"/>
          <c:yMode val="edge"/>
          <c:x val="2.6622400611535101E-2"/>
          <c:y val="0"/>
        </c:manualLayout>
      </c:layout>
      <c:overlay val="0"/>
    </c:title>
    <c:autoTitleDeleted val="0"/>
    <c:plotArea>
      <c:layout/>
      <c:pieChart>
        <c:varyColors val="1"/>
        <c:ser>
          <c:idx val="0"/>
          <c:order val="0"/>
          <c:tx>
            <c:strRef>
              <c:f>'Стартовый мониторинг '!$A$41</c:f>
              <c:strCache>
                <c:ptCount val="1"/>
                <c:pt idx="0">
                  <c:v>Графическая модель соотношения типов образовательной среды</c:v>
                </c:pt>
              </c:strCache>
            </c:strRef>
          </c:tx>
          <c:dLbls>
            <c:spPr>
              <a:noFill/>
              <a:ln>
                <a:noFill/>
              </a:ln>
              <a:effectLst/>
            </c:spPr>
            <c:txPr>
              <a:bodyPr/>
              <a:lstStyle/>
              <a:p>
                <a:pPr>
                  <a:defRPr sz="1400" b="1"/>
                </a:pPr>
                <a:endParaRPr lang="ru-RU"/>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'Стартовый мониторинг '!$A$50:$A$53</c:f>
              <c:strCache>
                <c:ptCount val="4"/>
                <c:pt idx="0">
                  <c:v>Догматическая среда</c:v>
                </c:pt>
                <c:pt idx="1">
                  <c:v>Карьерная среда</c:v>
                </c:pt>
                <c:pt idx="2">
                  <c:v>Творческая среда</c:v>
                </c:pt>
                <c:pt idx="3">
                  <c:v>Безмятежная среда</c:v>
                </c:pt>
              </c:strCache>
            </c:strRef>
          </c:cat>
          <c:val>
            <c:numRef>
              <c:f>'Стартовый мониторинг '!$B$50:$B$53</c:f>
              <c:numCache>
                <c:formatCode>0</c:formatCode>
                <c:ptCount val="4"/>
                <c:pt idx="0">
                  <c:v>20.583333333333336</c:v>
                </c:pt>
                <c:pt idx="1">
                  <c:v>44.416666666666657</c:v>
                </c:pt>
                <c:pt idx="2">
                  <c:v>23.916666666666664</c:v>
                </c:pt>
                <c:pt idx="3">
                  <c:v>11.083333333333336</c:v>
                </c:pt>
              </c:numCache>
            </c:numRef>
          </c:val>
          <c:extLst>
            <c:ext xmlns:c16="http://schemas.microsoft.com/office/drawing/2014/chart" uri="{C3380CC4-5D6E-409C-BE32-E72D297353CC}">
              <c16:uniqueId val="{00000000-F2DA-4E40-A5E2-671E52334C4A}"/>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6234309641011182"/>
          <c:y val="0.45932822918662297"/>
          <c:w val="0.36056066280546956"/>
          <c:h val="0.26827493236265765"/>
        </c:manualLayout>
      </c:layout>
      <c:overlay val="0"/>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891679847714516"/>
          <c:y val="0.13494364005316711"/>
          <c:w val="0.46015061900338677"/>
          <c:h val="0.76014952059751473"/>
        </c:manualLayout>
      </c:layout>
      <c:radarChart>
        <c:radarStyle val="marker"/>
        <c:varyColors val="0"/>
        <c:ser>
          <c:idx val="0"/>
          <c:order val="0"/>
          <c:tx>
            <c:v>Руководитель/Директор</c:v>
          </c:tx>
          <c:cat>
            <c:strRef>
              <c:f>'Стартовый мониторинг '!$A$111:$A$122</c:f>
              <c:strCache>
                <c:ptCount val="12"/>
                <c:pt idx="0">
                  <c:v>Широта</c:v>
                </c:pt>
                <c:pt idx="1">
                  <c:v>Интенсивность</c:v>
                </c:pt>
                <c:pt idx="2">
                  <c:v>Осознаваемость</c:v>
                </c:pt>
                <c:pt idx="3">
                  <c:v>Обобщенность</c:v>
                </c:pt>
                <c:pt idx="4">
                  <c:v>Эмоциональность</c:v>
                </c:pt>
                <c:pt idx="5">
                  <c:v>Доминантность</c:v>
                </c:pt>
                <c:pt idx="6">
                  <c:v>Когерентность</c:v>
                </c:pt>
                <c:pt idx="7">
                  <c:v>Активность</c:v>
                </c:pt>
                <c:pt idx="8">
                  <c:v>Мобильность</c:v>
                </c:pt>
                <c:pt idx="9">
                  <c:v>Структурированность</c:v>
                </c:pt>
                <c:pt idx="10">
                  <c:v>Безопасность</c:v>
                </c:pt>
                <c:pt idx="11">
                  <c:v>Устойчивость</c:v>
                </c:pt>
              </c:strCache>
            </c:strRef>
          </c:cat>
          <c:val>
            <c:numRef>
              <c:f>'Стартовый мониторинг '!$B$111:$B$122</c:f>
              <c:numCache>
                <c:formatCode>General</c:formatCode>
                <c:ptCount val="12"/>
                <c:pt idx="0">
                  <c:v>3.8</c:v>
                </c:pt>
                <c:pt idx="1">
                  <c:v>3.5</c:v>
                </c:pt>
                <c:pt idx="2">
                  <c:v>5.0999999999999996</c:v>
                </c:pt>
                <c:pt idx="3">
                  <c:v>3.3</c:v>
                </c:pt>
                <c:pt idx="4">
                  <c:v>2.8</c:v>
                </c:pt>
                <c:pt idx="5">
                  <c:v>4</c:v>
                </c:pt>
                <c:pt idx="6">
                  <c:v>5.5</c:v>
                </c:pt>
                <c:pt idx="7">
                  <c:v>4.4000000000000004</c:v>
                </c:pt>
                <c:pt idx="8">
                  <c:v>6.7</c:v>
                </c:pt>
                <c:pt idx="9">
                  <c:v>3.4</c:v>
                </c:pt>
                <c:pt idx="10">
                  <c:v>5</c:v>
                </c:pt>
                <c:pt idx="11">
                  <c:v>5.8</c:v>
                </c:pt>
              </c:numCache>
            </c:numRef>
          </c:val>
          <c:extLst>
            <c:ext xmlns:c16="http://schemas.microsoft.com/office/drawing/2014/chart" uri="{C3380CC4-5D6E-409C-BE32-E72D297353CC}">
              <c16:uniqueId val="{00000000-15D5-42EB-B92A-4148390FD680}"/>
            </c:ext>
          </c:extLst>
        </c:ser>
        <c:ser>
          <c:idx val="1"/>
          <c:order val="1"/>
          <c:tx>
            <c:v>Администрация</c:v>
          </c:tx>
          <c:cat>
            <c:strRef>
              <c:f>'Стартовый мониторинг '!$A$111:$A$122</c:f>
              <c:strCache>
                <c:ptCount val="12"/>
                <c:pt idx="0">
                  <c:v>Широта</c:v>
                </c:pt>
                <c:pt idx="1">
                  <c:v>Интенсивность</c:v>
                </c:pt>
                <c:pt idx="2">
                  <c:v>Осознаваемость</c:v>
                </c:pt>
                <c:pt idx="3">
                  <c:v>Обобщенность</c:v>
                </c:pt>
                <c:pt idx="4">
                  <c:v>Эмоциональность</c:v>
                </c:pt>
                <c:pt idx="5">
                  <c:v>Доминантность</c:v>
                </c:pt>
                <c:pt idx="6">
                  <c:v>Когерентность</c:v>
                </c:pt>
                <c:pt idx="7">
                  <c:v>Активность</c:v>
                </c:pt>
                <c:pt idx="8">
                  <c:v>Мобильность</c:v>
                </c:pt>
                <c:pt idx="9">
                  <c:v>Структурированность</c:v>
                </c:pt>
                <c:pt idx="10">
                  <c:v>Безопасность</c:v>
                </c:pt>
                <c:pt idx="11">
                  <c:v>Устойчивость</c:v>
                </c:pt>
              </c:strCache>
            </c:strRef>
          </c:cat>
          <c:val>
            <c:numRef>
              <c:f>'Стартовый мониторинг '!$C$111:$C$122</c:f>
              <c:numCache>
                <c:formatCode>General</c:formatCode>
                <c:ptCount val="12"/>
                <c:pt idx="0">
                  <c:v>4.8</c:v>
                </c:pt>
                <c:pt idx="1">
                  <c:v>4.8</c:v>
                </c:pt>
                <c:pt idx="2">
                  <c:v>6.1</c:v>
                </c:pt>
                <c:pt idx="3">
                  <c:v>3.9</c:v>
                </c:pt>
                <c:pt idx="4">
                  <c:v>3.9</c:v>
                </c:pt>
                <c:pt idx="5">
                  <c:v>4.3</c:v>
                </c:pt>
                <c:pt idx="6">
                  <c:v>5.5</c:v>
                </c:pt>
                <c:pt idx="7">
                  <c:v>5.0999999999999996</c:v>
                </c:pt>
                <c:pt idx="8">
                  <c:v>6.6</c:v>
                </c:pt>
                <c:pt idx="9">
                  <c:v>4.2</c:v>
                </c:pt>
                <c:pt idx="10">
                  <c:v>5</c:v>
                </c:pt>
                <c:pt idx="11">
                  <c:v>5.0999999999999996</c:v>
                </c:pt>
              </c:numCache>
            </c:numRef>
          </c:val>
          <c:extLst>
            <c:ext xmlns:c16="http://schemas.microsoft.com/office/drawing/2014/chart" uri="{C3380CC4-5D6E-409C-BE32-E72D297353CC}">
              <c16:uniqueId val="{00000001-15D5-42EB-B92A-4148390FD680}"/>
            </c:ext>
          </c:extLst>
        </c:ser>
        <c:ser>
          <c:idx val="2"/>
          <c:order val="2"/>
          <c:tx>
            <c:v>Педагоги</c:v>
          </c:tx>
          <c:cat>
            <c:strRef>
              <c:f>'Стартовый мониторинг '!$A$111:$A$122</c:f>
              <c:strCache>
                <c:ptCount val="12"/>
                <c:pt idx="0">
                  <c:v>Широта</c:v>
                </c:pt>
                <c:pt idx="1">
                  <c:v>Интенсивность</c:v>
                </c:pt>
                <c:pt idx="2">
                  <c:v>Осознаваемость</c:v>
                </c:pt>
                <c:pt idx="3">
                  <c:v>Обобщенность</c:v>
                </c:pt>
                <c:pt idx="4">
                  <c:v>Эмоциональность</c:v>
                </c:pt>
                <c:pt idx="5">
                  <c:v>Доминантность</c:v>
                </c:pt>
                <c:pt idx="6">
                  <c:v>Когерентность</c:v>
                </c:pt>
                <c:pt idx="7">
                  <c:v>Активность</c:v>
                </c:pt>
                <c:pt idx="8">
                  <c:v>Мобильность</c:v>
                </c:pt>
                <c:pt idx="9">
                  <c:v>Структурированность</c:v>
                </c:pt>
                <c:pt idx="10">
                  <c:v>Безопасность</c:v>
                </c:pt>
                <c:pt idx="11">
                  <c:v>Устойчивость</c:v>
                </c:pt>
              </c:strCache>
            </c:strRef>
          </c:cat>
          <c:val>
            <c:numRef>
              <c:f>'Стартовый мониторинг '!$D$111:$D$122</c:f>
              <c:numCache>
                <c:formatCode>General</c:formatCode>
                <c:ptCount val="12"/>
                <c:pt idx="0">
                  <c:v>5.0999999999999996</c:v>
                </c:pt>
                <c:pt idx="1">
                  <c:v>5.8</c:v>
                </c:pt>
                <c:pt idx="2">
                  <c:v>5.9</c:v>
                </c:pt>
                <c:pt idx="3">
                  <c:v>5.2</c:v>
                </c:pt>
                <c:pt idx="4">
                  <c:v>6.9</c:v>
                </c:pt>
                <c:pt idx="5">
                  <c:v>4.4000000000000004</c:v>
                </c:pt>
                <c:pt idx="6">
                  <c:v>5.5</c:v>
                </c:pt>
                <c:pt idx="7">
                  <c:v>6.5</c:v>
                </c:pt>
                <c:pt idx="8">
                  <c:v>7.4</c:v>
                </c:pt>
                <c:pt idx="9">
                  <c:v>4.3</c:v>
                </c:pt>
                <c:pt idx="10">
                  <c:v>5.4</c:v>
                </c:pt>
                <c:pt idx="11">
                  <c:v>6.8</c:v>
                </c:pt>
              </c:numCache>
            </c:numRef>
          </c:val>
          <c:extLst>
            <c:ext xmlns:c16="http://schemas.microsoft.com/office/drawing/2014/chart" uri="{C3380CC4-5D6E-409C-BE32-E72D297353CC}">
              <c16:uniqueId val="{00000002-15D5-42EB-B92A-4148390FD680}"/>
            </c:ext>
          </c:extLst>
        </c:ser>
        <c:ser>
          <c:idx val="3"/>
          <c:order val="3"/>
          <c:tx>
            <c:v>Родители</c:v>
          </c:tx>
          <c:cat>
            <c:strRef>
              <c:f>'Стартовый мониторинг '!$A$111:$A$122</c:f>
              <c:strCache>
                <c:ptCount val="12"/>
                <c:pt idx="0">
                  <c:v>Широта</c:v>
                </c:pt>
                <c:pt idx="1">
                  <c:v>Интенсивность</c:v>
                </c:pt>
                <c:pt idx="2">
                  <c:v>Осознаваемость</c:v>
                </c:pt>
                <c:pt idx="3">
                  <c:v>Обобщенность</c:v>
                </c:pt>
                <c:pt idx="4">
                  <c:v>Эмоциональность</c:v>
                </c:pt>
                <c:pt idx="5">
                  <c:v>Доминантность</c:v>
                </c:pt>
                <c:pt idx="6">
                  <c:v>Когерентность</c:v>
                </c:pt>
                <c:pt idx="7">
                  <c:v>Активность</c:v>
                </c:pt>
                <c:pt idx="8">
                  <c:v>Мобильность</c:v>
                </c:pt>
                <c:pt idx="9">
                  <c:v>Структурированность</c:v>
                </c:pt>
                <c:pt idx="10">
                  <c:v>Безопасность</c:v>
                </c:pt>
                <c:pt idx="11">
                  <c:v>Устойчивость</c:v>
                </c:pt>
              </c:strCache>
            </c:strRef>
          </c:cat>
          <c:val>
            <c:numRef>
              <c:f>'Стартовый мониторинг '!$E$111:$E$122</c:f>
              <c:numCache>
                <c:formatCode>General</c:formatCode>
                <c:ptCount val="12"/>
                <c:pt idx="0">
                  <c:v>3</c:v>
                </c:pt>
                <c:pt idx="1">
                  <c:v>6</c:v>
                </c:pt>
                <c:pt idx="2">
                  <c:v>6</c:v>
                </c:pt>
                <c:pt idx="3">
                  <c:v>5.3</c:v>
                </c:pt>
                <c:pt idx="4">
                  <c:v>4.2</c:v>
                </c:pt>
                <c:pt idx="5">
                  <c:v>5</c:v>
                </c:pt>
                <c:pt idx="6">
                  <c:v>6.2</c:v>
                </c:pt>
                <c:pt idx="7">
                  <c:v>5.2</c:v>
                </c:pt>
                <c:pt idx="8">
                  <c:v>5</c:v>
                </c:pt>
                <c:pt idx="9">
                  <c:v>3.8</c:v>
                </c:pt>
                <c:pt idx="10">
                  <c:v>5.0999999999999996</c:v>
                </c:pt>
                <c:pt idx="11">
                  <c:v>5.8</c:v>
                </c:pt>
              </c:numCache>
            </c:numRef>
          </c:val>
          <c:extLst>
            <c:ext xmlns:c16="http://schemas.microsoft.com/office/drawing/2014/chart" uri="{C3380CC4-5D6E-409C-BE32-E72D297353CC}">
              <c16:uniqueId val="{00000003-15D5-42EB-B92A-4148390FD680}"/>
            </c:ext>
          </c:extLst>
        </c:ser>
        <c:ser>
          <c:idx val="4"/>
          <c:order val="4"/>
          <c:tx>
            <c:v>Ученики/воспитанники</c:v>
          </c:tx>
          <c:cat>
            <c:strRef>
              <c:f>'Стартовый мониторинг '!$A$111:$A$122</c:f>
              <c:strCache>
                <c:ptCount val="12"/>
                <c:pt idx="0">
                  <c:v>Широта</c:v>
                </c:pt>
                <c:pt idx="1">
                  <c:v>Интенсивность</c:v>
                </c:pt>
                <c:pt idx="2">
                  <c:v>Осознаваемость</c:v>
                </c:pt>
                <c:pt idx="3">
                  <c:v>Обобщенность</c:v>
                </c:pt>
                <c:pt idx="4">
                  <c:v>Эмоциональность</c:v>
                </c:pt>
                <c:pt idx="5">
                  <c:v>Доминантность</c:v>
                </c:pt>
                <c:pt idx="6">
                  <c:v>Когерентность</c:v>
                </c:pt>
                <c:pt idx="7">
                  <c:v>Активность</c:v>
                </c:pt>
                <c:pt idx="8">
                  <c:v>Мобильность</c:v>
                </c:pt>
                <c:pt idx="9">
                  <c:v>Структурированность</c:v>
                </c:pt>
                <c:pt idx="10">
                  <c:v>Безопасность</c:v>
                </c:pt>
                <c:pt idx="11">
                  <c:v>Устойчивость</c:v>
                </c:pt>
              </c:strCache>
            </c:strRef>
          </c:cat>
          <c:val>
            <c:numRef>
              <c:f>'Стартовый мониторинг '!$F$111:$F$122</c:f>
              <c:numCache>
                <c:formatCode>General</c:formatCode>
                <c:ptCount val="12"/>
                <c:pt idx="0">
                  <c:v>3.3</c:v>
                </c:pt>
                <c:pt idx="1">
                  <c:v>5.8</c:v>
                </c:pt>
                <c:pt idx="2">
                  <c:v>5</c:v>
                </c:pt>
                <c:pt idx="3">
                  <c:v>4.8</c:v>
                </c:pt>
                <c:pt idx="4">
                  <c:v>3.6</c:v>
                </c:pt>
                <c:pt idx="5">
                  <c:v>4.5999999999999996</c:v>
                </c:pt>
                <c:pt idx="6">
                  <c:v>4.8</c:v>
                </c:pt>
                <c:pt idx="7">
                  <c:v>6.2</c:v>
                </c:pt>
                <c:pt idx="8">
                  <c:v>5.2</c:v>
                </c:pt>
                <c:pt idx="9">
                  <c:v>3.8</c:v>
                </c:pt>
                <c:pt idx="10">
                  <c:v>5.4</c:v>
                </c:pt>
                <c:pt idx="11">
                  <c:v>5</c:v>
                </c:pt>
              </c:numCache>
            </c:numRef>
          </c:val>
          <c:extLst>
            <c:ext xmlns:c16="http://schemas.microsoft.com/office/drawing/2014/chart" uri="{C3380CC4-5D6E-409C-BE32-E72D297353CC}">
              <c16:uniqueId val="{00000004-15D5-42EB-B92A-4148390FD680}"/>
            </c:ext>
          </c:extLst>
        </c:ser>
        <c:dLbls>
          <c:showLegendKey val="0"/>
          <c:showVal val="0"/>
          <c:showCatName val="0"/>
          <c:showSerName val="0"/>
          <c:showPercent val="0"/>
          <c:showBubbleSize val="0"/>
        </c:dLbls>
        <c:axId val="49377280"/>
        <c:axId val="49378816"/>
      </c:radarChart>
      <c:catAx>
        <c:axId val="49377280"/>
        <c:scaling>
          <c:orientation val="minMax"/>
        </c:scaling>
        <c:delete val="0"/>
        <c:axPos val="b"/>
        <c:majorGridlines/>
        <c:numFmt formatCode="General" sourceLinked="0"/>
        <c:majorTickMark val="out"/>
        <c:minorTickMark val="none"/>
        <c:tickLblPos val="nextTo"/>
        <c:crossAx val="49378816"/>
        <c:crosses val="autoZero"/>
        <c:auto val="1"/>
        <c:lblAlgn val="ctr"/>
        <c:lblOffset val="100"/>
        <c:noMultiLvlLbl val="0"/>
      </c:catAx>
      <c:valAx>
        <c:axId val="49378816"/>
        <c:scaling>
          <c:orientation val="minMax"/>
        </c:scaling>
        <c:delete val="0"/>
        <c:axPos val="l"/>
        <c:majorGridlines/>
        <c:numFmt formatCode="General" sourceLinked="1"/>
        <c:majorTickMark val="cross"/>
        <c:minorTickMark val="none"/>
        <c:tickLblPos val="nextTo"/>
        <c:crossAx val="49377280"/>
        <c:crosses val="autoZero"/>
        <c:crossBetween val="between"/>
      </c:valAx>
    </c:plotArea>
    <c:legend>
      <c:legendPos val="r"/>
      <c:layout>
        <c:manualLayout>
          <c:xMode val="edge"/>
          <c:yMode val="edge"/>
          <c:x val="0.69420225965066229"/>
          <c:y val="0.71469637235993111"/>
          <c:w val="0.30406840784916955"/>
          <c:h val="0.2783342040211339"/>
        </c:manualLayout>
      </c:layout>
      <c:overlay val="0"/>
      <c:txPr>
        <a:bodyPr/>
        <a:lstStyle/>
        <a:p>
          <a:pPr>
            <a:defRPr sz="1000"/>
          </a:pPr>
          <a:endParaRPr lang="ru-RU"/>
        </a:p>
      </c:txPr>
    </c:legend>
    <c:plotVisOnly val="1"/>
    <c:dispBlanksAs val="gap"/>
    <c:showDLblsOverMax val="0"/>
  </c:chart>
  <c:txPr>
    <a:bodyPr/>
    <a:lstStyle/>
    <a:p>
      <a:pPr>
        <a:defRPr lang="en-US" sz="1400" b="1" kern="1200">
          <a:solidFill>
            <a:schemeClr val="tx1"/>
          </a:solidFill>
          <a:latin typeface="Times New Roman" panose="02020603050405020304" pitchFamily="18" charset="0"/>
          <a:ea typeface="+mn-ea"/>
          <a:cs typeface="Times New Roman" panose="02020603050405020304" pitchFamily="18" charset="0"/>
        </a:defRPr>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0.66219</cdr:x>
      <cdr:y>0</cdr:y>
    </cdr:from>
    <cdr:to>
      <cdr:x>1</cdr:x>
      <cdr:y>0.23232</cdr:y>
    </cdr:to>
    <cdr:sp macro="" textlink="">
      <cdr:nvSpPr>
        <cdr:cNvPr id="2" name="TextBox 1">
          <a:extLst xmlns:a="http://schemas.openxmlformats.org/drawingml/2006/main">
            <a:ext uri="{FF2B5EF4-FFF2-40B4-BE49-F238E27FC236}">
              <a16:creationId xmlns:a16="http://schemas.microsoft.com/office/drawing/2014/main" id="{37B6488F-562F-4AB4-B923-B15005A9D78B}"/>
            </a:ext>
          </a:extLst>
        </cdr:cNvPr>
        <cdr:cNvSpPr txBox="1"/>
      </cdr:nvSpPr>
      <cdr:spPr>
        <a:xfrm xmlns:a="http://schemas.openxmlformats.org/drawingml/2006/main">
          <a:off x="5059111" y="0"/>
          <a:ext cx="2580831" cy="868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800" b="1" dirty="0">
              <a:latin typeface="Times New Roman" panose="02020603050405020304" pitchFamily="18" charset="0"/>
              <a:cs typeface="Times New Roman" panose="02020603050405020304" pitchFamily="18" charset="0"/>
            </a:rPr>
            <a:t>Параметры среды</a:t>
          </a:r>
        </a:p>
        <a:p xmlns:a="http://schemas.openxmlformats.org/drawingml/2006/main">
          <a:r>
            <a:rPr lang="ru-RU" sz="1400" dirty="0">
              <a:latin typeface="Times New Roman" panose="02020603050405020304" pitchFamily="18" charset="0"/>
              <a:cs typeface="Times New Roman" panose="02020603050405020304" pitchFamily="18" charset="0"/>
            </a:rPr>
            <a:t>Диагностическая методика В.А. </a:t>
          </a:r>
          <a:r>
            <a:rPr lang="ru-RU" sz="1400" dirty="0" err="1">
              <a:latin typeface="Times New Roman" panose="02020603050405020304" pitchFamily="18" charset="0"/>
              <a:cs typeface="Times New Roman" panose="02020603050405020304" pitchFamily="18" charset="0"/>
            </a:rPr>
            <a:t>Ясвина</a:t>
          </a:r>
          <a:r>
            <a:rPr lang="ru-RU" sz="1400" dirty="0">
              <a:latin typeface="Times New Roman" panose="02020603050405020304" pitchFamily="18" charset="0"/>
              <a:cs typeface="Times New Roman" panose="02020603050405020304" pitchFamily="18" charset="0"/>
            </a:rPr>
            <a:t>.</a:t>
          </a:r>
        </a:p>
        <a:p xmlns:a="http://schemas.openxmlformats.org/drawingml/2006/main">
          <a:endParaRPr lang="ru-RU" sz="1800" b="1" dirty="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F3F50-5F24-40C0-B532-C17FE5B56040}" type="datetimeFigureOut">
              <a:rPr lang="ru-RU" smtClean="0"/>
              <a:t>10.06.2024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5DC72-C314-45F9-9827-76EAA70A7A3A}" type="slidenum">
              <a:rPr lang="ru-RU" smtClean="0"/>
              <a:t>‹#›</a:t>
            </a:fld>
            <a:endParaRPr lang="ru-RU"/>
          </a:p>
        </p:txBody>
      </p:sp>
    </p:spTree>
    <p:extLst>
      <p:ext uri="{BB962C8B-B14F-4D97-AF65-F5344CB8AC3E}">
        <p14:creationId xmlns:p14="http://schemas.microsoft.com/office/powerpoint/2010/main" val="251258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Управление созданием личностно-развивающей образовательной сред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7" name="Прямая соединительная линия 6"/>
          <p:cNvCxnSpPr/>
          <p:nvPr userDrawn="1"/>
        </p:nvCxnSpPr>
        <p:spPr>
          <a:xfrm>
            <a:off x="2886344"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6068085"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10143834"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3186650" y="325222"/>
            <a:ext cx="2581129" cy="461665"/>
          </a:xfrm>
          <a:prstGeom prst="rect">
            <a:avLst/>
          </a:prstGeom>
        </p:spPr>
        <p:txBody>
          <a:bodyPr wrap="square">
            <a:spAutoFit/>
          </a:bodyPr>
          <a:lstStyle/>
          <a:p>
            <a:r>
              <a:rPr lang="ru-RU" sz="1200" dirty="0">
                <a:latin typeface="Verdana" panose="020B0604030504040204" pitchFamily="34" charset="0"/>
              </a:rPr>
              <a:t>ПРОГРАММА ПО РАЗВИТИЮ </a:t>
            </a:r>
          </a:p>
          <a:p>
            <a:r>
              <a:rPr lang="ru-RU" sz="1200" dirty="0">
                <a:latin typeface="Verdana" panose="020B0604030504040204" pitchFamily="34" charset="0"/>
              </a:rPr>
              <a:t>ЛИЧНОСТНОГО ПОТЕНЦИАЛА</a:t>
            </a:r>
          </a:p>
        </p:txBody>
      </p:sp>
      <p:sp>
        <p:nvSpPr>
          <p:cNvPr id="11" name="Прямоугольник 10"/>
          <p:cNvSpPr/>
          <p:nvPr userDrawn="1"/>
        </p:nvSpPr>
        <p:spPr>
          <a:xfrm>
            <a:off x="6368391" y="325222"/>
            <a:ext cx="3475137" cy="461665"/>
          </a:xfrm>
          <a:prstGeom prst="rect">
            <a:avLst/>
          </a:prstGeom>
        </p:spPr>
        <p:txBody>
          <a:bodyPr wrap="square">
            <a:spAutoFit/>
          </a:bodyPr>
          <a:lstStyle/>
          <a:p>
            <a:r>
              <a:rPr lang="ru-RU" sz="1200" dirty="0">
                <a:latin typeface="Verdana" panose="020B0604030504040204" pitchFamily="34" charset="0"/>
              </a:rPr>
              <a:t>ППК «Управление созданием личностно-</a:t>
            </a:r>
          </a:p>
          <a:p>
            <a:r>
              <a:rPr lang="ru-RU" sz="1200" dirty="0">
                <a:latin typeface="Verdana" panose="020B0604030504040204" pitchFamily="34" charset="0"/>
              </a:rPr>
              <a:t>развивающей образовательной среды» </a:t>
            </a:r>
          </a:p>
        </p:txBody>
      </p:sp>
    </p:spTree>
    <p:extLst>
      <p:ext uri="{BB962C8B-B14F-4D97-AF65-F5344CB8AC3E}">
        <p14:creationId xmlns:p14="http://schemas.microsoft.com/office/powerpoint/2010/main" val="1853129257"/>
      </p:ext>
    </p:extLst>
  </p:cSld>
  <p:clrMapOvr>
    <a:masterClrMapping/>
  </p:clrMapOvr>
  <p:extLst>
    <p:ext uri="{DCECCB84-F9BA-43D5-87BE-67443E8EF086}">
      <p15:sldGuideLst xmlns:p15="http://schemas.microsoft.com/office/powerpoint/2012/main">
        <p15:guide id="1" orient="horz" pos="818" userDrawn="1">
          <p15:clr>
            <a:srgbClr val="FBAE40"/>
          </p15:clr>
        </p15:guide>
        <p15:guide id="2" pos="491" userDrawn="1">
          <p15:clr>
            <a:srgbClr val="FBAE40"/>
          </p15:clr>
        </p15:guide>
        <p15:guide id="3" orient="horz" pos="3897" userDrawn="1">
          <p15:clr>
            <a:srgbClr val="FBAE40"/>
          </p15:clr>
        </p15:guide>
        <p15:guide id="4" pos="1553" userDrawn="1">
          <p15:clr>
            <a:srgbClr val="FBAE40"/>
          </p15:clr>
        </p15:guide>
        <p15:guide id="5" pos="1629" userDrawn="1">
          <p15:clr>
            <a:srgbClr val="FBAE40"/>
          </p15:clr>
        </p15:guide>
        <p15:guide id="6" pos="2686" userDrawn="1">
          <p15:clr>
            <a:srgbClr val="FBAE40"/>
          </p15:clr>
        </p15:guide>
        <p15:guide id="7" pos="2757" userDrawn="1">
          <p15:clr>
            <a:srgbClr val="FBAE40"/>
          </p15:clr>
        </p15:guide>
        <p15:guide id="8" pos="3820" userDrawn="1">
          <p15:clr>
            <a:srgbClr val="FBAE40"/>
          </p15:clr>
        </p15:guide>
        <p15:guide id="9" pos="3908" userDrawn="1">
          <p15:clr>
            <a:srgbClr val="FBAE40"/>
          </p15:clr>
        </p15:guide>
        <p15:guide id="10" pos="4948" userDrawn="1">
          <p15:clr>
            <a:srgbClr val="FBAE40"/>
          </p15:clr>
        </p15:guide>
        <p15:guide id="11" pos="5019" userDrawn="1">
          <p15:clr>
            <a:srgbClr val="FBAE40"/>
          </p15:clr>
        </p15:guide>
        <p15:guide id="12" pos="6076" userDrawn="1">
          <p15:clr>
            <a:srgbClr val="FBAE40"/>
          </p15:clr>
        </p15:guide>
        <p15:guide id="13" pos="6147" userDrawn="1">
          <p15:clr>
            <a:srgbClr val="FBAE40"/>
          </p15:clr>
        </p15:guide>
        <p15:guide id="14" pos="720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Педогогич команд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A3DEF-316A-334A-AF3E-6F9B4C2F2A82}"/>
              </a:ext>
            </a:extLst>
          </p:cNvPr>
          <p:cNvPicPr>
            <a:picLocks noChangeAspect="1"/>
          </p:cNvPicPr>
          <p:nvPr userDrawn="1"/>
        </p:nvPicPr>
        <p:blipFill rotWithShape="1">
          <a:blip r:embed="rId2"/>
          <a:srcRect r="11571"/>
          <a:stretch/>
        </p:blipFill>
        <p:spPr>
          <a:xfrm>
            <a:off x="2113613" y="0"/>
            <a:ext cx="10092564" cy="6858000"/>
          </a:xfrm>
          <a:prstGeom prst="rect">
            <a:avLst/>
          </a:prstGeom>
        </p:spPr>
      </p:pic>
      <p:cxnSp>
        <p:nvCxnSpPr>
          <p:cNvPr id="4" name="Прямая соединительная линия 3"/>
          <p:cNvCxnSpPr/>
          <p:nvPr userDrawn="1"/>
        </p:nvCxnSpPr>
        <p:spPr>
          <a:xfrm>
            <a:off x="594516" y="4940903"/>
            <a:ext cx="1124296" cy="0"/>
          </a:xfrm>
          <a:prstGeom prst="line">
            <a:avLst/>
          </a:prstGeom>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520088" y="1728756"/>
            <a:ext cx="1455695" cy="707886"/>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7" name="Прямоугольник 6"/>
          <p:cNvSpPr/>
          <p:nvPr userDrawn="1"/>
        </p:nvSpPr>
        <p:spPr>
          <a:xfrm>
            <a:off x="520088" y="2813488"/>
            <a:ext cx="1759816" cy="1938992"/>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«Развитие личностного потенциала в системе взаимодействия ключевых участников образовательных отношений: методология и технология обучения педагогических команд образовательных организаций»</a:t>
            </a:r>
            <a:endParaRPr lang="ru-RU" sz="1000" dirty="0">
              <a:latin typeface="Verdana" panose="020B0604030504040204" pitchFamily="34" charset="0"/>
            </a:endParaRPr>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5129327"/>
            <a:ext cx="1124296" cy="833434"/>
          </a:xfrm>
          <a:prstGeom prst="rect">
            <a:avLst/>
          </a:prstGeom>
        </p:spPr>
      </p:pic>
      <p:pic>
        <p:nvPicPr>
          <p:cNvPr id="10" name="Рисунок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435" y="701654"/>
            <a:ext cx="2014603" cy="650256"/>
          </a:xfrm>
          <a:prstGeom prst="rect">
            <a:avLst/>
          </a:prstGeom>
        </p:spPr>
      </p:pic>
      <p:cxnSp>
        <p:nvCxnSpPr>
          <p:cNvPr id="11" name="Прямая соединительная линия 10"/>
          <p:cNvCxnSpPr/>
          <p:nvPr userDrawn="1"/>
        </p:nvCxnSpPr>
        <p:spPr>
          <a:xfrm>
            <a:off x="594516" y="2625065"/>
            <a:ext cx="1124296"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94516" y="1540333"/>
            <a:ext cx="11242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830198"/>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Методология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7" name="Прямая соединительная линия 6"/>
          <p:cNvCxnSpPr/>
          <p:nvPr userDrawn="1"/>
        </p:nvCxnSpPr>
        <p:spPr>
          <a:xfrm>
            <a:off x="2758349"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5403801"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10293599"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2887116" y="340611"/>
            <a:ext cx="2366146" cy="430887"/>
          </a:xfrm>
          <a:prstGeom prst="rect">
            <a:avLst/>
          </a:prstGeom>
        </p:spPr>
        <p:txBody>
          <a:bodyPr wrap="square">
            <a:spAutoFit/>
          </a:bodyPr>
          <a:lstStyle/>
          <a:p>
            <a:r>
              <a:rPr lang="ru-RU" sz="1100" dirty="0">
                <a:latin typeface="Verdana" panose="020B0604030504040204" pitchFamily="34" charset="0"/>
              </a:rPr>
              <a:t>ПРОГРАММА ПО РАЗВИТИЮ </a:t>
            </a:r>
          </a:p>
          <a:p>
            <a:r>
              <a:rPr lang="ru-RU" sz="1100" dirty="0">
                <a:latin typeface="Verdana" panose="020B0604030504040204" pitchFamily="34" charset="0"/>
              </a:rPr>
              <a:t>ЛИЧНОСТНОГО ПОТЕНЦИАЛА</a:t>
            </a:r>
          </a:p>
        </p:txBody>
      </p:sp>
      <p:sp>
        <p:nvSpPr>
          <p:cNvPr id="11" name="Прямоугольник 10"/>
          <p:cNvSpPr/>
          <p:nvPr userDrawn="1"/>
        </p:nvSpPr>
        <p:spPr>
          <a:xfrm>
            <a:off x="5554340" y="255972"/>
            <a:ext cx="4588720" cy="600164"/>
          </a:xfrm>
          <a:prstGeom prst="rect">
            <a:avLst/>
          </a:prstGeom>
        </p:spPr>
        <p:txBody>
          <a:bodyPr wrap="square">
            <a:spAutoFit/>
          </a:bodyPr>
          <a:lstStyle/>
          <a:p>
            <a:r>
              <a:rPr lang="ru-RU" sz="1100" b="0" i="0" kern="1200" dirty="0">
                <a:solidFill>
                  <a:schemeClr val="tx1"/>
                </a:solidFill>
                <a:effectLst/>
                <a:latin typeface="Verdana" panose="020B0604030504040204" pitchFamily="34" charset="0"/>
                <a:ea typeface="+mn-ea"/>
                <a:cs typeface="+mn-cs"/>
              </a:rPr>
              <a:t>ППК «Методология и технология обучения управленческих команд образовательных организаций созданию личностно-развивающей образовательной среды»</a:t>
            </a:r>
            <a:endParaRPr lang="ru-RU" sz="1100" dirty="0">
              <a:latin typeface="Verdana" panose="020B0604030504040204" pitchFamily="34" charset="0"/>
            </a:endParaRPr>
          </a:p>
        </p:txBody>
      </p:sp>
    </p:spTree>
    <p:extLst>
      <p:ext uri="{BB962C8B-B14F-4D97-AF65-F5344CB8AC3E}">
        <p14:creationId xmlns:p14="http://schemas.microsoft.com/office/powerpoint/2010/main" val="3371816885"/>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Методология 2">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2">
            <a:extLst>
              <a:ext uri="{28A0092B-C50C-407E-A947-70E740481C1C}">
                <a14:useLocalDpi xmlns:a14="http://schemas.microsoft.com/office/drawing/2010/main" val="0"/>
              </a:ext>
            </a:extLst>
          </a:blip>
          <a:srcRect r="23916" b="47550"/>
          <a:stretch/>
        </p:blipFill>
        <p:spPr>
          <a:xfrm>
            <a:off x="779463" y="1074058"/>
            <a:ext cx="11412537" cy="57912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14" name="Прямая соединительная линия 13"/>
          <p:cNvCxnSpPr/>
          <p:nvPr userDrawn="1"/>
        </p:nvCxnSpPr>
        <p:spPr>
          <a:xfrm>
            <a:off x="2736577"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403801"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10293599"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2887116" y="340611"/>
            <a:ext cx="2366146" cy="430887"/>
          </a:xfrm>
          <a:prstGeom prst="rect">
            <a:avLst/>
          </a:prstGeom>
        </p:spPr>
        <p:txBody>
          <a:bodyPr wrap="square">
            <a:spAutoFit/>
          </a:bodyPr>
          <a:lstStyle/>
          <a:p>
            <a:r>
              <a:rPr lang="ru-RU" sz="1100" dirty="0">
                <a:latin typeface="Verdana" panose="020B0604030504040204" pitchFamily="34" charset="0"/>
              </a:rPr>
              <a:t>ПРОГРАММА ПО РАЗВИТИЮ </a:t>
            </a:r>
          </a:p>
          <a:p>
            <a:r>
              <a:rPr lang="ru-RU" sz="1100" dirty="0">
                <a:latin typeface="Verdana" panose="020B0604030504040204" pitchFamily="34" charset="0"/>
              </a:rPr>
              <a:t>ЛИЧНОСТНОГО ПОТЕНЦИАЛА</a:t>
            </a:r>
          </a:p>
        </p:txBody>
      </p:sp>
      <p:sp>
        <p:nvSpPr>
          <p:cNvPr id="18" name="Прямоугольник 17"/>
          <p:cNvSpPr/>
          <p:nvPr userDrawn="1"/>
        </p:nvSpPr>
        <p:spPr>
          <a:xfrm>
            <a:off x="5554340" y="255972"/>
            <a:ext cx="4588720" cy="600164"/>
          </a:xfrm>
          <a:prstGeom prst="rect">
            <a:avLst/>
          </a:prstGeom>
        </p:spPr>
        <p:txBody>
          <a:bodyPr wrap="square">
            <a:spAutoFit/>
          </a:bodyPr>
          <a:lstStyle/>
          <a:p>
            <a:r>
              <a:rPr lang="ru-RU" sz="1100" b="0" i="0" kern="1200" dirty="0">
                <a:solidFill>
                  <a:schemeClr val="tx1"/>
                </a:solidFill>
                <a:effectLst/>
                <a:latin typeface="Verdana" panose="020B0604030504040204" pitchFamily="34" charset="0"/>
                <a:ea typeface="+mn-ea"/>
                <a:cs typeface="+mn-cs"/>
              </a:rPr>
              <a:t>ППК «Методология и технология обучения управленческих команд образовательных организаций созданию личностно-развивающей образовательной среды»</a:t>
            </a:r>
            <a:endParaRPr lang="ru-RU" sz="1100" dirty="0">
              <a:latin typeface="Verdana" panose="020B0604030504040204" pitchFamily="34" charset="0"/>
            </a:endParaRPr>
          </a:p>
        </p:txBody>
      </p:sp>
    </p:spTree>
    <p:extLst>
      <p:ext uri="{BB962C8B-B14F-4D97-AF65-F5344CB8AC3E}">
        <p14:creationId xmlns:p14="http://schemas.microsoft.com/office/powerpoint/2010/main" val="2277460523"/>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19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Методология 3">
    <p:bg>
      <p:bgPr>
        <a:solidFill>
          <a:schemeClr val="bg1"/>
        </a:solidFill>
        <a:effectLst/>
      </p:bgPr>
    </p:bg>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id="{1FDAFB6C-D1B5-2F47-8DEC-0807C980830C}"/>
              </a:ext>
            </a:extLst>
          </p:cNvPr>
          <p:cNvPicPr>
            <a:picLocks noChangeAspect="1"/>
          </p:cNvPicPr>
          <p:nvPr userDrawn="1"/>
        </p:nvPicPr>
        <p:blipFill>
          <a:blip r:embed="rId2"/>
          <a:stretch>
            <a:fillRect/>
          </a:stretch>
        </p:blipFill>
        <p:spPr>
          <a:xfrm>
            <a:off x="10713782" y="0"/>
            <a:ext cx="1478218" cy="2315688"/>
          </a:xfrm>
          <a:prstGeom prst="rect">
            <a:avLst/>
          </a:prstGeom>
        </p:spPr>
      </p:pic>
      <p:cxnSp>
        <p:nvCxnSpPr>
          <p:cNvPr id="13" name="Прямая соединительная линия 12"/>
          <p:cNvCxnSpPr/>
          <p:nvPr userDrawn="1"/>
        </p:nvCxnSpPr>
        <p:spPr>
          <a:xfrm>
            <a:off x="2572894"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userDrawn="1"/>
        </p:nvCxnSpPr>
        <p:spPr>
          <a:xfrm>
            <a:off x="4925345"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9146422" y="383652"/>
            <a:ext cx="0" cy="512180"/>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userDrawn="1"/>
        </p:nvSpPr>
        <p:spPr>
          <a:xfrm>
            <a:off x="2758106" y="455076"/>
            <a:ext cx="1982027" cy="369332"/>
          </a:xfrm>
          <a:prstGeom prst="rect">
            <a:avLst/>
          </a:prstGeom>
        </p:spPr>
        <p:txBody>
          <a:bodyPr wrap="square">
            <a:spAutoFit/>
          </a:bodyPr>
          <a:lstStyle/>
          <a:p>
            <a:r>
              <a:rPr lang="ru-RU" sz="900" dirty="0">
                <a:latin typeface="Verdana" panose="020B0604030504040204" pitchFamily="34" charset="0"/>
              </a:rPr>
              <a:t>ПРОГРАММА ПО РАЗВИТИЮ </a:t>
            </a:r>
          </a:p>
          <a:p>
            <a:r>
              <a:rPr lang="ru-RU" sz="900" dirty="0">
                <a:latin typeface="Verdana" panose="020B0604030504040204" pitchFamily="34" charset="0"/>
              </a:rPr>
              <a:t>ЛИЧНОСТНОГО ПОТЕНЦИАЛА</a:t>
            </a:r>
          </a:p>
        </p:txBody>
      </p:sp>
      <p:sp>
        <p:nvSpPr>
          <p:cNvPr id="17" name="Прямоугольник 16"/>
          <p:cNvSpPr/>
          <p:nvPr userDrawn="1"/>
        </p:nvSpPr>
        <p:spPr>
          <a:xfrm>
            <a:off x="5110557" y="385827"/>
            <a:ext cx="3850653" cy="507831"/>
          </a:xfrm>
          <a:prstGeom prst="rect">
            <a:avLst/>
          </a:prstGeom>
        </p:spPr>
        <p:txBody>
          <a:bodyPr wrap="square">
            <a:spAutoFit/>
          </a:bodyPr>
          <a:lstStyle/>
          <a:p>
            <a:r>
              <a:rPr lang="ru-RU" sz="900" b="0" i="0" kern="1200" dirty="0">
                <a:solidFill>
                  <a:schemeClr val="tx1"/>
                </a:solidFill>
                <a:effectLst/>
                <a:latin typeface="Verdana" panose="020B0604030504040204" pitchFamily="34" charset="0"/>
                <a:ea typeface="+mn-ea"/>
                <a:cs typeface="+mn-cs"/>
              </a:rPr>
              <a:t>ППК «Методология и технология обучения управленческих команд образовательных организаций созданию личностно-развивающей образовательной среды»</a:t>
            </a:r>
            <a:endParaRPr lang="ru-RU" sz="900" dirty="0">
              <a:latin typeface="Verdana" panose="020B0604030504040204" pitchFamily="34" charset="0"/>
            </a:endParaRPr>
          </a:p>
        </p:txBody>
      </p:sp>
      <p:pic>
        <p:nvPicPr>
          <p:cNvPr id="18" name="Рисунок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23411"/>
            <a:ext cx="853458" cy="632663"/>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399923"/>
            <a:ext cx="1486000" cy="479638"/>
          </a:xfrm>
          <a:prstGeom prst="rect">
            <a:avLst/>
          </a:prstGeom>
        </p:spPr>
      </p:pic>
    </p:spTree>
    <p:extLst>
      <p:ext uri="{BB962C8B-B14F-4D97-AF65-F5344CB8AC3E}">
        <p14:creationId xmlns:p14="http://schemas.microsoft.com/office/powerpoint/2010/main" val="3289519326"/>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53">
          <p15:clr>
            <a:srgbClr val="FBAE40"/>
          </p15:clr>
        </p15:guide>
        <p15:guide id="14" pos="72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Методология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A762A3-56BE-CE43-8095-6D535097E448}"/>
              </a:ext>
            </a:extLst>
          </p:cNvPr>
          <p:cNvPicPr>
            <a:picLocks noChangeAspect="1"/>
          </p:cNvPicPr>
          <p:nvPr userDrawn="1"/>
        </p:nvPicPr>
        <p:blipFill>
          <a:blip r:embed="rId2"/>
          <a:stretch>
            <a:fillRect/>
          </a:stretch>
        </p:blipFill>
        <p:spPr>
          <a:xfrm>
            <a:off x="11228942" y="-14748"/>
            <a:ext cx="977805" cy="970821"/>
          </a:xfrm>
          <a:prstGeom prst="rect">
            <a:avLst/>
          </a:prstGeom>
        </p:spPr>
      </p:pic>
      <p:cxnSp>
        <p:nvCxnSpPr>
          <p:cNvPr id="14" name="Прямая соединительная линия 13"/>
          <p:cNvCxnSpPr/>
          <p:nvPr userDrawn="1"/>
        </p:nvCxnSpPr>
        <p:spPr>
          <a:xfrm>
            <a:off x="2572894"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4925345"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9146422" y="383652"/>
            <a:ext cx="0" cy="51218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2758106" y="455076"/>
            <a:ext cx="1982027" cy="369332"/>
          </a:xfrm>
          <a:prstGeom prst="rect">
            <a:avLst/>
          </a:prstGeom>
        </p:spPr>
        <p:txBody>
          <a:bodyPr wrap="square">
            <a:spAutoFit/>
          </a:bodyPr>
          <a:lstStyle/>
          <a:p>
            <a:r>
              <a:rPr lang="ru-RU" sz="900" dirty="0">
                <a:latin typeface="Verdana" panose="020B0604030504040204" pitchFamily="34" charset="0"/>
              </a:rPr>
              <a:t>ПРОГРАММА ПО РАЗВИТИЮ </a:t>
            </a:r>
          </a:p>
          <a:p>
            <a:r>
              <a:rPr lang="ru-RU" sz="900" dirty="0">
                <a:latin typeface="Verdana" panose="020B0604030504040204" pitchFamily="34" charset="0"/>
              </a:rPr>
              <a:t>ЛИЧНОСТНОГО ПОТЕНЦИАЛА</a:t>
            </a:r>
          </a:p>
        </p:txBody>
      </p:sp>
      <p:sp>
        <p:nvSpPr>
          <p:cNvPr id="18" name="Прямоугольник 17"/>
          <p:cNvSpPr/>
          <p:nvPr userDrawn="1"/>
        </p:nvSpPr>
        <p:spPr>
          <a:xfrm>
            <a:off x="5110557" y="385827"/>
            <a:ext cx="3850653" cy="507831"/>
          </a:xfrm>
          <a:prstGeom prst="rect">
            <a:avLst/>
          </a:prstGeom>
        </p:spPr>
        <p:txBody>
          <a:bodyPr wrap="square">
            <a:spAutoFit/>
          </a:bodyPr>
          <a:lstStyle/>
          <a:p>
            <a:r>
              <a:rPr lang="ru-RU" sz="900" b="0" i="0" kern="1200" dirty="0">
                <a:solidFill>
                  <a:schemeClr val="tx1"/>
                </a:solidFill>
                <a:effectLst/>
                <a:latin typeface="Verdana" panose="020B0604030504040204" pitchFamily="34" charset="0"/>
                <a:ea typeface="+mn-ea"/>
                <a:cs typeface="+mn-cs"/>
              </a:rPr>
              <a:t>ППК «Методология и технология обучения управленческих команд образовательных организаций созданию личностно-развивающей образовательной среды»</a:t>
            </a:r>
            <a:endParaRPr lang="ru-RU" sz="900" dirty="0">
              <a:latin typeface="Verdana" panose="020B0604030504040204" pitchFamily="34" charset="0"/>
            </a:endParaRPr>
          </a:p>
        </p:txBody>
      </p:sp>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23411"/>
            <a:ext cx="853458" cy="632663"/>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399923"/>
            <a:ext cx="1486000" cy="479638"/>
          </a:xfrm>
          <a:prstGeom prst="rect">
            <a:avLst/>
          </a:prstGeom>
        </p:spPr>
      </p:pic>
    </p:spTree>
    <p:extLst>
      <p:ext uri="{BB962C8B-B14F-4D97-AF65-F5344CB8AC3E}">
        <p14:creationId xmlns:p14="http://schemas.microsoft.com/office/powerpoint/2010/main" val="527535505"/>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Методология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A3DEF-316A-334A-AF3E-6F9B4C2F2A82}"/>
              </a:ext>
            </a:extLst>
          </p:cNvPr>
          <p:cNvPicPr>
            <a:picLocks noChangeAspect="1"/>
          </p:cNvPicPr>
          <p:nvPr userDrawn="1"/>
        </p:nvPicPr>
        <p:blipFill rotWithShape="1">
          <a:blip r:embed="rId2"/>
          <a:srcRect r="11571"/>
          <a:stretch/>
        </p:blipFill>
        <p:spPr>
          <a:xfrm>
            <a:off x="2113613" y="0"/>
            <a:ext cx="10092564" cy="6858000"/>
          </a:xfrm>
          <a:prstGeom prst="rect">
            <a:avLst/>
          </a:prstGeom>
        </p:spPr>
      </p:pic>
      <p:cxnSp>
        <p:nvCxnSpPr>
          <p:cNvPr id="4" name="Прямая соединительная линия 3"/>
          <p:cNvCxnSpPr/>
          <p:nvPr userDrawn="1"/>
        </p:nvCxnSpPr>
        <p:spPr>
          <a:xfrm>
            <a:off x="594516" y="4784450"/>
            <a:ext cx="1124296" cy="0"/>
          </a:xfrm>
          <a:prstGeom prst="line">
            <a:avLst/>
          </a:prstGeom>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520088" y="2041662"/>
            <a:ext cx="1455695" cy="646331"/>
          </a:xfrm>
          <a:prstGeom prst="rect">
            <a:avLst/>
          </a:prstGeom>
        </p:spPr>
        <p:txBody>
          <a:bodyPr wrap="square">
            <a:spAutoFit/>
          </a:bodyPr>
          <a:lstStyle/>
          <a:p>
            <a:r>
              <a:rPr lang="ru-RU" sz="900" dirty="0">
                <a:latin typeface="Verdana" panose="020B0604030504040204" pitchFamily="34" charset="0"/>
              </a:rPr>
              <a:t>ПРОГРАММА                    ПО РАЗВИТИЮ </a:t>
            </a:r>
          </a:p>
          <a:p>
            <a:r>
              <a:rPr lang="ru-RU" sz="900" dirty="0">
                <a:latin typeface="Verdana" panose="020B0604030504040204" pitchFamily="34" charset="0"/>
              </a:rPr>
              <a:t>ЛИЧНОСТНОГО ПОТЕНЦИАЛА</a:t>
            </a:r>
          </a:p>
        </p:txBody>
      </p:sp>
      <p:sp>
        <p:nvSpPr>
          <p:cNvPr id="7" name="Прямоугольник 6"/>
          <p:cNvSpPr/>
          <p:nvPr userDrawn="1"/>
        </p:nvSpPr>
        <p:spPr>
          <a:xfrm>
            <a:off x="520088" y="3377745"/>
            <a:ext cx="1723240" cy="1061829"/>
          </a:xfrm>
          <a:prstGeom prst="rect">
            <a:avLst/>
          </a:prstGeom>
        </p:spPr>
        <p:txBody>
          <a:bodyPr wrap="square">
            <a:spAutoFit/>
          </a:bodyPr>
          <a:lstStyle/>
          <a:p>
            <a:r>
              <a:rPr lang="ru-RU" sz="900" b="0" i="0" kern="1200" dirty="0">
                <a:solidFill>
                  <a:schemeClr val="tx1"/>
                </a:solidFill>
                <a:effectLst/>
                <a:latin typeface="Verdana" panose="020B0604030504040204" pitchFamily="34" charset="0"/>
                <a:ea typeface="+mn-ea"/>
                <a:cs typeface="+mn-cs"/>
              </a:rPr>
              <a:t>ППК «Методология                 и технология обучения управленческих команд образовательных организаций созданию личностно-развивающей образовательной среды»</a:t>
            </a:r>
            <a:endParaRPr lang="ru-RU" sz="900" dirty="0">
              <a:latin typeface="Verdana" panose="020B0604030504040204" pitchFamily="34" charset="0"/>
            </a:endParaRPr>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5129327"/>
            <a:ext cx="1124296" cy="833434"/>
          </a:xfrm>
          <a:prstGeom prst="rect">
            <a:avLst/>
          </a:prstGeom>
        </p:spPr>
      </p:pic>
      <p:pic>
        <p:nvPicPr>
          <p:cNvPr id="10" name="Рисунок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435" y="701654"/>
            <a:ext cx="2014603" cy="650256"/>
          </a:xfrm>
          <a:prstGeom prst="rect">
            <a:avLst/>
          </a:prstGeom>
        </p:spPr>
      </p:pic>
      <p:cxnSp>
        <p:nvCxnSpPr>
          <p:cNvPr id="11" name="Прямая соединительная линия 10"/>
          <p:cNvCxnSpPr/>
          <p:nvPr userDrawn="1"/>
        </p:nvCxnSpPr>
        <p:spPr>
          <a:xfrm>
            <a:off x="594516" y="3032869"/>
            <a:ext cx="1124296"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94516" y="1696786"/>
            <a:ext cx="11242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2128188"/>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Навигация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53324"/>
            <a:ext cx="2014603" cy="65025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207750"/>
            <a:ext cx="1000150" cy="741405"/>
          </a:xfrm>
          <a:prstGeom prst="rect">
            <a:avLst/>
          </a:prstGeom>
        </p:spPr>
      </p:pic>
      <p:cxnSp>
        <p:nvCxnSpPr>
          <p:cNvPr id="7" name="Прямая соединительная линия 6"/>
          <p:cNvCxnSpPr/>
          <p:nvPr userDrawn="1"/>
        </p:nvCxnSpPr>
        <p:spPr>
          <a:xfrm>
            <a:off x="2919323"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6167022"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10110851" y="303917"/>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3252608" y="347620"/>
            <a:ext cx="2581129" cy="461665"/>
          </a:xfrm>
          <a:prstGeom prst="rect">
            <a:avLst/>
          </a:prstGeom>
        </p:spPr>
        <p:txBody>
          <a:bodyPr wrap="square">
            <a:spAutoFit/>
          </a:bodyPr>
          <a:lstStyle/>
          <a:p>
            <a:r>
              <a:rPr lang="ru-RU" sz="1200" dirty="0">
                <a:latin typeface="Verdana" panose="020B0604030504040204" pitchFamily="34" charset="0"/>
              </a:rPr>
              <a:t>ПРОГРАММА ПО РАЗВИТИЮ </a:t>
            </a:r>
          </a:p>
          <a:p>
            <a:r>
              <a:rPr lang="ru-RU" sz="1200" dirty="0">
                <a:latin typeface="Verdana" panose="020B0604030504040204" pitchFamily="34" charset="0"/>
              </a:rPr>
              <a:t>ЛИЧНОСТНОГО ПОТЕНЦИАЛА</a:t>
            </a:r>
          </a:p>
        </p:txBody>
      </p:sp>
      <p:sp>
        <p:nvSpPr>
          <p:cNvPr id="11" name="Прямоугольник 10"/>
          <p:cNvSpPr/>
          <p:nvPr userDrawn="1"/>
        </p:nvSpPr>
        <p:spPr>
          <a:xfrm>
            <a:off x="6500307" y="255287"/>
            <a:ext cx="3277259" cy="646331"/>
          </a:xfrm>
          <a:prstGeom prst="rect">
            <a:avLst/>
          </a:prstGeom>
        </p:spPr>
        <p:txBody>
          <a:bodyPr wrap="square">
            <a:spAutoFit/>
          </a:bodyPr>
          <a:lstStyle/>
          <a:p>
            <a:r>
              <a:rPr lang="ru-RU" sz="1200" b="0" i="0" kern="1200" dirty="0">
                <a:solidFill>
                  <a:schemeClr val="tx1"/>
                </a:solidFill>
                <a:effectLst/>
                <a:latin typeface="Verdana" panose="020B0604030504040204" pitchFamily="34" charset="0"/>
                <a:ea typeface="+mn-ea"/>
                <a:cs typeface="+mn-cs"/>
              </a:rPr>
              <a:t>ППК «Навигация обучающихся сообществ в личностно-развивающей образовательной среде»</a:t>
            </a:r>
            <a:endParaRPr lang="ru-RU" sz="1200" dirty="0">
              <a:latin typeface="Verdana" panose="020B0604030504040204" pitchFamily="34" charset="0"/>
            </a:endParaRPr>
          </a:p>
        </p:txBody>
      </p:sp>
    </p:spTree>
    <p:extLst>
      <p:ext uri="{BB962C8B-B14F-4D97-AF65-F5344CB8AC3E}">
        <p14:creationId xmlns:p14="http://schemas.microsoft.com/office/powerpoint/2010/main" val="2381032326"/>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Навигация 2">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2">
            <a:extLst>
              <a:ext uri="{28A0092B-C50C-407E-A947-70E740481C1C}">
                <a14:useLocalDpi xmlns:a14="http://schemas.microsoft.com/office/drawing/2010/main" val="0"/>
              </a:ext>
            </a:extLst>
          </a:blip>
          <a:srcRect r="23916" b="47550"/>
          <a:stretch/>
        </p:blipFill>
        <p:spPr>
          <a:xfrm>
            <a:off x="779463" y="1074058"/>
            <a:ext cx="11412537" cy="57912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53324"/>
            <a:ext cx="2014603" cy="650256"/>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207750"/>
            <a:ext cx="1000150" cy="741405"/>
          </a:xfrm>
          <a:prstGeom prst="rect">
            <a:avLst/>
          </a:prstGeom>
        </p:spPr>
      </p:pic>
      <p:cxnSp>
        <p:nvCxnSpPr>
          <p:cNvPr id="14" name="Прямая соединительная линия 13"/>
          <p:cNvCxnSpPr/>
          <p:nvPr userDrawn="1"/>
        </p:nvCxnSpPr>
        <p:spPr>
          <a:xfrm>
            <a:off x="2919323"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6167022"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10110851" y="303917"/>
            <a:ext cx="0" cy="54907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3252608" y="347620"/>
            <a:ext cx="2581129" cy="461665"/>
          </a:xfrm>
          <a:prstGeom prst="rect">
            <a:avLst/>
          </a:prstGeom>
        </p:spPr>
        <p:txBody>
          <a:bodyPr wrap="square">
            <a:spAutoFit/>
          </a:bodyPr>
          <a:lstStyle/>
          <a:p>
            <a:r>
              <a:rPr lang="ru-RU" sz="1200" dirty="0">
                <a:latin typeface="Verdana" panose="020B0604030504040204" pitchFamily="34" charset="0"/>
              </a:rPr>
              <a:t>ПРОГРАММА ПО РАЗВИТИЮ </a:t>
            </a:r>
          </a:p>
          <a:p>
            <a:r>
              <a:rPr lang="ru-RU" sz="1200" dirty="0">
                <a:latin typeface="Verdana" panose="020B0604030504040204" pitchFamily="34" charset="0"/>
              </a:rPr>
              <a:t>ЛИЧНОСТНОГО ПОТЕНЦИАЛА</a:t>
            </a:r>
          </a:p>
        </p:txBody>
      </p:sp>
      <p:sp>
        <p:nvSpPr>
          <p:cNvPr id="18" name="Прямоугольник 17"/>
          <p:cNvSpPr/>
          <p:nvPr userDrawn="1"/>
        </p:nvSpPr>
        <p:spPr>
          <a:xfrm>
            <a:off x="6500307" y="255287"/>
            <a:ext cx="3277259" cy="646331"/>
          </a:xfrm>
          <a:prstGeom prst="rect">
            <a:avLst/>
          </a:prstGeom>
        </p:spPr>
        <p:txBody>
          <a:bodyPr wrap="square">
            <a:spAutoFit/>
          </a:bodyPr>
          <a:lstStyle/>
          <a:p>
            <a:r>
              <a:rPr lang="ru-RU" sz="1200" b="0" i="0" kern="1200" dirty="0">
                <a:solidFill>
                  <a:schemeClr val="tx1"/>
                </a:solidFill>
                <a:effectLst/>
                <a:latin typeface="Verdana" panose="020B0604030504040204" pitchFamily="34" charset="0"/>
                <a:ea typeface="+mn-ea"/>
                <a:cs typeface="+mn-cs"/>
              </a:rPr>
              <a:t>ППК «Навигация обучающихся сообществ в личностно-развивающей образовательной среде»</a:t>
            </a:r>
            <a:endParaRPr lang="ru-RU" sz="1200" dirty="0">
              <a:latin typeface="Verdana" panose="020B0604030504040204" pitchFamily="34" charset="0"/>
            </a:endParaRPr>
          </a:p>
        </p:txBody>
      </p:sp>
    </p:spTree>
    <p:extLst>
      <p:ext uri="{BB962C8B-B14F-4D97-AF65-F5344CB8AC3E}">
        <p14:creationId xmlns:p14="http://schemas.microsoft.com/office/powerpoint/2010/main" val="2009465828"/>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1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Навигация 3">
    <p:bg>
      <p:bgPr>
        <a:solidFill>
          <a:schemeClr val="bg1"/>
        </a:solidFill>
        <a:effectLst/>
      </p:bgPr>
    </p:bg>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id="{1FDAFB6C-D1B5-2F47-8DEC-0807C980830C}"/>
              </a:ext>
            </a:extLst>
          </p:cNvPr>
          <p:cNvPicPr>
            <a:picLocks noChangeAspect="1"/>
          </p:cNvPicPr>
          <p:nvPr userDrawn="1"/>
        </p:nvPicPr>
        <p:blipFill>
          <a:blip r:embed="rId2"/>
          <a:stretch>
            <a:fillRect/>
          </a:stretch>
        </p:blipFill>
        <p:spPr>
          <a:xfrm>
            <a:off x="10713782" y="0"/>
            <a:ext cx="1478218" cy="2315688"/>
          </a:xfrm>
          <a:prstGeom prst="rect">
            <a:avLst/>
          </a:prstGeom>
        </p:spPr>
      </p:pic>
      <p:cxnSp>
        <p:nvCxnSpPr>
          <p:cNvPr id="13" name="Прямая соединительная линия 12"/>
          <p:cNvCxnSpPr/>
          <p:nvPr userDrawn="1"/>
        </p:nvCxnSpPr>
        <p:spPr>
          <a:xfrm>
            <a:off x="2720841"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userDrawn="1"/>
        </p:nvCxnSpPr>
        <p:spPr>
          <a:xfrm>
            <a:off x="5543986"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8998475" y="402458"/>
            <a:ext cx="0" cy="512180"/>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userDrawn="1"/>
        </p:nvSpPr>
        <p:spPr>
          <a:xfrm>
            <a:off x="3054000" y="458493"/>
            <a:ext cx="2156827" cy="400110"/>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17" name="Прямоугольник 16"/>
          <p:cNvSpPr/>
          <p:nvPr userDrawn="1"/>
        </p:nvSpPr>
        <p:spPr>
          <a:xfrm>
            <a:off x="5877145" y="381549"/>
            <a:ext cx="2788171" cy="553998"/>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«Навигация обучающихся сообществ в личностно-развивающей образовательной среде»</a:t>
            </a:r>
            <a:endParaRPr lang="ru-RU" sz="1000" dirty="0">
              <a:latin typeface="Verdana" panose="020B0604030504040204" pitchFamily="34" charset="0"/>
            </a:endParaRPr>
          </a:p>
        </p:txBody>
      </p:sp>
      <p:pic>
        <p:nvPicPr>
          <p:cNvPr id="18" name="Рисунок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42217"/>
            <a:ext cx="853458" cy="632663"/>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418729"/>
            <a:ext cx="1486000" cy="479638"/>
          </a:xfrm>
          <a:prstGeom prst="rect">
            <a:avLst/>
          </a:prstGeom>
        </p:spPr>
      </p:pic>
    </p:spTree>
    <p:extLst>
      <p:ext uri="{BB962C8B-B14F-4D97-AF65-F5344CB8AC3E}">
        <p14:creationId xmlns:p14="http://schemas.microsoft.com/office/powerpoint/2010/main" val="486102226"/>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53">
          <p15:clr>
            <a:srgbClr val="FBAE40"/>
          </p15:clr>
        </p15:guide>
        <p15:guide id="14" pos="720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Навигация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A762A3-56BE-CE43-8095-6D535097E448}"/>
              </a:ext>
            </a:extLst>
          </p:cNvPr>
          <p:cNvPicPr>
            <a:picLocks noChangeAspect="1"/>
          </p:cNvPicPr>
          <p:nvPr userDrawn="1"/>
        </p:nvPicPr>
        <p:blipFill>
          <a:blip r:embed="rId2"/>
          <a:stretch>
            <a:fillRect/>
          </a:stretch>
        </p:blipFill>
        <p:spPr>
          <a:xfrm>
            <a:off x="11228942" y="-14748"/>
            <a:ext cx="977805" cy="970821"/>
          </a:xfrm>
          <a:prstGeom prst="rect">
            <a:avLst/>
          </a:prstGeom>
        </p:spPr>
      </p:pic>
      <p:cxnSp>
        <p:nvCxnSpPr>
          <p:cNvPr id="14" name="Прямая соединительная линия 13"/>
          <p:cNvCxnSpPr/>
          <p:nvPr userDrawn="1"/>
        </p:nvCxnSpPr>
        <p:spPr>
          <a:xfrm>
            <a:off x="2720841"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543986"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8998475" y="402458"/>
            <a:ext cx="0" cy="51218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3054000" y="458493"/>
            <a:ext cx="2156827" cy="400110"/>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18" name="Прямоугольник 17"/>
          <p:cNvSpPr/>
          <p:nvPr userDrawn="1"/>
        </p:nvSpPr>
        <p:spPr>
          <a:xfrm>
            <a:off x="5877145" y="381549"/>
            <a:ext cx="2788171" cy="553998"/>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«Навигация обучающихся сообществ в личностно-развивающей образовательной среде»</a:t>
            </a:r>
            <a:endParaRPr lang="ru-RU" sz="1000" dirty="0">
              <a:latin typeface="Verdana" panose="020B0604030504040204" pitchFamily="34" charset="0"/>
            </a:endParaRPr>
          </a:p>
        </p:txBody>
      </p:sp>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42217"/>
            <a:ext cx="853458" cy="632663"/>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418729"/>
            <a:ext cx="1486000" cy="479638"/>
          </a:xfrm>
          <a:prstGeom prst="rect">
            <a:avLst/>
          </a:prstGeom>
        </p:spPr>
      </p:pic>
    </p:spTree>
    <p:extLst>
      <p:ext uri="{BB962C8B-B14F-4D97-AF65-F5344CB8AC3E}">
        <p14:creationId xmlns:p14="http://schemas.microsoft.com/office/powerpoint/2010/main" val="2791346666"/>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Управление созданием личностно-развивающей образовательной среды 25_Title Slide">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7" name="Прямая соединительная линия 6"/>
          <p:cNvCxnSpPr/>
          <p:nvPr userDrawn="1"/>
        </p:nvCxnSpPr>
        <p:spPr>
          <a:xfrm>
            <a:off x="2886344"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6068085"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10143834"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3186650" y="325222"/>
            <a:ext cx="2581129" cy="461665"/>
          </a:xfrm>
          <a:prstGeom prst="rect">
            <a:avLst/>
          </a:prstGeom>
        </p:spPr>
        <p:txBody>
          <a:bodyPr wrap="square">
            <a:spAutoFit/>
          </a:bodyPr>
          <a:lstStyle/>
          <a:p>
            <a:r>
              <a:rPr lang="ru-RU" sz="1200" dirty="0">
                <a:latin typeface="Verdana" panose="020B0604030504040204" pitchFamily="34" charset="0"/>
              </a:rPr>
              <a:t>ПРОГРАММА ПО РАЗВИТИЮ </a:t>
            </a:r>
          </a:p>
          <a:p>
            <a:r>
              <a:rPr lang="ru-RU" sz="1200" dirty="0">
                <a:latin typeface="Verdana" panose="020B0604030504040204" pitchFamily="34" charset="0"/>
              </a:rPr>
              <a:t>ЛИЧНОСТНОГО ПОТЕНЦИАЛА</a:t>
            </a:r>
          </a:p>
        </p:txBody>
      </p:sp>
      <p:sp>
        <p:nvSpPr>
          <p:cNvPr id="11" name="Прямоугольник 10"/>
          <p:cNvSpPr/>
          <p:nvPr userDrawn="1"/>
        </p:nvSpPr>
        <p:spPr>
          <a:xfrm>
            <a:off x="6368391" y="325222"/>
            <a:ext cx="3475137" cy="461665"/>
          </a:xfrm>
          <a:prstGeom prst="rect">
            <a:avLst/>
          </a:prstGeom>
        </p:spPr>
        <p:txBody>
          <a:bodyPr wrap="square">
            <a:spAutoFit/>
          </a:bodyPr>
          <a:lstStyle/>
          <a:p>
            <a:r>
              <a:rPr lang="ru-RU" sz="1200" dirty="0">
                <a:latin typeface="Verdana" panose="020B0604030504040204" pitchFamily="34" charset="0"/>
              </a:rPr>
              <a:t>ППК «Управление созданием личностно-</a:t>
            </a:r>
          </a:p>
          <a:p>
            <a:r>
              <a:rPr lang="ru-RU" sz="1200" dirty="0">
                <a:latin typeface="Verdana" panose="020B0604030504040204" pitchFamily="34" charset="0"/>
              </a:rPr>
              <a:t>развивающей образовательной среды» </a:t>
            </a:r>
          </a:p>
        </p:txBody>
      </p:sp>
      <p:pic>
        <p:nvPicPr>
          <p:cNvPr id="4" name="Рисунок 3"/>
          <p:cNvPicPr>
            <a:picLocks noChangeAspect="1"/>
          </p:cNvPicPr>
          <p:nvPr userDrawn="1"/>
        </p:nvPicPr>
        <p:blipFill rotWithShape="1">
          <a:blip r:embed="rId4">
            <a:extLst>
              <a:ext uri="{28A0092B-C50C-407E-A947-70E740481C1C}">
                <a14:useLocalDpi xmlns:a14="http://schemas.microsoft.com/office/drawing/2010/main" val="0"/>
              </a:ext>
            </a:extLst>
          </a:blip>
          <a:srcRect r="23916" b="47550"/>
          <a:stretch/>
        </p:blipFill>
        <p:spPr>
          <a:xfrm>
            <a:off x="779463" y="1074058"/>
            <a:ext cx="11412537" cy="5791200"/>
          </a:xfrm>
          <a:prstGeom prst="rect">
            <a:avLst/>
          </a:prstGeom>
        </p:spPr>
      </p:pic>
    </p:spTree>
    <p:extLst>
      <p:ext uri="{BB962C8B-B14F-4D97-AF65-F5344CB8AC3E}">
        <p14:creationId xmlns:p14="http://schemas.microsoft.com/office/powerpoint/2010/main" val="1367087920"/>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19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Навигация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A3DEF-316A-334A-AF3E-6F9B4C2F2A82}"/>
              </a:ext>
            </a:extLst>
          </p:cNvPr>
          <p:cNvPicPr>
            <a:picLocks noChangeAspect="1"/>
          </p:cNvPicPr>
          <p:nvPr userDrawn="1"/>
        </p:nvPicPr>
        <p:blipFill rotWithShape="1">
          <a:blip r:embed="rId2"/>
          <a:srcRect r="11571"/>
          <a:stretch/>
        </p:blipFill>
        <p:spPr>
          <a:xfrm>
            <a:off x="2113613" y="0"/>
            <a:ext cx="10092564" cy="6858000"/>
          </a:xfrm>
          <a:prstGeom prst="rect">
            <a:avLst/>
          </a:prstGeom>
        </p:spPr>
      </p:pic>
      <p:cxnSp>
        <p:nvCxnSpPr>
          <p:cNvPr id="4" name="Прямая соединительная линия 3"/>
          <p:cNvCxnSpPr/>
          <p:nvPr userDrawn="1"/>
        </p:nvCxnSpPr>
        <p:spPr>
          <a:xfrm>
            <a:off x="594516" y="4812662"/>
            <a:ext cx="1124296" cy="0"/>
          </a:xfrm>
          <a:prstGeom prst="line">
            <a:avLst/>
          </a:prstGeom>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520088" y="1985236"/>
            <a:ext cx="1455695" cy="707886"/>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7" name="Прямоугольник 6"/>
          <p:cNvSpPr/>
          <p:nvPr userDrawn="1"/>
        </p:nvSpPr>
        <p:spPr>
          <a:xfrm>
            <a:off x="520088" y="3326448"/>
            <a:ext cx="1455695" cy="1169551"/>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«Навигация обучающихся сообществ                           в личностно-развивающей образовательной среде»</a:t>
            </a:r>
            <a:endParaRPr lang="ru-RU" sz="1000" dirty="0">
              <a:latin typeface="Verdana" panose="020B0604030504040204" pitchFamily="34" charset="0"/>
            </a:endParaRPr>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5129327"/>
            <a:ext cx="1124296" cy="833434"/>
          </a:xfrm>
          <a:prstGeom prst="rect">
            <a:avLst/>
          </a:prstGeom>
        </p:spPr>
      </p:pic>
      <p:pic>
        <p:nvPicPr>
          <p:cNvPr id="10" name="Рисунок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435" y="701654"/>
            <a:ext cx="2014603" cy="650256"/>
          </a:xfrm>
          <a:prstGeom prst="rect">
            <a:avLst/>
          </a:prstGeom>
        </p:spPr>
      </p:pic>
      <p:cxnSp>
        <p:nvCxnSpPr>
          <p:cNvPr id="11" name="Прямая соединительная линия 10"/>
          <p:cNvCxnSpPr/>
          <p:nvPr userDrawn="1"/>
        </p:nvCxnSpPr>
        <p:spPr>
          <a:xfrm>
            <a:off x="594516" y="3009785"/>
            <a:ext cx="1124296"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94516" y="1668573"/>
            <a:ext cx="11242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0547556"/>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Развитие ЛП">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53324"/>
            <a:ext cx="2014603" cy="65025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207750"/>
            <a:ext cx="1000150" cy="741405"/>
          </a:xfrm>
          <a:prstGeom prst="rect">
            <a:avLst/>
          </a:prstGeom>
        </p:spPr>
      </p:pic>
      <p:cxnSp>
        <p:nvCxnSpPr>
          <p:cNvPr id="7" name="Прямая соединительная линия 6"/>
          <p:cNvCxnSpPr/>
          <p:nvPr userDrawn="1"/>
        </p:nvCxnSpPr>
        <p:spPr>
          <a:xfrm>
            <a:off x="2868820"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6015513"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10161358" y="303917"/>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3151602" y="347620"/>
            <a:ext cx="2581129" cy="461665"/>
          </a:xfrm>
          <a:prstGeom prst="rect">
            <a:avLst/>
          </a:prstGeom>
        </p:spPr>
        <p:txBody>
          <a:bodyPr wrap="square">
            <a:spAutoFit/>
          </a:bodyPr>
          <a:lstStyle/>
          <a:p>
            <a:r>
              <a:rPr lang="ru-RU" sz="1200" dirty="0">
                <a:latin typeface="Verdana" panose="020B0604030504040204" pitchFamily="34" charset="0"/>
              </a:rPr>
              <a:t>ПРОГРАММА ПО РАЗВИТИЮ </a:t>
            </a:r>
          </a:p>
          <a:p>
            <a:r>
              <a:rPr lang="ru-RU" sz="1200" dirty="0">
                <a:latin typeface="Verdana" panose="020B0604030504040204" pitchFamily="34" charset="0"/>
              </a:rPr>
              <a:t>ЛИЧНОСТНОГО ПОТЕНЦИАЛА</a:t>
            </a:r>
          </a:p>
        </p:txBody>
      </p:sp>
      <p:sp>
        <p:nvSpPr>
          <p:cNvPr id="11" name="Прямоугольник 10"/>
          <p:cNvSpPr/>
          <p:nvPr userDrawn="1"/>
        </p:nvSpPr>
        <p:spPr>
          <a:xfrm>
            <a:off x="6298295" y="255287"/>
            <a:ext cx="3580281" cy="646331"/>
          </a:xfrm>
          <a:prstGeom prst="rect">
            <a:avLst/>
          </a:prstGeom>
        </p:spPr>
        <p:txBody>
          <a:bodyPr wrap="square">
            <a:spAutoFit/>
          </a:bodyPr>
          <a:lstStyle/>
          <a:p>
            <a:r>
              <a:rPr lang="ru-RU" sz="1200" b="0" i="0" kern="1200" dirty="0">
                <a:solidFill>
                  <a:schemeClr val="tx1"/>
                </a:solidFill>
                <a:effectLst/>
                <a:latin typeface="Verdana" panose="020B0604030504040204" pitchFamily="34" charset="0"/>
                <a:ea typeface="+mn-ea"/>
                <a:cs typeface="+mn-cs"/>
              </a:rPr>
              <a:t>ППК «Развитие личностного потенциала </a:t>
            </a:r>
            <a:r>
              <a:rPr lang="en-US" sz="1200" b="0" i="0" kern="1200" dirty="0">
                <a:solidFill>
                  <a:schemeClr val="tx1"/>
                </a:solidFill>
                <a:effectLst/>
                <a:latin typeface="Verdana" panose="020B0604030504040204" pitchFamily="34" charset="0"/>
                <a:ea typeface="+mn-ea"/>
                <a:cs typeface="+mn-cs"/>
              </a:rPr>
              <a:t>              </a:t>
            </a:r>
            <a:r>
              <a:rPr lang="ru-RU" sz="1200" b="0" i="0" kern="1200" dirty="0">
                <a:solidFill>
                  <a:schemeClr val="tx1"/>
                </a:solidFill>
                <a:effectLst/>
                <a:latin typeface="Verdana" panose="020B0604030504040204" pitchFamily="34" charset="0"/>
                <a:ea typeface="+mn-ea"/>
                <a:cs typeface="+mn-cs"/>
              </a:rPr>
              <a:t>в системе взаимодействия ключевых участников образовательных отношений»</a:t>
            </a:r>
            <a:endParaRPr lang="ru-RU" sz="1200" dirty="0">
              <a:latin typeface="Verdana" panose="020B0604030504040204" pitchFamily="34" charset="0"/>
            </a:endParaRPr>
          </a:p>
        </p:txBody>
      </p:sp>
    </p:spTree>
    <p:extLst>
      <p:ext uri="{BB962C8B-B14F-4D97-AF65-F5344CB8AC3E}">
        <p14:creationId xmlns:p14="http://schemas.microsoft.com/office/powerpoint/2010/main" val="3284559753"/>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Развитие ЛП 2">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2">
            <a:extLst>
              <a:ext uri="{28A0092B-C50C-407E-A947-70E740481C1C}">
                <a14:useLocalDpi xmlns:a14="http://schemas.microsoft.com/office/drawing/2010/main" val="0"/>
              </a:ext>
            </a:extLst>
          </a:blip>
          <a:srcRect r="23916" b="47550"/>
          <a:stretch/>
        </p:blipFill>
        <p:spPr>
          <a:xfrm>
            <a:off x="779463" y="1074058"/>
            <a:ext cx="11412537" cy="57912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53324"/>
            <a:ext cx="2014603" cy="650256"/>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207750"/>
            <a:ext cx="1000150" cy="741405"/>
          </a:xfrm>
          <a:prstGeom prst="rect">
            <a:avLst/>
          </a:prstGeom>
        </p:spPr>
      </p:pic>
      <p:cxnSp>
        <p:nvCxnSpPr>
          <p:cNvPr id="14" name="Прямая соединительная линия 13"/>
          <p:cNvCxnSpPr/>
          <p:nvPr userDrawn="1"/>
        </p:nvCxnSpPr>
        <p:spPr>
          <a:xfrm>
            <a:off x="2868820"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6015513" y="303917"/>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10161358" y="303917"/>
            <a:ext cx="0" cy="54907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3151602" y="347620"/>
            <a:ext cx="2581129" cy="461665"/>
          </a:xfrm>
          <a:prstGeom prst="rect">
            <a:avLst/>
          </a:prstGeom>
        </p:spPr>
        <p:txBody>
          <a:bodyPr wrap="square">
            <a:spAutoFit/>
          </a:bodyPr>
          <a:lstStyle/>
          <a:p>
            <a:r>
              <a:rPr lang="ru-RU" sz="1200" dirty="0">
                <a:latin typeface="Verdana" panose="020B0604030504040204" pitchFamily="34" charset="0"/>
              </a:rPr>
              <a:t>ПРОГРАММА ПО РАЗВИТИЮ </a:t>
            </a:r>
          </a:p>
          <a:p>
            <a:r>
              <a:rPr lang="ru-RU" sz="1200" dirty="0">
                <a:latin typeface="Verdana" panose="020B0604030504040204" pitchFamily="34" charset="0"/>
              </a:rPr>
              <a:t>ЛИЧНОСТНОГО ПОТЕНЦИАЛА</a:t>
            </a:r>
          </a:p>
        </p:txBody>
      </p:sp>
      <p:sp>
        <p:nvSpPr>
          <p:cNvPr id="18" name="Прямоугольник 17"/>
          <p:cNvSpPr/>
          <p:nvPr userDrawn="1"/>
        </p:nvSpPr>
        <p:spPr>
          <a:xfrm>
            <a:off x="6298295" y="255287"/>
            <a:ext cx="3580281" cy="646331"/>
          </a:xfrm>
          <a:prstGeom prst="rect">
            <a:avLst/>
          </a:prstGeom>
        </p:spPr>
        <p:txBody>
          <a:bodyPr wrap="square">
            <a:spAutoFit/>
          </a:bodyPr>
          <a:lstStyle/>
          <a:p>
            <a:r>
              <a:rPr lang="ru-RU" sz="1200" b="0" i="0" kern="1200" dirty="0">
                <a:solidFill>
                  <a:schemeClr val="tx1"/>
                </a:solidFill>
                <a:effectLst/>
                <a:latin typeface="Verdana" panose="020B0604030504040204" pitchFamily="34" charset="0"/>
                <a:ea typeface="+mn-ea"/>
                <a:cs typeface="+mn-cs"/>
              </a:rPr>
              <a:t>ППК «Развитие личностного потенциала </a:t>
            </a:r>
            <a:r>
              <a:rPr lang="en-US" sz="1200" b="0" i="0" kern="1200" dirty="0">
                <a:solidFill>
                  <a:schemeClr val="tx1"/>
                </a:solidFill>
                <a:effectLst/>
                <a:latin typeface="Verdana" panose="020B0604030504040204" pitchFamily="34" charset="0"/>
                <a:ea typeface="+mn-ea"/>
                <a:cs typeface="+mn-cs"/>
              </a:rPr>
              <a:t>              </a:t>
            </a:r>
            <a:r>
              <a:rPr lang="ru-RU" sz="1200" b="0" i="0" kern="1200" dirty="0">
                <a:solidFill>
                  <a:schemeClr val="tx1"/>
                </a:solidFill>
                <a:effectLst/>
                <a:latin typeface="Verdana" panose="020B0604030504040204" pitchFamily="34" charset="0"/>
                <a:ea typeface="+mn-ea"/>
                <a:cs typeface="+mn-cs"/>
              </a:rPr>
              <a:t>в системе взаимодействия ключевых участников образовательных отношений»</a:t>
            </a:r>
            <a:endParaRPr lang="ru-RU" sz="1200" dirty="0">
              <a:latin typeface="Verdana" panose="020B0604030504040204" pitchFamily="34" charset="0"/>
            </a:endParaRPr>
          </a:p>
        </p:txBody>
      </p:sp>
    </p:spTree>
    <p:extLst>
      <p:ext uri="{BB962C8B-B14F-4D97-AF65-F5344CB8AC3E}">
        <p14:creationId xmlns:p14="http://schemas.microsoft.com/office/powerpoint/2010/main" val="1284184921"/>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1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Развитие ЛП 3">
    <p:bg>
      <p:bgPr>
        <a:solidFill>
          <a:schemeClr val="bg1"/>
        </a:solidFill>
        <a:effectLst/>
      </p:bgPr>
    </p:bg>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id="{1FDAFB6C-D1B5-2F47-8DEC-0807C980830C}"/>
              </a:ext>
            </a:extLst>
          </p:cNvPr>
          <p:cNvPicPr>
            <a:picLocks noChangeAspect="1"/>
          </p:cNvPicPr>
          <p:nvPr userDrawn="1"/>
        </p:nvPicPr>
        <p:blipFill>
          <a:blip r:embed="rId2"/>
          <a:stretch>
            <a:fillRect/>
          </a:stretch>
        </p:blipFill>
        <p:spPr>
          <a:xfrm>
            <a:off x="10713782" y="0"/>
            <a:ext cx="1478218" cy="2315688"/>
          </a:xfrm>
          <a:prstGeom prst="rect">
            <a:avLst/>
          </a:prstGeom>
        </p:spPr>
      </p:pic>
      <p:cxnSp>
        <p:nvCxnSpPr>
          <p:cNvPr id="13" name="Прямая соединительная линия 12"/>
          <p:cNvCxnSpPr/>
          <p:nvPr userDrawn="1"/>
        </p:nvCxnSpPr>
        <p:spPr>
          <a:xfrm>
            <a:off x="2684212"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userDrawn="1"/>
        </p:nvCxnSpPr>
        <p:spPr>
          <a:xfrm>
            <a:off x="5434099"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9035106" y="402458"/>
            <a:ext cx="0" cy="512180"/>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userDrawn="1"/>
        </p:nvSpPr>
        <p:spPr>
          <a:xfrm>
            <a:off x="2980742" y="458493"/>
            <a:ext cx="2156827" cy="400110"/>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17" name="Прямоугольник 16"/>
          <p:cNvSpPr/>
          <p:nvPr userDrawn="1"/>
        </p:nvSpPr>
        <p:spPr>
          <a:xfrm>
            <a:off x="5730629" y="381549"/>
            <a:ext cx="3007947" cy="553998"/>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«Развитие личностного потенциала </a:t>
            </a:r>
            <a:r>
              <a:rPr lang="en-US" sz="1000" b="0" i="0" kern="1200" dirty="0">
                <a:solidFill>
                  <a:schemeClr val="tx1"/>
                </a:solidFill>
                <a:effectLst/>
                <a:latin typeface="Verdana" panose="020B0604030504040204" pitchFamily="34" charset="0"/>
                <a:ea typeface="+mn-ea"/>
                <a:cs typeface="+mn-cs"/>
              </a:rPr>
              <a:t>    </a:t>
            </a:r>
            <a:r>
              <a:rPr lang="ru-RU" sz="1000" b="0" i="0" kern="1200" dirty="0">
                <a:solidFill>
                  <a:schemeClr val="tx1"/>
                </a:solidFill>
                <a:effectLst/>
                <a:latin typeface="Verdana" panose="020B0604030504040204" pitchFamily="34" charset="0"/>
                <a:ea typeface="+mn-ea"/>
                <a:cs typeface="+mn-cs"/>
              </a:rPr>
              <a:t>в системе взаимодействия ключевых участников образовательных отношений»</a:t>
            </a:r>
            <a:endParaRPr lang="ru-RU" sz="1000" dirty="0">
              <a:latin typeface="Verdana" panose="020B0604030504040204" pitchFamily="34" charset="0"/>
            </a:endParaRPr>
          </a:p>
        </p:txBody>
      </p:sp>
      <p:pic>
        <p:nvPicPr>
          <p:cNvPr id="18" name="Рисунок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42217"/>
            <a:ext cx="853458" cy="632663"/>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418729"/>
            <a:ext cx="1486000" cy="479638"/>
          </a:xfrm>
          <a:prstGeom prst="rect">
            <a:avLst/>
          </a:prstGeom>
        </p:spPr>
      </p:pic>
    </p:spTree>
    <p:extLst>
      <p:ext uri="{BB962C8B-B14F-4D97-AF65-F5344CB8AC3E}">
        <p14:creationId xmlns:p14="http://schemas.microsoft.com/office/powerpoint/2010/main" val="3100628659"/>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53">
          <p15:clr>
            <a:srgbClr val="FBAE40"/>
          </p15:clr>
        </p15:guide>
        <p15:guide id="14" pos="720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Развитие ЛП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A762A3-56BE-CE43-8095-6D535097E448}"/>
              </a:ext>
            </a:extLst>
          </p:cNvPr>
          <p:cNvPicPr>
            <a:picLocks noChangeAspect="1"/>
          </p:cNvPicPr>
          <p:nvPr userDrawn="1"/>
        </p:nvPicPr>
        <p:blipFill>
          <a:blip r:embed="rId2"/>
          <a:stretch>
            <a:fillRect/>
          </a:stretch>
        </p:blipFill>
        <p:spPr>
          <a:xfrm>
            <a:off x="11228942" y="-14748"/>
            <a:ext cx="977805" cy="970821"/>
          </a:xfrm>
          <a:prstGeom prst="rect">
            <a:avLst/>
          </a:prstGeom>
        </p:spPr>
      </p:pic>
      <p:cxnSp>
        <p:nvCxnSpPr>
          <p:cNvPr id="14" name="Прямая соединительная линия 13"/>
          <p:cNvCxnSpPr/>
          <p:nvPr userDrawn="1"/>
        </p:nvCxnSpPr>
        <p:spPr>
          <a:xfrm>
            <a:off x="2684212"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434099" y="402458"/>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9035106" y="402458"/>
            <a:ext cx="0" cy="51218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2980742" y="458493"/>
            <a:ext cx="2156827" cy="400110"/>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18" name="Прямоугольник 17"/>
          <p:cNvSpPr/>
          <p:nvPr userDrawn="1"/>
        </p:nvSpPr>
        <p:spPr>
          <a:xfrm>
            <a:off x="5730629" y="381549"/>
            <a:ext cx="3007947" cy="553998"/>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«Развитие личностного потенциала </a:t>
            </a:r>
            <a:r>
              <a:rPr lang="en-US" sz="1000" b="0" i="0" kern="1200" dirty="0">
                <a:solidFill>
                  <a:schemeClr val="tx1"/>
                </a:solidFill>
                <a:effectLst/>
                <a:latin typeface="Verdana" panose="020B0604030504040204" pitchFamily="34" charset="0"/>
                <a:ea typeface="+mn-ea"/>
                <a:cs typeface="+mn-cs"/>
              </a:rPr>
              <a:t>    </a:t>
            </a:r>
            <a:r>
              <a:rPr lang="ru-RU" sz="1000" b="0" i="0" kern="1200" dirty="0">
                <a:solidFill>
                  <a:schemeClr val="tx1"/>
                </a:solidFill>
                <a:effectLst/>
                <a:latin typeface="Verdana" panose="020B0604030504040204" pitchFamily="34" charset="0"/>
                <a:ea typeface="+mn-ea"/>
                <a:cs typeface="+mn-cs"/>
              </a:rPr>
              <a:t>в системе взаимодействия ключевых участников образовательных отношений»</a:t>
            </a:r>
            <a:endParaRPr lang="ru-RU" sz="1000" dirty="0">
              <a:latin typeface="Verdana" panose="020B0604030504040204" pitchFamily="34" charset="0"/>
            </a:endParaRPr>
          </a:p>
        </p:txBody>
      </p:sp>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42217"/>
            <a:ext cx="853458" cy="632663"/>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418729"/>
            <a:ext cx="1486000" cy="479638"/>
          </a:xfrm>
          <a:prstGeom prst="rect">
            <a:avLst/>
          </a:prstGeom>
        </p:spPr>
      </p:pic>
    </p:spTree>
    <p:extLst>
      <p:ext uri="{BB962C8B-B14F-4D97-AF65-F5344CB8AC3E}">
        <p14:creationId xmlns:p14="http://schemas.microsoft.com/office/powerpoint/2010/main" val="1802122973"/>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Развитие ЛП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A3DEF-316A-334A-AF3E-6F9B4C2F2A82}"/>
              </a:ext>
            </a:extLst>
          </p:cNvPr>
          <p:cNvPicPr>
            <a:picLocks noChangeAspect="1"/>
          </p:cNvPicPr>
          <p:nvPr userDrawn="1"/>
        </p:nvPicPr>
        <p:blipFill rotWithShape="1">
          <a:blip r:embed="rId2"/>
          <a:srcRect r="11571"/>
          <a:stretch/>
        </p:blipFill>
        <p:spPr>
          <a:xfrm>
            <a:off x="2113613" y="0"/>
            <a:ext cx="10092564" cy="6858000"/>
          </a:xfrm>
          <a:prstGeom prst="rect">
            <a:avLst/>
          </a:prstGeom>
        </p:spPr>
      </p:pic>
      <p:cxnSp>
        <p:nvCxnSpPr>
          <p:cNvPr id="4" name="Прямая соединительная линия 3"/>
          <p:cNvCxnSpPr/>
          <p:nvPr userDrawn="1"/>
        </p:nvCxnSpPr>
        <p:spPr>
          <a:xfrm>
            <a:off x="594516" y="4838310"/>
            <a:ext cx="1124296" cy="0"/>
          </a:xfrm>
          <a:prstGeom prst="line">
            <a:avLst/>
          </a:prstGeom>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520088" y="1933940"/>
            <a:ext cx="1455695" cy="707886"/>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7" name="Прямоугольник 6"/>
          <p:cNvSpPr/>
          <p:nvPr userDrawn="1"/>
        </p:nvSpPr>
        <p:spPr>
          <a:xfrm>
            <a:off x="520088" y="3223856"/>
            <a:ext cx="1784200" cy="1323439"/>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«Развитие личностного потенциала</a:t>
            </a:r>
            <a:r>
              <a:rPr lang="en-US" sz="1000" b="0" i="0" kern="1200" dirty="0">
                <a:solidFill>
                  <a:schemeClr val="tx1"/>
                </a:solidFill>
                <a:effectLst/>
                <a:latin typeface="Verdana" panose="020B0604030504040204" pitchFamily="34" charset="0"/>
                <a:ea typeface="+mn-ea"/>
                <a:cs typeface="+mn-cs"/>
              </a:rPr>
              <a:t>                       </a:t>
            </a:r>
            <a:r>
              <a:rPr lang="ru-RU" sz="1000" b="0" i="0" kern="1200" dirty="0">
                <a:solidFill>
                  <a:schemeClr val="tx1"/>
                </a:solidFill>
                <a:effectLst/>
                <a:latin typeface="Verdana" panose="020B0604030504040204" pitchFamily="34" charset="0"/>
                <a:ea typeface="+mn-ea"/>
                <a:cs typeface="+mn-cs"/>
              </a:rPr>
              <a:t> в системе взаимодействия ключевых участников образовательных отношений»</a:t>
            </a:r>
            <a:endParaRPr lang="ru-RU" sz="1000" dirty="0">
              <a:latin typeface="Verdana" panose="020B0604030504040204" pitchFamily="34" charset="0"/>
            </a:endParaRPr>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5129327"/>
            <a:ext cx="1124296" cy="833434"/>
          </a:xfrm>
          <a:prstGeom prst="rect">
            <a:avLst/>
          </a:prstGeom>
        </p:spPr>
      </p:pic>
      <p:pic>
        <p:nvPicPr>
          <p:cNvPr id="10" name="Рисунок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435" y="701654"/>
            <a:ext cx="2014603" cy="650256"/>
          </a:xfrm>
          <a:prstGeom prst="rect">
            <a:avLst/>
          </a:prstGeom>
        </p:spPr>
      </p:pic>
      <p:cxnSp>
        <p:nvCxnSpPr>
          <p:cNvPr id="11" name="Прямая соединительная линия 10"/>
          <p:cNvCxnSpPr/>
          <p:nvPr userDrawn="1"/>
        </p:nvCxnSpPr>
        <p:spPr>
          <a:xfrm>
            <a:off x="594516" y="2932841"/>
            <a:ext cx="1124296"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94516" y="1642925"/>
            <a:ext cx="11242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4194360"/>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универсальный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7" name="Прямая соединительная линия 6"/>
          <p:cNvCxnSpPr/>
          <p:nvPr userDrawn="1"/>
        </p:nvCxnSpPr>
        <p:spPr>
          <a:xfrm>
            <a:off x="3138654"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9891521"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3691270" y="402166"/>
            <a:ext cx="5647635" cy="307777"/>
          </a:xfrm>
          <a:prstGeom prst="rect">
            <a:avLst/>
          </a:prstGeom>
        </p:spPr>
        <p:txBody>
          <a:bodyPr wrap="square">
            <a:spAutoFit/>
          </a:bodyPr>
          <a:lstStyle/>
          <a:p>
            <a:r>
              <a:rPr lang="ru-RU" sz="1400" dirty="0">
                <a:latin typeface="Verdana" panose="020B0604030504040204" pitchFamily="34" charset="0"/>
              </a:rPr>
              <a:t>ПРОГРАММА ПО РАЗВИТИЮ ЛИЧНОСТНОГО ПОТЕНЦИАЛА</a:t>
            </a:r>
          </a:p>
        </p:txBody>
      </p:sp>
    </p:spTree>
    <p:extLst>
      <p:ext uri="{BB962C8B-B14F-4D97-AF65-F5344CB8AC3E}">
        <p14:creationId xmlns:p14="http://schemas.microsoft.com/office/powerpoint/2010/main" val="1182336926"/>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универсальный 3">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2">
            <a:extLst>
              <a:ext uri="{28A0092B-C50C-407E-A947-70E740481C1C}">
                <a14:useLocalDpi xmlns:a14="http://schemas.microsoft.com/office/drawing/2010/main" val="0"/>
              </a:ext>
            </a:extLst>
          </a:blip>
          <a:srcRect r="23916" b="47550"/>
          <a:stretch/>
        </p:blipFill>
        <p:spPr>
          <a:xfrm>
            <a:off x="779463" y="1074058"/>
            <a:ext cx="11412537" cy="57912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14" name="Прямая соединительная линия 13"/>
          <p:cNvCxnSpPr/>
          <p:nvPr userDrawn="1"/>
        </p:nvCxnSpPr>
        <p:spPr>
          <a:xfrm>
            <a:off x="3138654"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9891521"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userDrawn="1"/>
        </p:nvSpPr>
        <p:spPr>
          <a:xfrm>
            <a:off x="3691270" y="402166"/>
            <a:ext cx="5647635" cy="307777"/>
          </a:xfrm>
          <a:prstGeom prst="rect">
            <a:avLst/>
          </a:prstGeom>
        </p:spPr>
        <p:txBody>
          <a:bodyPr wrap="square">
            <a:spAutoFit/>
          </a:bodyPr>
          <a:lstStyle/>
          <a:p>
            <a:r>
              <a:rPr lang="ru-RU" sz="1400" dirty="0">
                <a:latin typeface="Verdana" panose="020B0604030504040204" pitchFamily="34" charset="0"/>
              </a:rPr>
              <a:t>ПРОГРАММА ПО РАЗВИТИЮ ЛИЧНОСТНОГО ПОТЕНЦИАЛА</a:t>
            </a:r>
          </a:p>
        </p:txBody>
      </p:sp>
    </p:spTree>
    <p:extLst>
      <p:ext uri="{BB962C8B-B14F-4D97-AF65-F5344CB8AC3E}">
        <p14:creationId xmlns:p14="http://schemas.microsoft.com/office/powerpoint/2010/main" val="2814236293"/>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1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универсальны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DAFB6C-D1B5-2F47-8DEC-0807C980830C}"/>
              </a:ext>
            </a:extLst>
          </p:cNvPr>
          <p:cNvPicPr>
            <a:picLocks noChangeAspect="1"/>
          </p:cNvPicPr>
          <p:nvPr userDrawn="1"/>
        </p:nvPicPr>
        <p:blipFill>
          <a:blip r:embed="rId2"/>
          <a:stretch>
            <a:fillRect/>
          </a:stretch>
        </p:blipFill>
        <p:spPr>
          <a:xfrm>
            <a:off x="10713782" y="0"/>
            <a:ext cx="1478218" cy="2315688"/>
          </a:xfrm>
          <a:prstGeom prst="rect">
            <a:avLst/>
          </a:prstGeom>
        </p:spPr>
      </p:pic>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23411"/>
            <a:ext cx="853458" cy="632663"/>
          </a:xfrm>
          <a:prstGeom prst="rect">
            <a:avLst/>
          </a:prstGeom>
        </p:spPr>
      </p:pic>
      <p:cxnSp>
        <p:nvCxnSpPr>
          <p:cNvPr id="6" name="Прямая соединительная линия 5"/>
          <p:cNvCxnSpPr/>
          <p:nvPr userDrawn="1"/>
        </p:nvCxnSpPr>
        <p:spPr>
          <a:xfrm>
            <a:off x="3011145"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8708171" y="383652"/>
            <a:ext cx="0" cy="512180"/>
          </a:xfrm>
          <a:prstGeom prst="line">
            <a:avLst/>
          </a:prstGeom>
        </p:spPr>
        <p:style>
          <a:lnRef idx="1">
            <a:schemeClr val="dk1"/>
          </a:lnRef>
          <a:fillRef idx="0">
            <a:schemeClr val="dk1"/>
          </a:fillRef>
          <a:effectRef idx="0">
            <a:schemeClr val="dk1"/>
          </a:effectRef>
          <a:fontRef idx="minor">
            <a:schemeClr val="tx1"/>
          </a:fontRef>
        </p:style>
      </p:cxnSp>
      <p:sp>
        <p:nvSpPr>
          <p:cNvPr id="9" name="Прямоугольник 8"/>
          <p:cNvSpPr/>
          <p:nvPr userDrawn="1"/>
        </p:nvSpPr>
        <p:spPr>
          <a:xfrm>
            <a:off x="3634608" y="508937"/>
            <a:ext cx="4450100" cy="261610"/>
          </a:xfrm>
          <a:prstGeom prst="rect">
            <a:avLst/>
          </a:prstGeom>
        </p:spPr>
        <p:txBody>
          <a:bodyPr wrap="square">
            <a:spAutoFit/>
          </a:bodyPr>
          <a:lstStyle/>
          <a:p>
            <a:r>
              <a:rPr lang="ru-RU" sz="1100" dirty="0">
                <a:latin typeface="Verdana" panose="020B0604030504040204" pitchFamily="34" charset="0"/>
              </a:rPr>
              <a:t>ПРОГРАММА ПО РАЗВИТИЮ ЛИЧНОСТНОГО ПОТЕНЦИАЛА</a:t>
            </a:r>
          </a:p>
        </p:txBody>
      </p:sp>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399923"/>
            <a:ext cx="1486000" cy="479638"/>
          </a:xfrm>
          <a:prstGeom prst="rect">
            <a:avLst/>
          </a:prstGeom>
        </p:spPr>
      </p:pic>
    </p:spTree>
    <p:extLst>
      <p:ext uri="{BB962C8B-B14F-4D97-AF65-F5344CB8AC3E}">
        <p14:creationId xmlns:p14="http://schemas.microsoft.com/office/powerpoint/2010/main" val="1252786318"/>
      </p:ext>
    </p:extLst>
  </p:cSld>
  <p:clrMapOvr>
    <a:masterClrMapping/>
  </p:clrMapOvr>
  <p:extLst>
    <p:ext uri="{DCECCB84-F9BA-43D5-87BE-67443E8EF086}">
      <p15:sldGuideLst xmlns:p15="http://schemas.microsoft.com/office/powerpoint/2012/main">
        <p15:guide id="1" orient="horz" pos="818" userDrawn="1">
          <p15:clr>
            <a:srgbClr val="FBAE40"/>
          </p15:clr>
        </p15:guide>
        <p15:guide id="2" pos="491" userDrawn="1">
          <p15:clr>
            <a:srgbClr val="FBAE40"/>
          </p15:clr>
        </p15:guide>
        <p15:guide id="3" orient="horz" pos="3897" userDrawn="1">
          <p15:clr>
            <a:srgbClr val="FBAE40"/>
          </p15:clr>
        </p15:guide>
        <p15:guide id="4" pos="1553" userDrawn="1">
          <p15:clr>
            <a:srgbClr val="FBAE40"/>
          </p15:clr>
        </p15:guide>
        <p15:guide id="5" pos="1629" userDrawn="1">
          <p15:clr>
            <a:srgbClr val="FBAE40"/>
          </p15:clr>
        </p15:guide>
        <p15:guide id="6" pos="2686" userDrawn="1">
          <p15:clr>
            <a:srgbClr val="FBAE40"/>
          </p15:clr>
        </p15:guide>
        <p15:guide id="7" pos="2757" userDrawn="1">
          <p15:clr>
            <a:srgbClr val="FBAE40"/>
          </p15:clr>
        </p15:guide>
        <p15:guide id="8" pos="3820" userDrawn="1">
          <p15:clr>
            <a:srgbClr val="FBAE40"/>
          </p15:clr>
        </p15:guide>
        <p15:guide id="9" pos="3908" userDrawn="1">
          <p15:clr>
            <a:srgbClr val="FBAE40"/>
          </p15:clr>
        </p15:guide>
        <p15:guide id="10" pos="4948" userDrawn="1">
          <p15:clr>
            <a:srgbClr val="FBAE40"/>
          </p15:clr>
        </p15:guide>
        <p15:guide id="11" pos="5019" userDrawn="1">
          <p15:clr>
            <a:srgbClr val="FBAE40"/>
          </p15:clr>
        </p15:guide>
        <p15:guide id="12" pos="6076" userDrawn="1">
          <p15:clr>
            <a:srgbClr val="FBAE40"/>
          </p15:clr>
        </p15:guide>
        <p15:guide id="13" pos="6147" userDrawn="1">
          <p15:clr>
            <a:srgbClr val="FBAE40"/>
          </p15:clr>
        </p15:guide>
        <p15:guide id="14" pos="720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универсальный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A762A3-56BE-CE43-8095-6D535097E448}"/>
              </a:ext>
            </a:extLst>
          </p:cNvPr>
          <p:cNvPicPr>
            <a:picLocks noChangeAspect="1"/>
          </p:cNvPicPr>
          <p:nvPr userDrawn="1"/>
        </p:nvPicPr>
        <p:blipFill>
          <a:blip r:embed="rId2"/>
          <a:stretch>
            <a:fillRect/>
          </a:stretch>
        </p:blipFill>
        <p:spPr>
          <a:xfrm>
            <a:off x="11228942" y="-14748"/>
            <a:ext cx="977805" cy="970821"/>
          </a:xfrm>
          <a:prstGeom prst="rect">
            <a:avLst/>
          </a:prstGeom>
        </p:spPr>
      </p:pic>
      <p:pic>
        <p:nvPicPr>
          <p:cNvPr id="14" name="Рисунок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23411"/>
            <a:ext cx="853458" cy="632663"/>
          </a:xfrm>
          <a:prstGeom prst="rect">
            <a:avLst/>
          </a:prstGeom>
        </p:spPr>
      </p:pic>
      <p:cxnSp>
        <p:nvCxnSpPr>
          <p:cNvPr id="15" name="Прямая соединительная линия 14"/>
          <p:cNvCxnSpPr/>
          <p:nvPr userDrawn="1"/>
        </p:nvCxnSpPr>
        <p:spPr>
          <a:xfrm>
            <a:off x="3011145"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8708171" y="383652"/>
            <a:ext cx="0" cy="51218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3634608" y="508937"/>
            <a:ext cx="4450100" cy="261610"/>
          </a:xfrm>
          <a:prstGeom prst="rect">
            <a:avLst/>
          </a:prstGeom>
        </p:spPr>
        <p:txBody>
          <a:bodyPr wrap="square">
            <a:spAutoFit/>
          </a:bodyPr>
          <a:lstStyle/>
          <a:p>
            <a:r>
              <a:rPr lang="ru-RU" sz="1100" dirty="0">
                <a:latin typeface="Verdana" panose="020B0604030504040204" pitchFamily="34" charset="0"/>
              </a:rPr>
              <a:t>ПРОГРАММА ПО РАЗВИТИЮ ЛИЧНОСТНОГО ПОТЕНЦИАЛА</a:t>
            </a:r>
          </a:p>
        </p:txBody>
      </p:sp>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399923"/>
            <a:ext cx="1486000" cy="479638"/>
          </a:xfrm>
          <a:prstGeom prst="rect">
            <a:avLst/>
          </a:prstGeom>
        </p:spPr>
      </p:pic>
    </p:spTree>
    <p:extLst>
      <p:ext uri="{BB962C8B-B14F-4D97-AF65-F5344CB8AC3E}">
        <p14:creationId xmlns:p14="http://schemas.microsoft.com/office/powerpoint/2010/main" val="514013064"/>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Управление созданием личностно-развивающей образовательной среды 3">
    <p:bg>
      <p:bgPr>
        <a:solidFill>
          <a:schemeClr val="bg1"/>
        </a:solidFill>
        <a:effectLst/>
      </p:bgPr>
    </p:bg>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id="{1FDAFB6C-D1B5-2F47-8DEC-0807C980830C}"/>
              </a:ext>
            </a:extLst>
          </p:cNvPr>
          <p:cNvPicPr>
            <a:picLocks noChangeAspect="1"/>
          </p:cNvPicPr>
          <p:nvPr userDrawn="1"/>
        </p:nvPicPr>
        <p:blipFill>
          <a:blip r:embed="rId2"/>
          <a:stretch>
            <a:fillRect/>
          </a:stretch>
        </p:blipFill>
        <p:spPr>
          <a:xfrm>
            <a:off x="10713782" y="0"/>
            <a:ext cx="1478218" cy="2315688"/>
          </a:xfrm>
          <a:prstGeom prst="rect">
            <a:avLst/>
          </a:prstGeom>
        </p:spPr>
      </p:pic>
      <p:cxnSp>
        <p:nvCxnSpPr>
          <p:cNvPr id="13" name="Прямая соединительная линия 12"/>
          <p:cNvCxnSpPr/>
          <p:nvPr userDrawn="1"/>
        </p:nvCxnSpPr>
        <p:spPr>
          <a:xfrm>
            <a:off x="2700304"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userDrawn="1"/>
        </p:nvCxnSpPr>
        <p:spPr>
          <a:xfrm>
            <a:off x="5482375"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9019010" y="383652"/>
            <a:ext cx="0" cy="512180"/>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userDrawn="1"/>
        </p:nvSpPr>
        <p:spPr>
          <a:xfrm>
            <a:off x="3012926" y="439687"/>
            <a:ext cx="2156827" cy="400110"/>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17" name="Прямоугольник 16"/>
          <p:cNvSpPr/>
          <p:nvPr userDrawn="1"/>
        </p:nvSpPr>
        <p:spPr>
          <a:xfrm>
            <a:off x="5794997" y="439687"/>
            <a:ext cx="2911391" cy="400110"/>
          </a:xfrm>
          <a:prstGeom prst="rect">
            <a:avLst/>
          </a:prstGeom>
        </p:spPr>
        <p:txBody>
          <a:bodyPr wrap="square">
            <a:spAutoFit/>
          </a:bodyPr>
          <a:lstStyle/>
          <a:p>
            <a:r>
              <a:rPr lang="ru-RU" sz="1000" dirty="0">
                <a:latin typeface="Verdana" panose="020B0604030504040204" pitchFamily="34" charset="0"/>
              </a:rPr>
              <a:t>ППК «Управление созданием личностно-</a:t>
            </a:r>
          </a:p>
          <a:p>
            <a:r>
              <a:rPr lang="ru-RU" sz="1000" dirty="0">
                <a:latin typeface="Verdana" panose="020B0604030504040204" pitchFamily="34" charset="0"/>
              </a:rPr>
              <a:t>развивающей образовательной среды» </a:t>
            </a:r>
          </a:p>
        </p:txBody>
      </p:sp>
      <p:pic>
        <p:nvPicPr>
          <p:cNvPr id="18" name="Рисунок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23411"/>
            <a:ext cx="853458" cy="632663"/>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399923"/>
            <a:ext cx="1486000" cy="479638"/>
          </a:xfrm>
          <a:prstGeom prst="rect">
            <a:avLst/>
          </a:prstGeom>
        </p:spPr>
      </p:pic>
    </p:spTree>
    <p:extLst>
      <p:ext uri="{BB962C8B-B14F-4D97-AF65-F5344CB8AC3E}">
        <p14:creationId xmlns:p14="http://schemas.microsoft.com/office/powerpoint/2010/main" val="2485028748"/>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53" userDrawn="1">
          <p15:clr>
            <a:srgbClr val="FBAE40"/>
          </p15:clr>
        </p15:guide>
        <p15:guide id="14" pos="720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универсальный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A3DEF-316A-334A-AF3E-6F9B4C2F2A82}"/>
              </a:ext>
            </a:extLst>
          </p:cNvPr>
          <p:cNvPicPr>
            <a:picLocks noChangeAspect="1"/>
          </p:cNvPicPr>
          <p:nvPr userDrawn="1"/>
        </p:nvPicPr>
        <p:blipFill rotWithShape="1">
          <a:blip r:embed="rId2"/>
          <a:srcRect r="11571"/>
          <a:stretch/>
        </p:blipFill>
        <p:spPr>
          <a:xfrm>
            <a:off x="2113613" y="0"/>
            <a:ext cx="10092564" cy="6858000"/>
          </a:xfrm>
          <a:prstGeom prst="rect">
            <a:avLst/>
          </a:prstGeom>
        </p:spPr>
      </p:pic>
      <p:sp>
        <p:nvSpPr>
          <p:cNvPr id="6" name="Прямоугольник 5"/>
          <p:cNvSpPr/>
          <p:nvPr userDrawn="1"/>
        </p:nvSpPr>
        <p:spPr>
          <a:xfrm>
            <a:off x="520088" y="4851915"/>
            <a:ext cx="1593525" cy="954107"/>
          </a:xfrm>
          <a:prstGeom prst="rect">
            <a:avLst/>
          </a:prstGeom>
        </p:spPr>
        <p:txBody>
          <a:bodyPr wrap="square">
            <a:spAutoFit/>
          </a:bodyPr>
          <a:lstStyle/>
          <a:p>
            <a:r>
              <a:rPr lang="ru-RU" sz="1400" dirty="0">
                <a:latin typeface="Verdana" panose="020B0604030504040204" pitchFamily="34" charset="0"/>
              </a:rPr>
              <a:t>ПРОГРАММА                    ПО РАЗВИТИЮ </a:t>
            </a:r>
          </a:p>
          <a:p>
            <a:r>
              <a:rPr lang="ru-RU" sz="1400" dirty="0">
                <a:latin typeface="Verdana" panose="020B0604030504040204" pitchFamily="34" charset="0"/>
              </a:rPr>
              <a:t>ЛИЧНОСТНОГО ПОТЕНЦИАЛА</a:t>
            </a:r>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082085"/>
            <a:ext cx="1124296" cy="833434"/>
          </a:xfrm>
          <a:prstGeom prst="rect">
            <a:avLst/>
          </a:prstGeom>
        </p:spPr>
      </p:pic>
      <p:pic>
        <p:nvPicPr>
          <p:cNvPr id="10" name="Рисунок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435" y="701654"/>
            <a:ext cx="2014603" cy="650256"/>
          </a:xfrm>
          <a:prstGeom prst="rect">
            <a:avLst/>
          </a:prstGeom>
        </p:spPr>
      </p:pic>
    </p:spTree>
    <p:extLst>
      <p:ext uri="{BB962C8B-B14F-4D97-AF65-F5344CB8AC3E}">
        <p14:creationId xmlns:p14="http://schemas.microsoft.com/office/powerpoint/2010/main" val="2437177929"/>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Управление созданием личностно-развивающей образовательной среды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A762A3-56BE-CE43-8095-6D535097E448}"/>
              </a:ext>
            </a:extLst>
          </p:cNvPr>
          <p:cNvPicPr>
            <a:picLocks noChangeAspect="1"/>
          </p:cNvPicPr>
          <p:nvPr userDrawn="1"/>
        </p:nvPicPr>
        <p:blipFill>
          <a:blip r:embed="rId2"/>
          <a:stretch>
            <a:fillRect/>
          </a:stretch>
        </p:blipFill>
        <p:spPr>
          <a:xfrm>
            <a:off x="11228942" y="-14748"/>
            <a:ext cx="977805" cy="970821"/>
          </a:xfrm>
          <a:prstGeom prst="rect">
            <a:avLst/>
          </a:prstGeom>
        </p:spPr>
      </p:pic>
      <p:cxnSp>
        <p:nvCxnSpPr>
          <p:cNvPr id="6" name="Прямая соединительная линия 5"/>
          <p:cNvCxnSpPr/>
          <p:nvPr userDrawn="1"/>
        </p:nvCxnSpPr>
        <p:spPr>
          <a:xfrm>
            <a:off x="2700304"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7" name="Прямая соединительная линия 6"/>
          <p:cNvCxnSpPr/>
          <p:nvPr userDrawn="1"/>
        </p:nvCxnSpPr>
        <p:spPr>
          <a:xfrm>
            <a:off x="5482375" y="383652"/>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9019010" y="383652"/>
            <a:ext cx="0" cy="512180"/>
          </a:xfrm>
          <a:prstGeom prst="line">
            <a:avLst/>
          </a:prstGeom>
        </p:spPr>
        <p:style>
          <a:lnRef idx="1">
            <a:schemeClr val="dk1"/>
          </a:lnRef>
          <a:fillRef idx="0">
            <a:schemeClr val="dk1"/>
          </a:fillRef>
          <a:effectRef idx="0">
            <a:schemeClr val="dk1"/>
          </a:effectRef>
          <a:fontRef idx="minor">
            <a:schemeClr val="tx1"/>
          </a:fontRef>
        </p:style>
      </p:cxnSp>
      <p:sp>
        <p:nvSpPr>
          <p:cNvPr id="9" name="Прямоугольник 8"/>
          <p:cNvSpPr/>
          <p:nvPr userDrawn="1"/>
        </p:nvSpPr>
        <p:spPr>
          <a:xfrm>
            <a:off x="3012926" y="439687"/>
            <a:ext cx="2156827" cy="400110"/>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10" name="Прямоугольник 9"/>
          <p:cNvSpPr/>
          <p:nvPr userDrawn="1"/>
        </p:nvSpPr>
        <p:spPr>
          <a:xfrm>
            <a:off x="5794997" y="439687"/>
            <a:ext cx="2911391" cy="400110"/>
          </a:xfrm>
          <a:prstGeom prst="rect">
            <a:avLst/>
          </a:prstGeom>
        </p:spPr>
        <p:txBody>
          <a:bodyPr wrap="square">
            <a:spAutoFit/>
          </a:bodyPr>
          <a:lstStyle/>
          <a:p>
            <a:r>
              <a:rPr lang="ru-RU" sz="1000" dirty="0">
                <a:latin typeface="Verdana" panose="020B0604030504040204" pitchFamily="34" charset="0"/>
              </a:rPr>
              <a:t>ППК «Управление созданием личностно-</a:t>
            </a:r>
          </a:p>
          <a:p>
            <a:r>
              <a:rPr lang="ru-RU" sz="1000" dirty="0">
                <a:latin typeface="Verdana" panose="020B0604030504040204" pitchFamily="34" charset="0"/>
              </a:rPr>
              <a:t>развивающей образовательной среды» </a:t>
            </a:r>
          </a:p>
        </p:txBody>
      </p:sp>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23411"/>
            <a:ext cx="853458" cy="632663"/>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399923"/>
            <a:ext cx="1486000" cy="479638"/>
          </a:xfrm>
          <a:prstGeom prst="rect">
            <a:avLst/>
          </a:prstGeom>
        </p:spPr>
      </p:pic>
    </p:spTree>
    <p:extLst>
      <p:ext uri="{BB962C8B-B14F-4D97-AF65-F5344CB8AC3E}">
        <p14:creationId xmlns:p14="http://schemas.microsoft.com/office/powerpoint/2010/main" val="3378557214"/>
      </p:ext>
    </p:extLst>
  </p:cSld>
  <p:clrMapOvr>
    <a:masterClrMapping/>
  </p:clrMapOvr>
  <p:extLst>
    <p:ext uri="{DCECCB84-F9BA-43D5-87BE-67443E8EF086}">
      <p15:sldGuideLst xmlns:p15="http://schemas.microsoft.com/office/powerpoint/2012/main">
        <p15:guide id="1" orient="horz" pos="818" userDrawn="1">
          <p15:clr>
            <a:srgbClr val="FBAE40"/>
          </p15:clr>
        </p15:guide>
        <p15:guide id="2" pos="491" userDrawn="1">
          <p15:clr>
            <a:srgbClr val="FBAE40"/>
          </p15:clr>
        </p15:guide>
        <p15:guide id="3" orient="horz" pos="3897" userDrawn="1">
          <p15:clr>
            <a:srgbClr val="FBAE40"/>
          </p15:clr>
        </p15:guide>
        <p15:guide id="4" pos="1553" userDrawn="1">
          <p15:clr>
            <a:srgbClr val="FBAE40"/>
          </p15:clr>
        </p15:guide>
        <p15:guide id="5" pos="1629" userDrawn="1">
          <p15:clr>
            <a:srgbClr val="FBAE40"/>
          </p15:clr>
        </p15:guide>
        <p15:guide id="6" pos="2686" userDrawn="1">
          <p15:clr>
            <a:srgbClr val="FBAE40"/>
          </p15:clr>
        </p15:guide>
        <p15:guide id="7" pos="2757" userDrawn="1">
          <p15:clr>
            <a:srgbClr val="FBAE40"/>
          </p15:clr>
        </p15:guide>
        <p15:guide id="8" pos="3820" userDrawn="1">
          <p15:clr>
            <a:srgbClr val="FBAE40"/>
          </p15:clr>
        </p15:guide>
        <p15:guide id="9" pos="3908" userDrawn="1">
          <p15:clr>
            <a:srgbClr val="FBAE40"/>
          </p15:clr>
        </p15:guide>
        <p15:guide id="10" pos="4948" userDrawn="1">
          <p15:clr>
            <a:srgbClr val="FBAE40"/>
          </p15:clr>
        </p15:guide>
        <p15:guide id="11" pos="5019" userDrawn="1">
          <p15:clr>
            <a:srgbClr val="FBAE40"/>
          </p15:clr>
        </p15:guide>
        <p15:guide id="12" pos="6076" userDrawn="1">
          <p15:clr>
            <a:srgbClr val="FBAE40"/>
          </p15:clr>
        </p15:guide>
        <p15:guide id="13" pos="6147" userDrawn="1">
          <p15:clr>
            <a:srgbClr val="FBAE40"/>
          </p15:clr>
        </p15:guide>
        <p15:guide id="14" pos="720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Управление созданием личностно-развивающей образовательной среды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A3DEF-316A-334A-AF3E-6F9B4C2F2A82}"/>
              </a:ext>
            </a:extLst>
          </p:cNvPr>
          <p:cNvPicPr>
            <a:picLocks noChangeAspect="1"/>
          </p:cNvPicPr>
          <p:nvPr userDrawn="1"/>
        </p:nvPicPr>
        <p:blipFill rotWithShape="1">
          <a:blip r:embed="rId2"/>
          <a:srcRect r="11571"/>
          <a:stretch/>
        </p:blipFill>
        <p:spPr>
          <a:xfrm>
            <a:off x="2113613" y="0"/>
            <a:ext cx="10092564" cy="6858000"/>
          </a:xfrm>
          <a:prstGeom prst="rect">
            <a:avLst/>
          </a:prstGeom>
        </p:spPr>
      </p:pic>
      <p:cxnSp>
        <p:nvCxnSpPr>
          <p:cNvPr id="4" name="Прямая соединительная линия 3"/>
          <p:cNvCxnSpPr/>
          <p:nvPr userDrawn="1"/>
        </p:nvCxnSpPr>
        <p:spPr>
          <a:xfrm>
            <a:off x="594516" y="4787014"/>
            <a:ext cx="1124296" cy="0"/>
          </a:xfrm>
          <a:prstGeom prst="line">
            <a:avLst/>
          </a:prstGeom>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520088" y="2036532"/>
            <a:ext cx="1455695" cy="707886"/>
          </a:xfrm>
          <a:prstGeom prst="rect">
            <a:avLst/>
          </a:prstGeom>
        </p:spPr>
        <p:txBody>
          <a:bodyPr wrap="square">
            <a:spAutoFit/>
          </a:bodyPr>
          <a:lstStyle/>
          <a:p>
            <a:r>
              <a:rPr lang="ru-RU" sz="1000" dirty="0">
                <a:latin typeface="Verdana" panose="020B0604030504040204" pitchFamily="34" charset="0"/>
              </a:rPr>
              <a:t>ПРОГРАММА                    ПО РАЗВИТИЮ </a:t>
            </a:r>
          </a:p>
          <a:p>
            <a:r>
              <a:rPr lang="ru-RU" sz="1000" dirty="0">
                <a:latin typeface="Verdana" panose="020B0604030504040204" pitchFamily="34" charset="0"/>
              </a:rPr>
              <a:t>ЛИЧНОСТНОГО ПОТЕНЦИАЛА</a:t>
            </a:r>
          </a:p>
        </p:txBody>
      </p:sp>
      <p:sp>
        <p:nvSpPr>
          <p:cNvPr id="7" name="Прямоугольник 6"/>
          <p:cNvSpPr/>
          <p:nvPr userDrawn="1"/>
        </p:nvSpPr>
        <p:spPr>
          <a:xfrm>
            <a:off x="520088" y="3429040"/>
            <a:ext cx="1455695" cy="1015663"/>
          </a:xfrm>
          <a:prstGeom prst="rect">
            <a:avLst/>
          </a:prstGeom>
        </p:spPr>
        <p:txBody>
          <a:bodyPr wrap="square">
            <a:spAutoFit/>
          </a:bodyPr>
          <a:lstStyle/>
          <a:p>
            <a:r>
              <a:rPr lang="ru-RU" sz="1000" dirty="0">
                <a:latin typeface="Verdana" panose="020B0604030504040204" pitchFamily="34" charset="0"/>
              </a:rPr>
              <a:t>ППК «Управление созданием личностно-</a:t>
            </a:r>
          </a:p>
          <a:p>
            <a:r>
              <a:rPr lang="ru-RU" sz="1000" dirty="0">
                <a:latin typeface="Verdana" panose="020B0604030504040204" pitchFamily="34" charset="0"/>
              </a:rPr>
              <a:t>развивающей образовательной среды» </a:t>
            </a:r>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5129327"/>
            <a:ext cx="1124296" cy="833434"/>
          </a:xfrm>
          <a:prstGeom prst="rect">
            <a:avLst/>
          </a:prstGeom>
        </p:spPr>
      </p:pic>
      <p:pic>
        <p:nvPicPr>
          <p:cNvPr id="10" name="Рисунок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435" y="701654"/>
            <a:ext cx="2014603" cy="650256"/>
          </a:xfrm>
          <a:prstGeom prst="rect">
            <a:avLst/>
          </a:prstGeom>
        </p:spPr>
      </p:pic>
      <p:cxnSp>
        <p:nvCxnSpPr>
          <p:cNvPr id="11" name="Прямая соединительная линия 10"/>
          <p:cNvCxnSpPr/>
          <p:nvPr userDrawn="1"/>
        </p:nvCxnSpPr>
        <p:spPr>
          <a:xfrm>
            <a:off x="594516" y="3086729"/>
            <a:ext cx="1124296"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94516" y="1694221"/>
            <a:ext cx="11242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6638197"/>
      </p:ext>
    </p:extLst>
  </p:cSld>
  <p:clrMapOvr>
    <a:masterClrMapping/>
  </p:clrMapOvr>
  <p:extLst>
    <p:ext uri="{DCECCB84-F9BA-43D5-87BE-67443E8EF086}">
      <p15:sldGuideLst xmlns:p15="http://schemas.microsoft.com/office/powerpoint/2012/main">
        <p15:guide id="1" orient="horz" pos="818" userDrawn="1">
          <p15:clr>
            <a:srgbClr val="FBAE40"/>
          </p15:clr>
        </p15:guide>
        <p15:guide id="2" pos="491" userDrawn="1">
          <p15:clr>
            <a:srgbClr val="FBAE40"/>
          </p15:clr>
        </p15:guide>
        <p15:guide id="3" orient="horz" pos="3897" userDrawn="1">
          <p15:clr>
            <a:srgbClr val="FBAE40"/>
          </p15:clr>
        </p15:guide>
        <p15:guide id="4" pos="1553" userDrawn="1">
          <p15:clr>
            <a:srgbClr val="FBAE40"/>
          </p15:clr>
        </p15:guide>
        <p15:guide id="5" pos="1629" userDrawn="1">
          <p15:clr>
            <a:srgbClr val="FBAE40"/>
          </p15:clr>
        </p15:guide>
        <p15:guide id="6" pos="2686" userDrawn="1">
          <p15:clr>
            <a:srgbClr val="FBAE40"/>
          </p15:clr>
        </p15:guide>
        <p15:guide id="7" pos="2757" userDrawn="1">
          <p15:clr>
            <a:srgbClr val="FBAE40"/>
          </p15:clr>
        </p15:guide>
        <p15:guide id="8" pos="3820" userDrawn="1">
          <p15:clr>
            <a:srgbClr val="FBAE40"/>
          </p15:clr>
        </p15:guide>
        <p15:guide id="9" pos="3908" userDrawn="1">
          <p15:clr>
            <a:srgbClr val="FBAE40"/>
          </p15:clr>
        </p15:guide>
        <p15:guide id="10" pos="4948" userDrawn="1">
          <p15:clr>
            <a:srgbClr val="FBAE40"/>
          </p15:clr>
        </p15:guide>
        <p15:guide id="11" pos="5019" userDrawn="1">
          <p15:clr>
            <a:srgbClr val="FBAE40"/>
          </p15:clr>
        </p15:guide>
        <p15:guide id="12" pos="6076" userDrawn="1">
          <p15:clr>
            <a:srgbClr val="FBAE40"/>
          </p15:clr>
        </p15:guide>
        <p15:guide id="13" pos="6147" userDrawn="1">
          <p15:clr>
            <a:srgbClr val="FBAE40"/>
          </p15:clr>
        </p15:guide>
        <p15:guide id="14" pos="720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едогогич команд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3" name="Рисунок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7" name="Прямая соединительная линия 6"/>
          <p:cNvCxnSpPr/>
          <p:nvPr userDrawn="1"/>
        </p:nvCxnSpPr>
        <p:spPr>
          <a:xfrm>
            <a:off x="2836522"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userDrawn="1"/>
        </p:nvCxnSpPr>
        <p:spPr>
          <a:xfrm>
            <a:off x="5718411"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userDrawn="1"/>
        </p:nvCxnSpPr>
        <p:spPr>
          <a:xfrm>
            <a:off x="10193652"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0" name="Прямоугольник 9"/>
          <p:cNvSpPr/>
          <p:nvPr userDrawn="1"/>
        </p:nvSpPr>
        <p:spPr>
          <a:xfrm>
            <a:off x="3087006" y="340611"/>
            <a:ext cx="2380921" cy="430887"/>
          </a:xfrm>
          <a:prstGeom prst="rect">
            <a:avLst/>
          </a:prstGeom>
        </p:spPr>
        <p:txBody>
          <a:bodyPr wrap="square">
            <a:spAutoFit/>
          </a:bodyPr>
          <a:lstStyle/>
          <a:p>
            <a:r>
              <a:rPr lang="ru-RU" sz="1100" dirty="0">
                <a:latin typeface="Verdana" panose="020B0604030504040204" pitchFamily="34" charset="0"/>
              </a:rPr>
              <a:t>ПРОГРАММА ПО РАЗВИТИЮ </a:t>
            </a:r>
          </a:p>
          <a:p>
            <a:r>
              <a:rPr lang="ru-RU" sz="1100" dirty="0">
                <a:latin typeface="Verdana" panose="020B0604030504040204" pitchFamily="34" charset="0"/>
              </a:rPr>
              <a:t>ЛИЧНОСТНОГО ПОТЕНЦИАЛА</a:t>
            </a:r>
          </a:p>
        </p:txBody>
      </p:sp>
      <p:sp>
        <p:nvSpPr>
          <p:cNvPr id="11" name="Прямоугольник 10"/>
          <p:cNvSpPr/>
          <p:nvPr userDrawn="1"/>
        </p:nvSpPr>
        <p:spPr>
          <a:xfrm>
            <a:off x="5968895" y="202111"/>
            <a:ext cx="3974273" cy="707886"/>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«Развитие личностного потенциала в системе взаимодействия ключевых участников образовательных отношений: методология и технология обучения педагогических команд образовательных организаций»</a:t>
            </a:r>
            <a:endParaRPr lang="ru-RU" sz="1000" dirty="0">
              <a:latin typeface="Verdana" panose="020B0604030504040204" pitchFamily="34" charset="0"/>
            </a:endParaRPr>
          </a:p>
        </p:txBody>
      </p:sp>
    </p:spTree>
    <p:extLst>
      <p:ext uri="{BB962C8B-B14F-4D97-AF65-F5344CB8AC3E}">
        <p14:creationId xmlns:p14="http://schemas.microsoft.com/office/powerpoint/2010/main" val="2313854363"/>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едогогич команд 2">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2">
            <a:extLst>
              <a:ext uri="{28A0092B-C50C-407E-A947-70E740481C1C}">
                <a14:useLocalDpi xmlns:a14="http://schemas.microsoft.com/office/drawing/2010/main" val="0"/>
              </a:ext>
            </a:extLst>
          </a:blip>
          <a:srcRect r="23916" b="47550"/>
          <a:stretch/>
        </p:blipFill>
        <p:spPr>
          <a:xfrm>
            <a:off x="779463" y="1074058"/>
            <a:ext cx="11412537" cy="57912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35" y="230926"/>
            <a:ext cx="2014603" cy="650256"/>
          </a:xfrm>
          <a:prstGeom prst="rect">
            <a:avLst/>
          </a:prstGeom>
        </p:spPr>
      </p:pic>
      <p:pic>
        <p:nvPicPr>
          <p:cNvPr id="13" name="Рисунок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138" y="185352"/>
            <a:ext cx="1000150" cy="741405"/>
          </a:xfrm>
          <a:prstGeom prst="rect">
            <a:avLst/>
          </a:prstGeom>
        </p:spPr>
      </p:pic>
      <p:cxnSp>
        <p:nvCxnSpPr>
          <p:cNvPr id="14" name="Прямая соединительная линия 13"/>
          <p:cNvCxnSpPr/>
          <p:nvPr userDrawn="1"/>
        </p:nvCxnSpPr>
        <p:spPr>
          <a:xfrm>
            <a:off x="2836522"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718411" y="281519"/>
            <a:ext cx="0" cy="54907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10193652" y="281519"/>
            <a:ext cx="0" cy="54907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3087006" y="340611"/>
            <a:ext cx="2380921" cy="430887"/>
          </a:xfrm>
          <a:prstGeom prst="rect">
            <a:avLst/>
          </a:prstGeom>
        </p:spPr>
        <p:txBody>
          <a:bodyPr wrap="square">
            <a:spAutoFit/>
          </a:bodyPr>
          <a:lstStyle/>
          <a:p>
            <a:r>
              <a:rPr lang="ru-RU" sz="1100" dirty="0">
                <a:latin typeface="Verdana" panose="020B0604030504040204" pitchFamily="34" charset="0"/>
              </a:rPr>
              <a:t>ПРОГРАММА ПО РАЗВИТИЮ </a:t>
            </a:r>
          </a:p>
          <a:p>
            <a:r>
              <a:rPr lang="ru-RU" sz="1100" dirty="0">
                <a:latin typeface="Verdana" panose="020B0604030504040204" pitchFamily="34" charset="0"/>
              </a:rPr>
              <a:t>ЛИЧНОСТНОГО ПОТЕНЦИАЛА</a:t>
            </a:r>
          </a:p>
        </p:txBody>
      </p:sp>
      <p:sp>
        <p:nvSpPr>
          <p:cNvPr id="18" name="Прямоугольник 17"/>
          <p:cNvSpPr/>
          <p:nvPr userDrawn="1"/>
        </p:nvSpPr>
        <p:spPr>
          <a:xfrm>
            <a:off x="5968895" y="202111"/>
            <a:ext cx="3974273" cy="707886"/>
          </a:xfrm>
          <a:prstGeom prst="rect">
            <a:avLst/>
          </a:prstGeom>
        </p:spPr>
        <p:txBody>
          <a:bodyPr wrap="square">
            <a:spAutoFit/>
          </a:bodyPr>
          <a:lstStyle/>
          <a:p>
            <a:r>
              <a:rPr lang="ru-RU" sz="1000" b="0" i="0" kern="1200" dirty="0">
                <a:solidFill>
                  <a:schemeClr val="tx1"/>
                </a:solidFill>
                <a:effectLst/>
                <a:latin typeface="Verdana" panose="020B0604030504040204" pitchFamily="34" charset="0"/>
                <a:ea typeface="+mn-ea"/>
                <a:cs typeface="+mn-cs"/>
              </a:rPr>
              <a:t>ППК «Развитие личностного потенциала в системе взаимодействия ключевых участников образовательных отношений: методология и технология обучения педагогических команд образовательных организаций»</a:t>
            </a:r>
            <a:endParaRPr lang="ru-RU" sz="1000" dirty="0">
              <a:latin typeface="Verdana" panose="020B0604030504040204" pitchFamily="34" charset="0"/>
            </a:endParaRPr>
          </a:p>
        </p:txBody>
      </p:sp>
    </p:spTree>
    <p:extLst>
      <p:ext uri="{BB962C8B-B14F-4D97-AF65-F5344CB8AC3E}">
        <p14:creationId xmlns:p14="http://schemas.microsoft.com/office/powerpoint/2010/main" val="3014788043"/>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19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едогогич команд 3">
    <p:bg>
      <p:bgPr>
        <a:solidFill>
          <a:schemeClr val="bg1"/>
        </a:solidFill>
        <a:effectLst/>
      </p:bgPr>
    </p:bg>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id="{1FDAFB6C-D1B5-2F47-8DEC-0807C980830C}"/>
              </a:ext>
            </a:extLst>
          </p:cNvPr>
          <p:cNvPicPr>
            <a:picLocks noChangeAspect="1"/>
          </p:cNvPicPr>
          <p:nvPr userDrawn="1"/>
        </p:nvPicPr>
        <p:blipFill>
          <a:blip r:embed="rId2"/>
          <a:stretch>
            <a:fillRect/>
          </a:stretch>
        </p:blipFill>
        <p:spPr>
          <a:xfrm>
            <a:off x="10713782" y="0"/>
            <a:ext cx="1478218" cy="2315688"/>
          </a:xfrm>
          <a:prstGeom prst="rect">
            <a:avLst/>
          </a:prstGeom>
        </p:spPr>
      </p:pic>
      <p:cxnSp>
        <p:nvCxnSpPr>
          <p:cNvPr id="13" name="Прямая соединительная линия 12"/>
          <p:cNvCxnSpPr/>
          <p:nvPr userDrawn="1"/>
        </p:nvCxnSpPr>
        <p:spPr>
          <a:xfrm>
            <a:off x="2597658" y="390486"/>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userDrawn="1"/>
        </p:nvCxnSpPr>
        <p:spPr>
          <a:xfrm>
            <a:off x="5011329" y="390486"/>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9121660" y="390486"/>
            <a:ext cx="0" cy="512180"/>
          </a:xfrm>
          <a:prstGeom prst="line">
            <a:avLst/>
          </a:prstGeom>
        </p:spPr>
        <p:style>
          <a:lnRef idx="1">
            <a:schemeClr val="dk1"/>
          </a:lnRef>
          <a:fillRef idx="0">
            <a:schemeClr val="dk1"/>
          </a:fillRef>
          <a:effectRef idx="0">
            <a:schemeClr val="dk1"/>
          </a:effectRef>
          <a:fontRef idx="minor">
            <a:schemeClr val="tx1"/>
          </a:fontRef>
        </p:style>
      </p:cxnSp>
      <p:sp>
        <p:nvSpPr>
          <p:cNvPr id="16" name="Прямоугольник 15"/>
          <p:cNvSpPr/>
          <p:nvPr userDrawn="1"/>
        </p:nvSpPr>
        <p:spPr>
          <a:xfrm>
            <a:off x="2807634" y="461910"/>
            <a:ext cx="1993719" cy="369332"/>
          </a:xfrm>
          <a:prstGeom prst="rect">
            <a:avLst/>
          </a:prstGeom>
        </p:spPr>
        <p:txBody>
          <a:bodyPr wrap="square">
            <a:spAutoFit/>
          </a:bodyPr>
          <a:lstStyle/>
          <a:p>
            <a:r>
              <a:rPr lang="ru-RU" sz="900" dirty="0">
                <a:latin typeface="Verdana" panose="020B0604030504040204" pitchFamily="34" charset="0"/>
              </a:rPr>
              <a:t>ПРОГРАММА ПО РАЗВИТИЮ </a:t>
            </a:r>
          </a:p>
          <a:p>
            <a:r>
              <a:rPr lang="ru-RU" sz="900" dirty="0">
                <a:latin typeface="Verdana" panose="020B0604030504040204" pitchFamily="34" charset="0"/>
              </a:rPr>
              <a:t>ЛИЧНОСТНОГО ПОТЕНЦИАЛА</a:t>
            </a:r>
          </a:p>
        </p:txBody>
      </p:sp>
      <p:sp>
        <p:nvSpPr>
          <p:cNvPr id="17" name="Прямоугольник 16"/>
          <p:cNvSpPr/>
          <p:nvPr userDrawn="1"/>
        </p:nvSpPr>
        <p:spPr>
          <a:xfrm>
            <a:off x="5221305" y="323411"/>
            <a:ext cx="3690379" cy="646331"/>
          </a:xfrm>
          <a:prstGeom prst="rect">
            <a:avLst/>
          </a:prstGeom>
        </p:spPr>
        <p:txBody>
          <a:bodyPr wrap="square">
            <a:spAutoFit/>
          </a:bodyPr>
          <a:lstStyle/>
          <a:p>
            <a:r>
              <a:rPr lang="ru-RU" sz="900" b="0" i="0" kern="1200" dirty="0">
                <a:solidFill>
                  <a:schemeClr val="tx1"/>
                </a:solidFill>
                <a:effectLst/>
                <a:latin typeface="Verdana" panose="020B0604030504040204" pitchFamily="34" charset="0"/>
                <a:ea typeface="+mn-ea"/>
                <a:cs typeface="+mn-cs"/>
              </a:rPr>
              <a:t>ППК «Развитие личностного потенциала в системе взаимодействия ключевых участников образовательных отношений: методология и технология обучения педагогических команд образовательных организаций»</a:t>
            </a:r>
            <a:endParaRPr lang="ru-RU" sz="900" dirty="0">
              <a:latin typeface="Verdana" panose="020B0604030504040204" pitchFamily="34" charset="0"/>
            </a:endParaRPr>
          </a:p>
        </p:txBody>
      </p:sp>
      <p:pic>
        <p:nvPicPr>
          <p:cNvPr id="18" name="Рисунок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30245"/>
            <a:ext cx="853458" cy="632663"/>
          </a:xfrm>
          <a:prstGeom prst="rect">
            <a:avLst/>
          </a:prstGeom>
        </p:spPr>
      </p:pic>
      <p:pic>
        <p:nvPicPr>
          <p:cNvPr id="19" name="Рисунок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406757"/>
            <a:ext cx="1486000" cy="479638"/>
          </a:xfrm>
          <a:prstGeom prst="rect">
            <a:avLst/>
          </a:prstGeom>
        </p:spPr>
      </p:pic>
    </p:spTree>
    <p:extLst>
      <p:ext uri="{BB962C8B-B14F-4D97-AF65-F5344CB8AC3E}">
        <p14:creationId xmlns:p14="http://schemas.microsoft.com/office/powerpoint/2010/main" val="3053050569"/>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53">
          <p15:clr>
            <a:srgbClr val="FBAE40"/>
          </p15:clr>
        </p15:guide>
        <p15:guide id="14" pos="72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едогогич команд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A762A3-56BE-CE43-8095-6D535097E448}"/>
              </a:ext>
            </a:extLst>
          </p:cNvPr>
          <p:cNvPicPr>
            <a:picLocks noChangeAspect="1"/>
          </p:cNvPicPr>
          <p:nvPr userDrawn="1"/>
        </p:nvPicPr>
        <p:blipFill>
          <a:blip r:embed="rId2"/>
          <a:stretch>
            <a:fillRect/>
          </a:stretch>
        </p:blipFill>
        <p:spPr>
          <a:xfrm>
            <a:off x="11228942" y="-14748"/>
            <a:ext cx="977805" cy="970821"/>
          </a:xfrm>
          <a:prstGeom prst="rect">
            <a:avLst/>
          </a:prstGeom>
        </p:spPr>
      </p:pic>
      <p:cxnSp>
        <p:nvCxnSpPr>
          <p:cNvPr id="14" name="Прямая соединительная линия 13"/>
          <p:cNvCxnSpPr/>
          <p:nvPr userDrawn="1"/>
        </p:nvCxnSpPr>
        <p:spPr>
          <a:xfrm>
            <a:off x="2597658" y="390486"/>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userDrawn="1"/>
        </p:nvCxnSpPr>
        <p:spPr>
          <a:xfrm>
            <a:off x="5011329" y="390486"/>
            <a:ext cx="0" cy="51218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userDrawn="1"/>
        </p:nvCxnSpPr>
        <p:spPr>
          <a:xfrm>
            <a:off x="9121660" y="390486"/>
            <a:ext cx="0" cy="512180"/>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userDrawn="1"/>
        </p:nvSpPr>
        <p:spPr>
          <a:xfrm>
            <a:off x="2807634" y="461910"/>
            <a:ext cx="1993719" cy="369332"/>
          </a:xfrm>
          <a:prstGeom prst="rect">
            <a:avLst/>
          </a:prstGeom>
        </p:spPr>
        <p:txBody>
          <a:bodyPr wrap="square">
            <a:spAutoFit/>
          </a:bodyPr>
          <a:lstStyle/>
          <a:p>
            <a:r>
              <a:rPr lang="ru-RU" sz="900" dirty="0">
                <a:latin typeface="Verdana" panose="020B0604030504040204" pitchFamily="34" charset="0"/>
              </a:rPr>
              <a:t>ПРОГРАММА ПО РАЗВИТИЮ </a:t>
            </a:r>
          </a:p>
          <a:p>
            <a:r>
              <a:rPr lang="ru-RU" sz="900" dirty="0">
                <a:latin typeface="Verdana" panose="020B0604030504040204" pitchFamily="34" charset="0"/>
              </a:rPr>
              <a:t>ЛИЧНОСТНОГО ПОТЕНЦИАЛА</a:t>
            </a:r>
          </a:p>
        </p:txBody>
      </p:sp>
      <p:sp>
        <p:nvSpPr>
          <p:cNvPr id="18" name="Прямоугольник 17"/>
          <p:cNvSpPr/>
          <p:nvPr userDrawn="1"/>
        </p:nvSpPr>
        <p:spPr>
          <a:xfrm>
            <a:off x="5221305" y="323411"/>
            <a:ext cx="3690379" cy="646331"/>
          </a:xfrm>
          <a:prstGeom prst="rect">
            <a:avLst/>
          </a:prstGeom>
        </p:spPr>
        <p:txBody>
          <a:bodyPr wrap="square">
            <a:spAutoFit/>
          </a:bodyPr>
          <a:lstStyle/>
          <a:p>
            <a:r>
              <a:rPr lang="ru-RU" sz="900" b="0" i="0" kern="1200" dirty="0">
                <a:solidFill>
                  <a:schemeClr val="tx1"/>
                </a:solidFill>
                <a:effectLst/>
                <a:latin typeface="Verdana" panose="020B0604030504040204" pitchFamily="34" charset="0"/>
                <a:ea typeface="+mn-ea"/>
                <a:cs typeface="+mn-cs"/>
              </a:rPr>
              <a:t>ППК «Развитие личностного потенциала в системе взаимодействия ключевых участников образовательных отношений: методология и технология обучения педагогических команд образовательных организаций»</a:t>
            </a:r>
            <a:endParaRPr lang="ru-RU" sz="900" dirty="0">
              <a:latin typeface="Verdana" panose="020B0604030504040204" pitchFamily="34" charset="0"/>
            </a:endParaRPr>
          </a:p>
        </p:txBody>
      </p:sp>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1634" y="330245"/>
            <a:ext cx="853458" cy="632663"/>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1682" y="406757"/>
            <a:ext cx="1486000" cy="479638"/>
          </a:xfrm>
          <a:prstGeom prst="rect">
            <a:avLst/>
          </a:prstGeom>
        </p:spPr>
      </p:pic>
    </p:spTree>
    <p:extLst>
      <p:ext uri="{BB962C8B-B14F-4D97-AF65-F5344CB8AC3E}">
        <p14:creationId xmlns:p14="http://schemas.microsoft.com/office/powerpoint/2010/main" val="1807595578"/>
      </p:ext>
    </p:extLst>
  </p:cSld>
  <p:clrMapOvr>
    <a:masterClrMapping/>
  </p:clrMapOvr>
  <p:extLst>
    <p:ext uri="{DCECCB84-F9BA-43D5-87BE-67443E8EF086}">
      <p15:sldGuideLst xmlns:p15="http://schemas.microsoft.com/office/powerpoint/2012/main">
        <p15:guide id="1" orient="horz" pos="818">
          <p15:clr>
            <a:srgbClr val="FBAE40"/>
          </p15:clr>
        </p15:guide>
        <p15:guide id="2" pos="491">
          <p15:clr>
            <a:srgbClr val="FBAE40"/>
          </p15:clr>
        </p15:guide>
        <p15:guide id="3" orient="horz" pos="3897">
          <p15:clr>
            <a:srgbClr val="FBAE40"/>
          </p15:clr>
        </p15:guide>
        <p15:guide id="4" pos="1553">
          <p15:clr>
            <a:srgbClr val="FBAE40"/>
          </p15:clr>
        </p15:guide>
        <p15:guide id="5" pos="1629">
          <p15:clr>
            <a:srgbClr val="FBAE40"/>
          </p15:clr>
        </p15:guide>
        <p15:guide id="6" pos="2686">
          <p15:clr>
            <a:srgbClr val="FBAE40"/>
          </p15:clr>
        </p15:guide>
        <p15:guide id="7" pos="2757">
          <p15:clr>
            <a:srgbClr val="FBAE40"/>
          </p15:clr>
        </p15:guide>
        <p15:guide id="8" pos="3820">
          <p15:clr>
            <a:srgbClr val="FBAE40"/>
          </p15:clr>
        </p15:guide>
        <p15:guide id="9" pos="3908">
          <p15:clr>
            <a:srgbClr val="FBAE40"/>
          </p15:clr>
        </p15:guide>
        <p15:guide id="10" pos="4948">
          <p15:clr>
            <a:srgbClr val="FBAE40"/>
          </p15:clr>
        </p15:guide>
        <p15:guide id="11" pos="5019">
          <p15:clr>
            <a:srgbClr val="FBAE40"/>
          </p15:clr>
        </p15:guide>
        <p15:guide id="12" pos="6076">
          <p15:clr>
            <a:srgbClr val="FBAE40"/>
          </p15:clr>
        </p15:guide>
        <p15:guide id="13" pos="6147">
          <p15:clr>
            <a:srgbClr val="FBAE40"/>
          </p15:clr>
        </p15:guide>
        <p15:guide id="14" pos="72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A26C7-93D8-E04C-BCDF-A4FCDE632E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RU" dirty="0"/>
          </a:p>
        </p:txBody>
      </p:sp>
      <p:sp>
        <p:nvSpPr>
          <p:cNvPr id="3" name="Text Placeholder 2">
            <a:extLst>
              <a:ext uri="{FF2B5EF4-FFF2-40B4-BE49-F238E27FC236}">
                <a16:creationId xmlns:a16="http://schemas.microsoft.com/office/drawing/2014/main" id="{02297A9E-C95D-6D43-B694-58C0D520B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700357102"/>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3" r:id="rId3"/>
    <p:sldLayoutId id="2147483649" r:id="rId4"/>
    <p:sldLayoutId id="2147483651" r:id="rId5"/>
    <p:sldLayoutId id="2147483675" r:id="rId6"/>
    <p:sldLayoutId id="2147483676" r:id="rId7"/>
    <p:sldLayoutId id="2147483677" r:id="rId8"/>
    <p:sldLayoutId id="2147483678" r:id="rId9"/>
    <p:sldLayoutId id="2147483679" r:id="rId10"/>
    <p:sldLayoutId id="2147483670" r:id="rId11"/>
    <p:sldLayoutId id="2147483671" r:id="rId12"/>
    <p:sldLayoutId id="2147483672" r:id="rId13"/>
    <p:sldLayoutId id="2147483673" r:id="rId14"/>
    <p:sldLayoutId id="2147483674" r:id="rId15"/>
    <p:sldLayoutId id="2147483665" r:id="rId16"/>
    <p:sldLayoutId id="2147483666" r:id="rId17"/>
    <p:sldLayoutId id="2147483667" r:id="rId18"/>
    <p:sldLayoutId id="2147483668" r:id="rId19"/>
    <p:sldLayoutId id="2147483669" r:id="rId20"/>
    <p:sldLayoutId id="2147483660" r:id="rId21"/>
    <p:sldLayoutId id="2147483661" r:id="rId22"/>
    <p:sldLayoutId id="2147483662" r:id="rId23"/>
    <p:sldLayoutId id="2147483663" r:id="rId24"/>
    <p:sldLayoutId id="2147483664" r:id="rId25"/>
    <p:sldLayoutId id="2147483657" r:id="rId26"/>
    <p:sldLayoutId id="2147483658" r:id="rId27"/>
    <p:sldLayoutId id="2147483650" r:id="rId28"/>
    <p:sldLayoutId id="2147483656" r:id="rId29"/>
    <p:sldLayoutId id="2147483659" r:id="rId30"/>
  </p:sldLayoutIdLst>
  <p:txStyles>
    <p:titleStyle>
      <a:lvl1pPr algn="l" defTabSz="914400" rtl="0" eaLnBrk="1" latinLnBrk="0" hangingPunct="1">
        <a:lnSpc>
          <a:spcPct val="90000"/>
        </a:lnSpc>
        <a:spcBef>
          <a:spcPct val="0"/>
        </a:spcBef>
        <a:buNone/>
        <a:defRPr sz="3600" kern="1200">
          <a:solidFill>
            <a:srgbClr val="3300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6"/>
          <p:cNvSpPr>
            <a:spLocks noEditPoints="1"/>
          </p:cNvSpPr>
          <p:nvPr/>
        </p:nvSpPr>
        <p:spPr bwMode="auto">
          <a:xfrm>
            <a:off x="2992664" y="2641600"/>
            <a:ext cx="1014753" cy="1623605"/>
          </a:xfrm>
          <a:custGeom>
            <a:avLst/>
            <a:gdLst>
              <a:gd name="T0" fmla="*/ 1281 w 2448"/>
              <a:gd name="T1" fmla="*/ 1099 h 3912"/>
              <a:gd name="T2" fmla="*/ 1070 w 2448"/>
              <a:gd name="T3" fmla="*/ 1295 h 3912"/>
              <a:gd name="T4" fmla="*/ 405 w 2448"/>
              <a:gd name="T5" fmla="*/ 1437 h 3912"/>
              <a:gd name="T6" fmla="*/ 484 w 2448"/>
              <a:gd name="T7" fmla="*/ 1822 h 3912"/>
              <a:gd name="T8" fmla="*/ 334 w 2448"/>
              <a:gd name="T9" fmla="*/ 2324 h 3912"/>
              <a:gd name="T10" fmla="*/ 430 w 2448"/>
              <a:gd name="T11" fmla="*/ 1550 h 3912"/>
              <a:gd name="T12" fmla="*/ 374 w 2448"/>
              <a:gd name="T13" fmla="*/ 2392 h 3912"/>
              <a:gd name="T14" fmla="*/ 636 w 2448"/>
              <a:gd name="T15" fmla="*/ 3082 h 3912"/>
              <a:gd name="T16" fmla="*/ 0 w 2448"/>
              <a:gd name="T17" fmla="*/ 3409 h 3912"/>
              <a:gd name="T18" fmla="*/ 273 w 2448"/>
              <a:gd name="T19" fmla="*/ 3694 h 3912"/>
              <a:gd name="T20" fmla="*/ 348 w 2448"/>
              <a:gd name="T21" fmla="*/ 3531 h 3912"/>
              <a:gd name="T22" fmla="*/ 1488 w 2448"/>
              <a:gd name="T23" fmla="*/ 3194 h 3912"/>
              <a:gd name="T24" fmla="*/ 1908 w 2448"/>
              <a:gd name="T25" fmla="*/ 3911 h 3912"/>
              <a:gd name="T26" fmla="*/ 2286 w 2448"/>
              <a:gd name="T27" fmla="*/ 3674 h 3912"/>
              <a:gd name="T28" fmla="*/ 1943 w 2448"/>
              <a:gd name="T29" fmla="*/ 3536 h 3912"/>
              <a:gd name="T30" fmla="*/ 1534 w 2448"/>
              <a:gd name="T31" fmla="*/ 2566 h 3912"/>
              <a:gd name="T32" fmla="*/ 2390 w 2448"/>
              <a:gd name="T33" fmla="*/ 1765 h 3912"/>
              <a:gd name="T34" fmla="*/ 2408 w 2448"/>
              <a:gd name="T35" fmla="*/ 1880 h 3912"/>
              <a:gd name="T36" fmla="*/ 1857 w 2448"/>
              <a:gd name="T37" fmla="*/ 2235 h 3912"/>
              <a:gd name="T38" fmla="*/ 2239 w 2448"/>
              <a:gd name="T39" fmla="*/ 2116 h 3912"/>
              <a:gd name="T40" fmla="*/ 2398 w 2448"/>
              <a:gd name="T41" fmla="*/ 1724 h 3912"/>
              <a:gd name="T42" fmla="*/ 1599 w 2448"/>
              <a:gd name="T43" fmla="*/ 1368 h 3912"/>
              <a:gd name="T44" fmla="*/ 2125 w 2448"/>
              <a:gd name="T45" fmla="*/ 774 h 3912"/>
              <a:gd name="T46" fmla="*/ 2037 w 2448"/>
              <a:gd name="T47" fmla="*/ 387 h 3912"/>
              <a:gd name="T48" fmla="*/ 2062 w 2448"/>
              <a:gd name="T49" fmla="*/ 19 h 3912"/>
              <a:gd name="T50" fmla="*/ 1764 w 2448"/>
              <a:gd name="T51" fmla="*/ 3640 h 3912"/>
              <a:gd name="T52" fmla="*/ 1949 w 2448"/>
              <a:gd name="T53" fmla="*/ 3747 h 3912"/>
              <a:gd name="T54" fmla="*/ 1960 w 2448"/>
              <a:gd name="T55" fmla="*/ 3854 h 3912"/>
              <a:gd name="T56" fmla="*/ 79 w 2448"/>
              <a:gd name="T57" fmla="*/ 3394 h 3912"/>
              <a:gd name="T58" fmla="*/ 42 w 2448"/>
              <a:gd name="T59" fmla="*/ 3428 h 3912"/>
              <a:gd name="T60" fmla="*/ 236 w 2448"/>
              <a:gd name="T61" fmla="*/ 3510 h 3912"/>
              <a:gd name="T62" fmla="*/ 1051 w 2448"/>
              <a:gd name="T63" fmla="*/ 2064 h 3912"/>
              <a:gd name="T64" fmla="*/ 1019 w 2448"/>
              <a:gd name="T65" fmla="*/ 2090 h 3912"/>
              <a:gd name="T66" fmla="*/ 1017 w 2448"/>
              <a:gd name="T67" fmla="*/ 2301 h 3912"/>
              <a:gd name="T68" fmla="*/ 997 w 2448"/>
              <a:gd name="T69" fmla="*/ 1574 h 3912"/>
              <a:gd name="T70" fmla="*/ 1314 w 2448"/>
              <a:gd name="T71" fmla="*/ 2084 h 3912"/>
              <a:gd name="T72" fmla="*/ 1029 w 2448"/>
              <a:gd name="T73" fmla="*/ 1498 h 3912"/>
              <a:gd name="T74" fmla="*/ 698 w 2448"/>
              <a:gd name="T75" fmla="*/ 1908 h 3912"/>
              <a:gd name="T76" fmla="*/ 418 w 2448"/>
              <a:gd name="T77" fmla="*/ 2121 h 3912"/>
              <a:gd name="T78" fmla="*/ 820 w 2448"/>
              <a:gd name="T79" fmla="*/ 2280 h 3912"/>
              <a:gd name="T80" fmla="*/ 1103 w 2448"/>
              <a:gd name="T81" fmla="*/ 2396 h 3912"/>
              <a:gd name="T82" fmla="*/ 1381 w 2448"/>
              <a:gd name="T83" fmla="*/ 1437 h 3912"/>
              <a:gd name="T84" fmla="*/ 1587 w 2448"/>
              <a:gd name="T85" fmla="*/ 2353 h 3912"/>
              <a:gd name="T86" fmla="*/ 1953 w 2448"/>
              <a:gd name="T87" fmla="*/ 631 h 3912"/>
              <a:gd name="T88" fmla="*/ 1428 w 2448"/>
              <a:gd name="T89" fmla="*/ 850 h 3912"/>
              <a:gd name="T90" fmla="*/ 1962 w 2448"/>
              <a:gd name="T91" fmla="*/ 45 h 3912"/>
              <a:gd name="T92" fmla="*/ 1824 w 2448"/>
              <a:gd name="T93" fmla="*/ 490 h 3912"/>
              <a:gd name="T94" fmla="*/ 1554 w 2448"/>
              <a:gd name="T95" fmla="*/ 864 h 3912"/>
              <a:gd name="T96" fmla="*/ 1954 w 2448"/>
              <a:gd name="T97" fmla="*/ 446 h 3912"/>
              <a:gd name="T98" fmla="*/ 2094 w 2448"/>
              <a:gd name="T99" fmla="*/ 718 h 3912"/>
              <a:gd name="T100" fmla="*/ 2031 w 2448"/>
              <a:gd name="T101" fmla="*/ 796 h 3912"/>
              <a:gd name="T102" fmla="*/ 1413 w 2448"/>
              <a:gd name="T103" fmla="*/ 1317 h 3912"/>
              <a:gd name="T104" fmla="*/ 1492 w 2448"/>
              <a:gd name="T105" fmla="*/ 2601 h 3912"/>
              <a:gd name="T106" fmla="*/ 1604 w 2448"/>
              <a:gd name="T107" fmla="*/ 3227 h 3912"/>
              <a:gd name="T108" fmla="*/ 894 w 2448"/>
              <a:gd name="T109" fmla="*/ 3238 h 3912"/>
              <a:gd name="T110" fmla="*/ 659 w 2448"/>
              <a:gd name="T111" fmla="*/ 3129 h 3912"/>
              <a:gd name="T112" fmla="*/ 737 w 2448"/>
              <a:gd name="T113" fmla="*/ 2595 h 3912"/>
              <a:gd name="T114" fmla="*/ 663 w 2448"/>
              <a:gd name="T115" fmla="*/ 2323 h 3912"/>
              <a:gd name="T116" fmla="*/ 1330 w 2448"/>
              <a:gd name="T117" fmla="*/ 2849 h 3912"/>
              <a:gd name="T118" fmla="*/ 995 w 2448"/>
              <a:gd name="T119" fmla="*/ 1259 h 3912"/>
              <a:gd name="T120" fmla="*/ 445 w 2448"/>
              <a:gd name="T121" fmla="*/ 1452 h 3912"/>
              <a:gd name="T122" fmla="*/ 978 w 2448"/>
              <a:gd name="T123" fmla="*/ 1517 h 3912"/>
              <a:gd name="T124" fmla="*/ 982 w 2448"/>
              <a:gd name="T125" fmla="*/ 262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912">
                <a:moveTo>
                  <a:pt x="915" y="378"/>
                </a:moveTo>
                <a:cubicBezTo>
                  <a:pt x="920" y="377"/>
                  <a:pt x="925" y="377"/>
                  <a:pt x="931" y="377"/>
                </a:cubicBezTo>
                <a:cubicBezTo>
                  <a:pt x="961" y="377"/>
                  <a:pt x="1002" y="387"/>
                  <a:pt x="1034" y="397"/>
                </a:cubicBezTo>
                <a:cubicBezTo>
                  <a:pt x="1050" y="402"/>
                  <a:pt x="1065" y="407"/>
                  <a:pt x="1075" y="411"/>
                </a:cubicBezTo>
                <a:lnTo>
                  <a:pt x="1081" y="414"/>
                </a:lnTo>
                <a:cubicBezTo>
                  <a:pt x="1042" y="498"/>
                  <a:pt x="1027" y="577"/>
                  <a:pt x="1027" y="650"/>
                </a:cubicBezTo>
                <a:cubicBezTo>
                  <a:pt x="1027" y="780"/>
                  <a:pt x="1077" y="886"/>
                  <a:pt x="1133" y="963"/>
                </a:cubicBezTo>
                <a:cubicBezTo>
                  <a:pt x="1161" y="1001"/>
                  <a:pt x="1191" y="1032"/>
                  <a:pt x="1217" y="1055"/>
                </a:cubicBezTo>
                <a:cubicBezTo>
                  <a:pt x="1243" y="1077"/>
                  <a:pt x="1265" y="1092"/>
                  <a:pt x="1281" y="1099"/>
                </a:cubicBezTo>
                <a:lnTo>
                  <a:pt x="1297" y="1106"/>
                </a:lnTo>
                <a:lnTo>
                  <a:pt x="1306" y="1091"/>
                </a:lnTo>
                <a:cubicBezTo>
                  <a:pt x="1306" y="1091"/>
                  <a:pt x="1313" y="1081"/>
                  <a:pt x="1324" y="1064"/>
                </a:cubicBezTo>
                <a:cubicBezTo>
                  <a:pt x="1333" y="1049"/>
                  <a:pt x="1347" y="1029"/>
                  <a:pt x="1361" y="1008"/>
                </a:cubicBezTo>
                <a:cubicBezTo>
                  <a:pt x="1390" y="1047"/>
                  <a:pt x="1405" y="1108"/>
                  <a:pt x="1405" y="1168"/>
                </a:cubicBezTo>
                <a:cubicBezTo>
                  <a:pt x="1405" y="1226"/>
                  <a:pt x="1391" y="1282"/>
                  <a:pt x="1369" y="1312"/>
                </a:cubicBezTo>
                <a:lnTo>
                  <a:pt x="1380" y="1320"/>
                </a:lnTo>
                <a:cubicBezTo>
                  <a:pt x="1339" y="1326"/>
                  <a:pt x="1297" y="1338"/>
                  <a:pt x="1255" y="1355"/>
                </a:cubicBezTo>
                <a:cubicBezTo>
                  <a:pt x="1196" y="1327"/>
                  <a:pt x="1132" y="1307"/>
                  <a:pt x="1070" y="1295"/>
                </a:cubicBezTo>
                <a:lnTo>
                  <a:pt x="1069" y="1299"/>
                </a:lnTo>
                <a:cubicBezTo>
                  <a:pt x="1062" y="1276"/>
                  <a:pt x="1049" y="1256"/>
                  <a:pt x="1032" y="1239"/>
                </a:cubicBezTo>
                <a:cubicBezTo>
                  <a:pt x="1000" y="1206"/>
                  <a:pt x="955" y="1182"/>
                  <a:pt x="907" y="1166"/>
                </a:cubicBezTo>
                <a:cubicBezTo>
                  <a:pt x="858" y="1149"/>
                  <a:pt x="805" y="1141"/>
                  <a:pt x="757" y="1141"/>
                </a:cubicBezTo>
                <a:cubicBezTo>
                  <a:pt x="724" y="1141"/>
                  <a:pt x="694" y="1145"/>
                  <a:pt x="668" y="1154"/>
                </a:cubicBezTo>
                <a:cubicBezTo>
                  <a:pt x="666" y="1154"/>
                  <a:pt x="649" y="1161"/>
                  <a:pt x="635" y="1167"/>
                </a:cubicBezTo>
                <a:cubicBezTo>
                  <a:pt x="561" y="1203"/>
                  <a:pt x="505" y="1267"/>
                  <a:pt x="468" y="1322"/>
                </a:cubicBezTo>
                <a:cubicBezTo>
                  <a:pt x="427" y="1381"/>
                  <a:pt x="407" y="1431"/>
                  <a:pt x="407" y="1432"/>
                </a:cubicBezTo>
                <a:lnTo>
                  <a:pt x="405" y="1437"/>
                </a:lnTo>
                <a:cubicBezTo>
                  <a:pt x="405" y="1442"/>
                  <a:pt x="405" y="1447"/>
                  <a:pt x="405" y="1452"/>
                </a:cubicBezTo>
                <a:cubicBezTo>
                  <a:pt x="404" y="1485"/>
                  <a:pt x="416" y="1517"/>
                  <a:pt x="439" y="1543"/>
                </a:cubicBezTo>
                <a:cubicBezTo>
                  <a:pt x="462" y="1569"/>
                  <a:pt x="498" y="1587"/>
                  <a:pt x="545" y="1592"/>
                </a:cubicBezTo>
                <a:lnTo>
                  <a:pt x="558" y="1593"/>
                </a:lnTo>
                <a:lnTo>
                  <a:pt x="564" y="1582"/>
                </a:lnTo>
                <a:cubicBezTo>
                  <a:pt x="593" y="1531"/>
                  <a:pt x="621" y="1480"/>
                  <a:pt x="653" y="1436"/>
                </a:cubicBezTo>
                <a:cubicBezTo>
                  <a:pt x="669" y="1442"/>
                  <a:pt x="691" y="1450"/>
                  <a:pt x="715" y="1459"/>
                </a:cubicBezTo>
                <a:cubicBezTo>
                  <a:pt x="702" y="1478"/>
                  <a:pt x="679" y="1511"/>
                  <a:pt x="652" y="1551"/>
                </a:cubicBezTo>
                <a:cubicBezTo>
                  <a:pt x="602" y="1623"/>
                  <a:pt x="538" y="1722"/>
                  <a:pt x="484" y="1822"/>
                </a:cubicBezTo>
                <a:cubicBezTo>
                  <a:pt x="429" y="1922"/>
                  <a:pt x="385" y="2025"/>
                  <a:pt x="378" y="2109"/>
                </a:cubicBezTo>
                <a:cubicBezTo>
                  <a:pt x="378" y="2113"/>
                  <a:pt x="378" y="2117"/>
                  <a:pt x="378" y="2121"/>
                </a:cubicBezTo>
                <a:cubicBezTo>
                  <a:pt x="378" y="2160"/>
                  <a:pt x="395" y="2195"/>
                  <a:pt x="418" y="2222"/>
                </a:cubicBezTo>
                <a:cubicBezTo>
                  <a:pt x="453" y="2263"/>
                  <a:pt x="503" y="2291"/>
                  <a:pt x="544" y="2310"/>
                </a:cubicBezTo>
                <a:cubicBezTo>
                  <a:pt x="572" y="2323"/>
                  <a:pt x="596" y="2331"/>
                  <a:pt x="609" y="2335"/>
                </a:cubicBezTo>
                <a:cubicBezTo>
                  <a:pt x="602" y="2345"/>
                  <a:pt x="596" y="2354"/>
                  <a:pt x="589" y="2362"/>
                </a:cubicBezTo>
                <a:cubicBezTo>
                  <a:pt x="576" y="2377"/>
                  <a:pt x="564" y="2386"/>
                  <a:pt x="554" y="2388"/>
                </a:cubicBezTo>
                <a:cubicBezTo>
                  <a:pt x="552" y="2389"/>
                  <a:pt x="545" y="2390"/>
                  <a:pt x="537" y="2390"/>
                </a:cubicBezTo>
                <a:cubicBezTo>
                  <a:pt x="495" y="2390"/>
                  <a:pt x="407" y="2372"/>
                  <a:pt x="334" y="2324"/>
                </a:cubicBezTo>
                <a:cubicBezTo>
                  <a:pt x="297" y="2299"/>
                  <a:pt x="263" y="2268"/>
                  <a:pt x="239" y="2227"/>
                </a:cubicBezTo>
                <a:cubicBezTo>
                  <a:pt x="214" y="2187"/>
                  <a:pt x="199" y="2137"/>
                  <a:pt x="199" y="2075"/>
                </a:cubicBezTo>
                <a:cubicBezTo>
                  <a:pt x="199" y="2058"/>
                  <a:pt x="200" y="2040"/>
                  <a:pt x="202" y="2021"/>
                </a:cubicBezTo>
                <a:cubicBezTo>
                  <a:pt x="205" y="1996"/>
                  <a:pt x="223" y="1949"/>
                  <a:pt x="247" y="1897"/>
                </a:cubicBezTo>
                <a:cubicBezTo>
                  <a:pt x="282" y="1819"/>
                  <a:pt x="333" y="1725"/>
                  <a:pt x="375" y="1649"/>
                </a:cubicBezTo>
                <a:lnTo>
                  <a:pt x="478" y="1702"/>
                </a:lnTo>
                <a:lnTo>
                  <a:pt x="496" y="1666"/>
                </a:lnTo>
                <a:lnTo>
                  <a:pt x="394" y="1614"/>
                </a:lnTo>
                <a:cubicBezTo>
                  <a:pt x="408" y="1589"/>
                  <a:pt x="420" y="1568"/>
                  <a:pt x="430" y="1550"/>
                </a:cubicBezTo>
                <a:cubicBezTo>
                  <a:pt x="432" y="1546"/>
                  <a:pt x="434" y="1543"/>
                  <a:pt x="436" y="1539"/>
                </a:cubicBezTo>
                <a:cubicBezTo>
                  <a:pt x="432" y="1534"/>
                  <a:pt x="423" y="1526"/>
                  <a:pt x="413" y="1499"/>
                </a:cubicBezTo>
                <a:cubicBezTo>
                  <a:pt x="412" y="1499"/>
                  <a:pt x="411" y="1500"/>
                  <a:pt x="411" y="1500"/>
                </a:cubicBezTo>
                <a:cubicBezTo>
                  <a:pt x="395" y="1531"/>
                  <a:pt x="337" y="1632"/>
                  <a:pt x="281" y="1738"/>
                </a:cubicBezTo>
                <a:cubicBezTo>
                  <a:pt x="253" y="1791"/>
                  <a:pt x="225" y="1845"/>
                  <a:pt x="204" y="1894"/>
                </a:cubicBezTo>
                <a:cubicBezTo>
                  <a:pt x="182" y="1942"/>
                  <a:pt x="166" y="1984"/>
                  <a:pt x="162" y="2016"/>
                </a:cubicBezTo>
                <a:cubicBezTo>
                  <a:pt x="159" y="2036"/>
                  <a:pt x="158" y="2056"/>
                  <a:pt x="158" y="2075"/>
                </a:cubicBezTo>
                <a:cubicBezTo>
                  <a:pt x="158" y="2144"/>
                  <a:pt x="176" y="2201"/>
                  <a:pt x="204" y="2248"/>
                </a:cubicBezTo>
                <a:cubicBezTo>
                  <a:pt x="246" y="2318"/>
                  <a:pt x="311" y="2364"/>
                  <a:pt x="374" y="2392"/>
                </a:cubicBezTo>
                <a:cubicBezTo>
                  <a:pt x="437" y="2419"/>
                  <a:pt x="498" y="2430"/>
                  <a:pt x="537" y="2430"/>
                </a:cubicBezTo>
                <a:cubicBezTo>
                  <a:pt x="547" y="2430"/>
                  <a:pt x="557" y="2429"/>
                  <a:pt x="565" y="2427"/>
                </a:cubicBezTo>
                <a:cubicBezTo>
                  <a:pt x="590" y="2420"/>
                  <a:pt x="609" y="2402"/>
                  <a:pt x="626" y="2381"/>
                </a:cubicBezTo>
                <a:cubicBezTo>
                  <a:pt x="629" y="2377"/>
                  <a:pt x="632" y="2373"/>
                  <a:pt x="635" y="2368"/>
                </a:cubicBezTo>
                <a:cubicBezTo>
                  <a:pt x="658" y="2365"/>
                  <a:pt x="693" y="2359"/>
                  <a:pt x="726" y="2352"/>
                </a:cubicBezTo>
                <a:cubicBezTo>
                  <a:pt x="732" y="2351"/>
                  <a:pt x="738" y="2350"/>
                  <a:pt x="744" y="2348"/>
                </a:cubicBezTo>
                <a:cubicBezTo>
                  <a:pt x="712" y="2474"/>
                  <a:pt x="685" y="2651"/>
                  <a:pt x="667" y="2802"/>
                </a:cubicBezTo>
                <a:cubicBezTo>
                  <a:pt x="656" y="2885"/>
                  <a:pt x="648" y="2961"/>
                  <a:pt x="643" y="3016"/>
                </a:cubicBezTo>
                <a:cubicBezTo>
                  <a:pt x="640" y="3043"/>
                  <a:pt x="638" y="3066"/>
                  <a:pt x="636" y="3082"/>
                </a:cubicBezTo>
                <a:cubicBezTo>
                  <a:pt x="636" y="3092"/>
                  <a:pt x="635" y="3093"/>
                  <a:pt x="627" y="3096"/>
                </a:cubicBezTo>
                <a:cubicBezTo>
                  <a:pt x="538" y="3123"/>
                  <a:pt x="398" y="3186"/>
                  <a:pt x="237" y="3266"/>
                </a:cubicBezTo>
                <a:lnTo>
                  <a:pt x="224" y="3273"/>
                </a:lnTo>
                <a:lnTo>
                  <a:pt x="227" y="3288"/>
                </a:lnTo>
                <a:cubicBezTo>
                  <a:pt x="227" y="3292"/>
                  <a:pt x="228" y="3296"/>
                  <a:pt x="229" y="3300"/>
                </a:cubicBezTo>
                <a:cubicBezTo>
                  <a:pt x="106" y="3333"/>
                  <a:pt x="43" y="3363"/>
                  <a:pt x="9" y="3387"/>
                </a:cubicBezTo>
                <a:lnTo>
                  <a:pt x="1" y="3392"/>
                </a:lnTo>
                <a:lnTo>
                  <a:pt x="0" y="3401"/>
                </a:lnTo>
                <a:lnTo>
                  <a:pt x="0" y="3409"/>
                </a:lnTo>
                <a:cubicBezTo>
                  <a:pt x="0" y="3431"/>
                  <a:pt x="6" y="3464"/>
                  <a:pt x="15" y="3506"/>
                </a:cubicBezTo>
                <a:cubicBezTo>
                  <a:pt x="29" y="3568"/>
                  <a:pt x="52" y="3647"/>
                  <a:pt x="75" y="3714"/>
                </a:cubicBezTo>
                <a:cubicBezTo>
                  <a:pt x="87" y="3747"/>
                  <a:pt x="99" y="3778"/>
                  <a:pt x="111" y="3802"/>
                </a:cubicBezTo>
                <a:cubicBezTo>
                  <a:pt x="117" y="3814"/>
                  <a:pt x="122" y="3825"/>
                  <a:pt x="128" y="3834"/>
                </a:cubicBezTo>
                <a:cubicBezTo>
                  <a:pt x="135" y="3843"/>
                  <a:pt x="140" y="3851"/>
                  <a:pt x="149" y="3857"/>
                </a:cubicBezTo>
                <a:lnTo>
                  <a:pt x="157" y="3863"/>
                </a:lnTo>
                <a:lnTo>
                  <a:pt x="167" y="3859"/>
                </a:lnTo>
                <a:cubicBezTo>
                  <a:pt x="187" y="3852"/>
                  <a:pt x="203" y="3838"/>
                  <a:pt x="217" y="3820"/>
                </a:cubicBezTo>
                <a:cubicBezTo>
                  <a:pt x="243" y="3787"/>
                  <a:pt x="262" y="3742"/>
                  <a:pt x="273" y="3694"/>
                </a:cubicBezTo>
                <a:lnTo>
                  <a:pt x="275" y="3691"/>
                </a:lnTo>
                <a:lnTo>
                  <a:pt x="274" y="3690"/>
                </a:lnTo>
                <a:cubicBezTo>
                  <a:pt x="281" y="3661"/>
                  <a:pt x="284" y="3631"/>
                  <a:pt x="284" y="3602"/>
                </a:cubicBezTo>
                <a:cubicBezTo>
                  <a:pt x="284" y="3581"/>
                  <a:pt x="282" y="3560"/>
                  <a:pt x="277" y="3541"/>
                </a:cubicBezTo>
                <a:cubicBezTo>
                  <a:pt x="274" y="3531"/>
                  <a:pt x="274" y="3531"/>
                  <a:pt x="282" y="3525"/>
                </a:cubicBezTo>
                <a:cubicBezTo>
                  <a:pt x="290" y="3519"/>
                  <a:pt x="300" y="3513"/>
                  <a:pt x="310" y="3508"/>
                </a:cubicBezTo>
                <a:cubicBezTo>
                  <a:pt x="314" y="3513"/>
                  <a:pt x="318" y="3518"/>
                  <a:pt x="323" y="3521"/>
                </a:cubicBezTo>
                <a:cubicBezTo>
                  <a:pt x="328" y="3526"/>
                  <a:pt x="334" y="3531"/>
                  <a:pt x="345" y="3531"/>
                </a:cubicBezTo>
                <a:lnTo>
                  <a:pt x="348" y="3531"/>
                </a:lnTo>
                <a:lnTo>
                  <a:pt x="350" y="3531"/>
                </a:lnTo>
                <a:lnTo>
                  <a:pt x="352" y="3530"/>
                </a:lnTo>
                <a:cubicBezTo>
                  <a:pt x="412" y="3511"/>
                  <a:pt x="487" y="3489"/>
                  <a:pt x="553" y="3471"/>
                </a:cubicBezTo>
                <a:cubicBezTo>
                  <a:pt x="618" y="3454"/>
                  <a:pt x="676" y="3440"/>
                  <a:pt x="698" y="3438"/>
                </a:cubicBezTo>
                <a:cubicBezTo>
                  <a:pt x="714" y="3436"/>
                  <a:pt x="729" y="3430"/>
                  <a:pt x="746" y="3420"/>
                </a:cubicBezTo>
                <a:cubicBezTo>
                  <a:pt x="803" y="3387"/>
                  <a:pt x="880" y="3313"/>
                  <a:pt x="955" y="3233"/>
                </a:cubicBezTo>
                <a:cubicBezTo>
                  <a:pt x="1017" y="3166"/>
                  <a:pt x="1077" y="3096"/>
                  <a:pt x="1117" y="3041"/>
                </a:cubicBezTo>
                <a:cubicBezTo>
                  <a:pt x="1195" y="3068"/>
                  <a:pt x="1281" y="3101"/>
                  <a:pt x="1358" y="3134"/>
                </a:cubicBezTo>
                <a:cubicBezTo>
                  <a:pt x="1406" y="3155"/>
                  <a:pt x="1451" y="3175"/>
                  <a:pt x="1488" y="3194"/>
                </a:cubicBezTo>
                <a:cubicBezTo>
                  <a:pt x="1512" y="3206"/>
                  <a:pt x="1532" y="3218"/>
                  <a:pt x="1548" y="3228"/>
                </a:cubicBezTo>
                <a:cubicBezTo>
                  <a:pt x="1562" y="3236"/>
                  <a:pt x="1563" y="3240"/>
                  <a:pt x="1564" y="3252"/>
                </a:cubicBezTo>
                <a:cubicBezTo>
                  <a:pt x="1570" y="3389"/>
                  <a:pt x="1621" y="3526"/>
                  <a:pt x="1676" y="3644"/>
                </a:cubicBezTo>
                <a:lnTo>
                  <a:pt x="1682" y="3656"/>
                </a:lnTo>
                <a:lnTo>
                  <a:pt x="1695" y="3655"/>
                </a:lnTo>
                <a:cubicBezTo>
                  <a:pt x="1705" y="3655"/>
                  <a:pt x="1715" y="3653"/>
                  <a:pt x="1725" y="3651"/>
                </a:cubicBezTo>
                <a:cubicBezTo>
                  <a:pt x="1754" y="3711"/>
                  <a:pt x="1784" y="3767"/>
                  <a:pt x="1812" y="3811"/>
                </a:cubicBezTo>
                <a:cubicBezTo>
                  <a:pt x="1828" y="3836"/>
                  <a:pt x="1844" y="3858"/>
                  <a:pt x="1860" y="3875"/>
                </a:cubicBezTo>
                <a:cubicBezTo>
                  <a:pt x="1875" y="3892"/>
                  <a:pt x="1890" y="3905"/>
                  <a:pt x="1908" y="3911"/>
                </a:cubicBezTo>
                <a:lnTo>
                  <a:pt x="1910" y="3912"/>
                </a:lnTo>
                <a:lnTo>
                  <a:pt x="1912" y="3912"/>
                </a:lnTo>
                <a:lnTo>
                  <a:pt x="1916" y="3912"/>
                </a:lnTo>
                <a:cubicBezTo>
                  <a:pt x="1923" y="3912"/>
                  <a:pt x="1927" y="3911"/>
                  <a:pt x="1932" y="3909"/>
                </a:cubicBezTo>
                <a:cubicBezTo>
                  <a:pt x="1951" y="3904"/>
                  <a:pt x="1981" y="3890"/>
                  <a:pt x="2016" y="3871"/>
                </a:cubicBezTo>
                <a:cubicBezTo>
                  <a:pt x="2069" y="3844"/>
                  <a:pt x="2134" y="3806"/>
                  <a:pt x="2187" y="3771"/>
                </a:cubicBezTo>
                <a:cubicBezTo>
                  <a:pt x="2213" y="3753"/>
                  <a:pt x="2236" y="3736"/>
                  <a:pt x="2253" y="3721"/>
                </a:cubicBezTo>
                <a:cubicBezTo>
                  <a:pt x="2262" y="3714"/>
                  <a:pt x="2269" y="3707"/>
                  <a:pt x="2275" y="3700"/>
                </a:cubicBezTo>
                <a:cubicBezTo>
                  <a:pt x="2280" y="3693"/>
                  <a:pt x="2286" y="3686"/>
                  <a:pt x="2286" y="3674"/>
                </a:cubicBezTo>
                <a:lnTo>
                  <a:pt x="2286" y="3672"/>
                </a:lnTo>
                <a:cubicBezTo>
                  <a:pt x="2285" y="3656"/>
                  <a:pt x="2276" y="3645"/>
                  <a:pt x="2266" y="3637"/>
                </a:cubicBezTo>
                <a:cubicBezTo>
                  <a:pt x="2250" y="3625"/>
                  <a:pt x="2229" y="3617"/>
                  <a:pt x="2203" y="3611"/>
                </a:cubicBezTo>
                <a:cubicBezTo>
                  <a:pt x="2177" y="3605"/>
                  <a:pt x="2147" y="3601"/>
                  <a:pt x="2114" y="3601"/>
                </a:cubicBezTo>
                <a:cubicBezTo>
                  <a:pt x="2084" y="3601"/>
                  <a:pt x="2051" y="3604"/>
                  <a:pt x="2019" y="3611"/>
                </a:cubicBezTo>
                <a:cubicBezTo>
                  <a:pt x="2003" y="3616"/>
                  <a:pt x="2003" y="3616"/>
                  <a:pt x="1991" y="3607"/>
                </a:cubicBezTo>
                <a:cubicBezTo>
                  <a:pt x="1987" y="3604"/>
                  <a:pt x="1983" y="3600"/>
                  <a:pt x="1978" y="3595"/>
                </a:cubicBezTo>
                <a:cubicBezTo>
                  <a:pt x="1964" y="3581"/>
                  <a:pt x="1950" y="3561"/>
                  <a:pt x="1946" y="3535"/>
                </a:cubicBezTo>
                <a:lnTo>
                  <a:pt x="1943" y="3536"/>
                </a:lnTo>
                <a:cubicBezTo>
                  <a:pt x="1953" y="3527"/>
                  <a:pt x="1960" y="3519"/>
                  <a:pt x="1967" y="3511"/>
                </a:cubicBezTo>
                <a:cubicBezTo>
                  <a:pt x="1973" y="3503"/>
                  <a:pt x="1979" y="3495"/>
                  <a:pt x="1981" y="3485"/>
                </a:cubicBezTo>
                <a:lnTo>
                  <a:pt x="1982" y="3482"/>
                </a:lnTo>
                <a:lnTo>
                  <a:pt x="1982" y="3479"/>
                </a:lnTo>
                <a:cubicBezTo>
                  <a:pt x="1977" y="3403"/>
                  <a:pt x="1970" y="3312"/>
                  <a:pt x="1957" y="3227"/>
                </a:cubicBezTo>
                <a:cubicBezTo>
                  <a:pt x="1944" y="3142"/>
                  <a:pt x="1925" y="3062"/>
                  <a:pt x="1895" y="3008"/>
                </a:cubicBezTo>
                <a:cubicBezTo>
                  <a:pt x="1861" y="2949"/>
                  <a:pt x="1793" y="2857"/>
                  <a:pt x="1720" y="2770"/>
                </a:cubicBezTo>
                <a:cubicBezTo>
                  <a:pt x="1658" y="2697"/>
                  <a:pt x="1594" y="2628"/>
                  <a:pt x="1541" y="2586"/>
                </a:cubicBezTo>
                <a:cubicBezTo>
                  <a:pt x="1530" y="2578"/>
                  <a:pt x="1529" y="2576"/>
                  <a:pt x="1534" y="2566"/>
                </a:cubicBezTo>
                <a:cubicBezTo>
                  <a:pt x="1557" y="2522"/>
                  <a:pt x="1592" y="2449"/>
                  <a:pt x="1625" y="2369"/>
                </a:cubicBezTo>
                <a:cubicBezTo>
                  <a:pt x="1672" y="2253"/>
                  <a:pt x="1748" y="1933"/>
                  <a:pt x="1753" y="1805"/>
                </a:cubicBezTo>
                <a:cubicBezTo>
                  <a:pt x="1787" y="1879"/>
                  <a:pt x="1837" y="1960"/>
                  <a:pt x="1917" y="2031"/>
                </a:cubicBezTo>
                <a:lnTo>
                  <a:pt x="1926" y="2039"/>
                </a:lnTo>
                <a:lnTo>
                  <a:pt x="1937" y="2036"/>
                </a:lnTo>
                <a:cubicBezTo>
                  <a:pt x="2094" y="1988"/>
                  <a:pt x="2204" y="1877"/>
                  <a:pt x="2205" y="1876"/>
                </a:cubicBezTo>
                <a:lnTo>
                  <a:pt x="2206" y="1875"/>
                </a:lnTo>
                <a:lnTo>
                  <a:pt x="2207" y="1874"/>
                </a:lnTo>
                <a:cubicBezTo>
                  <a:pt x="2259" y="1803"/>
                  <a:pt x="2329" y="1774"/>
                  <a:pt x="2390" y="1765"/>
                </a:cubicBezTo>
                <a:lnTo>
                  <a:pt x="2398" y="1764"/>
                </a:lnTo>
                <a:cubicBezTo>
                  <a:pt x="2403" y="1764"/>
                  <a:pt x="2403" y="1763"/>
                  <a:pt x="2403" y="1766"/>
                </a:cubicBezTo>
                <a:cubicBezTo>
                  <a:pt x="2403" y="1770"/>
                  <a:pt x="2400" y="1780"/>
                  <a:pt x="2397" y="1788"/>
                </a:cubicBezTo>
                <a:cubicBezTo>
                  <a:pt x="2395" y="1791"/>
                  <a:pt x="2394" y="1795"/>
                  <a:pt x="2392" y="1797"/>
                </a:cubicBezTo>
                <a:lnTo>
                  <a:pt x="2391" y="1800"/>
                </a:lnTo>
                <a:lnTo>
                  <a:pt x="2391" y="1800"/>
                </a:lnTo>
                <a:lnTo>
                  <a:pt x="2384" y="1811"/>
                </a:lnTo>
                <a:lnTo>
                  <a:pt x="2391" y="1821"/>
                </a:lnTo>
                <a:cubicBezTo>
                  <a:pt x="2403" y="1841"/>
                  <a:pt x="2408" y="1861"/>
                  <a:pt x="2408" y="1880"/>
                </a:cubicBezTo>
                <a:cubicBezTo>
                  <a:pt x="2408" y="1913"/>
                  <a:pt x="2393" y="1945"/>
                  <a:pt x="2368" y="1972"/>
                </a:cubicBezTo>
                <a:cubicBezTo>
                  <a:pt x="2343" y="1999"/>
                  <a:pt x="2308" y="2021"/>
                  <a:pt x="2270" y="2031"/>
                </a:cubicBezTo>
                <a:lnTo>
                  <a:pt x="2262" y="2033"/>
                </a:lnTo>
                <a:lnTo>
                  <a:pt x="2258" y="2040"/>
                </a:lnTo>
                <a:cubicBezTo>
                  <a:pt x="2249" y="2055"/>
                  <a:pt x="2224" y="2078"/>
                  <a:pt x="2191" y="2101"/>
                </a:cubicBezTo>
                <a:cubicBezTo>
                  <a:pt x="2142" y="2135"/>
                  <a:pt x="2075" y="2171"/>
                  <a:pt x="2013" y="2198"/>
                </a:cubicBezTo>
                <a:cubicBezTo>
                  <a:pt x="1982" y="2212"/>
                  <a:pt x="1952" y="2223"/>
                  <a:pt x="1926" y="2231"/>
                </a:cubicBezTo>
                <a:cubicBezTo>
                  <a:pt x="1913" y="2235"/>
                  <a:pt x="1901" y="2239"/>
                  <a:pt x="1890" y="2241"/>
                </a:cubicBezTo>
                <a:cubicBezTo>
                  <a:pt x="1874" y="2244"/>
                  <a:pt x="1871" y="2245"/>
                  <a:pt x="1857" y="2235"/>
                </a:cubicBezTo>
                <a:cubicBezTo>
                  <a:pt x="1805" y="2201"/>
                  <a:pt x="1770" y="2168"/>
                  <a:pt x="1742" y="2135"/>
                </a:cubicBezTo>
                <a:lnTo>
                  <a:pt x="1711" y="2162"/>
                </a:lnTo>
                <a:cubicBezTo>
                  <a:pt x="1745" y="2201"/>
                  <a:pt x="1788" y="2242"/>
                  <a:pt x="1855" y="2281"/>
                </a:cubicBezTo>
                <a:lnTo>
                  <a:pt x="1860" y="2284"/>
                </a:lnTo>
                <a:lnTo>
                  <a:pt x="1865" y="2284"/>
                </a:lnTo>
                <a:lnTo>
                  <a:pt x="1867" y="2284"/>
                </a:lnTo>
                <a:cubicBezTo>
                  <a:pt x="1893" y="2284"/>
                  <a:pt x="1927" y="2275"/>
                  <a:pt x="1967" y="2260"/>
                </a:cubicBezTo>
                <a:cubicBezTo>
                  <a:pt x="2026" y="2239"/>
                  <a:pt x="2096" y="2206"/>
                  <a:pt x="2157" y="2170"/>
                </a:cubicBezTo>
                <a:cubicBezTo>
                  <a:pt x="2188" y="2152"/>
                  <a:pt x="2216" y="2134"/>
                  <a:pt x="2239" y="2116"/>
                </a:cubicBezTo>
                <a:cubicBezTo>
                  <a:pt x="2255" y="2103"/>
                  <a:pt x="2269" y="2091"/>
                  <a:pt x="2279" y="2079"/>
                </a:cubicBezTo>
                <a:cubicBezTo>
                  <a:pt x="2288" y="2068"/>
                  <a:pt x="2288" y="2068"/>
                  <a:pt x="2302" y="2063"/>
                </a:cubicBezTo>
                <a:cubicBezTo>
                  <a:pt x="2339" y="2049"/>
                  <a:pt x="2372" y="2027"/>
                  <a:pt x="2398" y="1999"/>
                </a:cubicBezTo>
                <a:cubicBezTo>
                  <a:pt x="2428" y="1967"/>
                  <a:pt x="2448" y="1925"/>
                  <a:pt x="2448" y="1880"/>
                </a:cubicBezTo>
                <a:cubicBezTo>
                  <a:pt x="2448" y="1859"/>
                  <a:pt x="2443" y="1836"/>
                  <a:pt x="2433" y="1815"/>
                </a:cubicBezTo>
                <a:cubicBezTo>
                  <a:pt x="2431" y="1812"/>
                  <a:pt x="2431" y="1811"/>
                  <a:pt x="2434" y="1804"/>
                </a:cubicBezTo>
                <a:cubicBezTo>
                  <a:pt x="2438" y="1793"/>
                  <a:pt x="2443" y="1781"/>
                  <a:pt x="2443" y="1766"/>
                </a:cubicBezTo>
                <a:cubicBezTo>
                  <a:pt x="2443" y="1757"/>
                  <a:pt x="2441" y="1745"/>
                  <a:pt x="2432" y="1736"/>
                </a:cubicBezTo>
                <a:cubicBezTo>
                  <a:pt x="2424" y="1727"/>
                  <a:pt x="2411" y="1723"/>
                  <a:pt x="2398" y="1724"/>
                </a:cubicBezTo>
                <a:cubicBezTo>
                  <a:pt x="2394" y="1724"/>
                  <a:pt x="2389" y="1724"/>
                  <a:pt x="2384" y="1725"/>
                </a:cubicBezTo>
                <a:cubicBezTo>
                  <a:pt x="2323" y="1734"/>
                  <a:pt x="2253" y="1761"/>
                  <a:pt x="2197" y="1822"/>
                </a:cubicBezTo>
                <a:cubicBezTo>
                  <a:pt x="2163" y="1858"/>
                  <a:pt x="2169" y="1855"/>
                  <a:pt x="2145" y="1875"/>
                </a:cubicBezTo>
                <a:cubicBezTo>
                  <a:pt x="2107" y="1907"/>
                  <a:pt x="2036" y="1958"/>
                  <a:pt x="1950" y="1989"/>
                </a:cubicBezTo>
                <a:cubicBezTo>
                  <a:pt x="1937" y="1994"/>
                  <a:pt x="1937" y="1995"/>
                  <a:pt x="1928" y="1985"/>
                </a:cubicBezTo>
                <a:cubicBezTo>
                  <a:pt x="1831" y="1893"/>
                  <a:pt x="1785" y="1783"/>
                  <a:pt x="1753" y="1699"/>
                </a:cubicBezTo>
                <a:lnTo>
                  <a:pt x="1751" y="1700"/>
                </a:lnTo>
                <a:cubicBezTo>
                  <a:pt x="1747" y="1638"/>
                  <a:pt x="1735" y="1580"/>
                  <a:pt x="1715" y="1528"/>
                </a:cubicBezTo>
                <a:cubicBezTo>
                  <a:pt x="1687" y="1457"/>
                  <a:pt x="1648" y="1404"/>
                  <a:pt x="1599" y="1368"/>
                </a:cubicBezTo>
                <a:cubicBezTo>
                  <a:pt x="1584" y="1358"/>
                  <a:pt x="1569" y="1349"/>
                  <a:pt x="1553" y="1342"/>
                </a:cubicBezTo>
                <a:cubicBezTo>
                  <a:pt x="1595" y="1269"/>
                  <a:pt x="1635" y="1233"/>
                  <a:pt x="1678" y="1209"/>
                </a:cubicBezTo>
                <a:cubicBezTo>
                  <a:pt x="1726" y="1183"/>
                  <a:pt x="1782" y="1173"/>
                  <a:pt x="1851" y="1156"/>
                </a:cubicBezTo>
                <a:cubicBezTo>
                  <a:pt x="1892" y="1145"/>
                  <a:pt x="1925" y="1117"/>
                  <a:pt x="1952" y="1083"/>
                </a:cubicBezTo>
                <a:cubicBezTo>
                  <a:pt x="1992" y="1031"/>
                  <a:pt x="2021" y="965"/>
                  <a:pt x="2040" y="910"/>
                </a:cubicBezTo>
                <a:cubicBezTo>
                  <a:pt x="2050" y="883"/>
                  <a:pt x="2057" y="858"/>
                  <a:pt x="2061" y="841"/>
                </a:cubicBezTo>
                <a:cubicBezTo>
                  <a:pt x="2064" y="828"/>
                  <a:pt x="2064" y="823"/>
                  <a:pt x="2075" y="817"/>
                </a:cubicBezTo>
                <a:cubicBezTo>
                  <a:pt x="2081" y="813"/>
                  <a:pt x="2089" y="808"/>
                  <a:pt x="2097" y="802"/>
                </a:cubicBezTo>
                <a:cubicBezTo>
                  <a:pt x="2107" y="795"/>
                  <a:pt x="2117" y="785"/>
                  <a:pt x="2125" y="774"/>
                </a:cubicBezTo>
                <a:cubicBezTo>
                  <a:pt x="2133" y="763"/>
                  <a:pt x="2140" y="749"/>
                  <a:pt x="2141" y="733"/>
                </a:cubicBezTo>
                <a:lnTo>
                  <a:pt x="2141" y="733"/>
                </a:lnTo>
                <a:lnTo>
                  <a:pt x="2141" y="732"/>
                </a:lnTo>
                <a:cubicBezTo>
                  <a:pt x="2141" y="715"/>
                  <a:pt x="2132" y="701"/>
                  <a:pt x="2123" y="689"/>
                </a:cubicBezTo>
                <a:cubicBezTo>
                  <a:pt x="2109" y="672"/>
                  <a:pt x="2090" y="658"/>
                  <a:pt x="2074" y="647"/>
                </a:cubicBezTo>
                <a:cubicBezTo>
                  <a:pt x="2070" y="645"/>
                  <a:pt x="2067" y="643"/>
                  <a:pt x="2063" y="641"/>
                </a:cubicBezTo>
                <a:cubicBezTo>
                  <a:pt x="2055" y="637"/>
                  <a:pt x="2057" y="639"/>
                  <a:pt x="2057" y="623"/>
                </a:cubicBezTo>
                <a:cubicBezTo>
                  <a:pt x="2058" y="612"/>
                  <a:pt x="2058" y="598"/>
                  <a:pt x="2058" y="581"/>
                </a:cubicBezTo>
                <a:cubicBezTo>
                  <a:pt x="2058" y="528"/>
                  <a:pt x="2054" y="453"/>
                  <a:pt x="2037" y="387"/>
                </a:cubicBezTo>
                <a:cubicBezTo>
                  <a:pt x="2076" y="361"/>
                  <a:pt x="2112" y="336"/>
                  <a:pt x="2143" y="315"/>
                </a:cubicBezTo>
                <a:cubicBezTo>
                  <a:pt x="2196" y="280"/>
                  <a:pt x="2233" y="255"/>
                  <a:pt x="2246" y="245"/>
                </a:cubicBezTo>
                <a:lnTo>
                  <a:pt x="2271" y="227"/>
                </a:lnTo>
                <a:lnTo>
                  <a:pt x="2244" y="212"/>
                </a:lnTo>
                <a:cubicBezTo>
                  <a:pt x="2191" y="180"/>
                  <a:pt x="2122" y="158"/>
                  <a:pt x="2055" y="143"/>
                </a:cubicBezTo>
                <a:cubicBezTo>
                  <a:pt x="2012" y="133"/>
                  <a:pt x="1970" y="126"/>
                  <a:pt x="1934" y="121"/>
                </a:cubicBezTo>
                <a:cubicBezTo>
                  <a:pt x="1929" y="120"/>
                  <a:pt x="1928" y="121"/>
                  <a:pt x="1933" y="117"/>
                </a:cubicBezTo>
                <a:cubicBezTo>
                  <a:pt x="1978" y="84"/>
                  <a:pt x="2025" y="47"/>
                  <a:pt x="2025" y="47"/>
                </a:cubicBezTo>
                <a:lnTo>
                  <a:pt x="2062" y="19"/>
                </a:lnTo>
                <a:lnTo>
                  <a:pt x="2016" y="11"/>
                </a:lnTo>
                <a:cubicBezTo>
                  <a:pt x="1979" y="5"/>
                  <a:pt x="1924" y="0"/>
                  <a:pt x="1860" y="0"/>
                </a:cubicBezTo>
                <a:cubicBezTo>
                  <a:pt x="1743" y="0"/>
                  <a:pt x="1591" y="16"/>
                  <a:pt x="1448" y="74"/>
                </a:cubicBezTo>
                <a:cubicBezTo>
                  <a:pt x="1311" y="129"/>
                  <a:pt x="1180" y="223"/>
                  <a:pt x="1099" y="377"/>
                </a:cubicBezTo>
                <a:cubicBezTo>
                  <a:pt x="1089" y="373"/>
                  <a:pt x="1070" y="366"/>
                  <a:pt x="1046" y="359"/>
                </a:cubicBezTo>
                <a:cubicBezTo>
                  <a:pt x="1012" y="348"/>
                  <a:pt x="969" y="337"/>
                  <a:pt x="931" y="336"/>
                </a:cubicBezTo>
                <a:cubicBezTo>
                  <a:pt x="924" y="336"/>
                  <a:pt x="916" y="337"/>
                  <a:pt x="910" y="338"/>
                </a:cubicBezTo>
                <a:lnTo>
                  <a:pt x="915" y="378"/>
                </a:lnTo>
                <a:close/>
                <a:moveTo>
                  <a:pt x="1764" y="3640"/>
                </a:moveTo>
                <a:cubicBezTo>
                  <a:pt x="1800" y="3628"/>
                  <a:pt x="1837" y="3609"/>
                  <a:pt x="1870" y="3589"/>
                </a:cubicBezTo>
                <a:cubicBezTo>
                  <a:pt x="1884" y="3580"/>
                  <a:pt x="1898" y="3571"/>
                  <a:pt x="1911" y="3562"/>
                </a:cubicBezTo>
                <a:cubicBezTo>
                  <a:pt x="1920" y="3591"/>
                  <a:pt x="1938" y="3612"/>
                  <a:pt x="1953" y="3627"/>
                </a:cubicBezTo>
                <a:cubicBezTo>
                  <a:pt x="1972" y="3646"/>
                  <a:pt x="1990" y="3655"/>
                  <a:pt x="1991" y="3655"/>
                </a:cubicBezTo>
                <a:lnTo>
                  <a:pt x="1998" y="3659"/>
                </a:lnTo>
                <a:lnTo>
                  <a:pt x="2006" y="3657"/>
                </a:lnTo>
                <a:cubicBezTo>
                  <a:pt x="2027" y="3650"/>
                  <a:pt x="2050" y="3646"/>
                  <a:pt x="2072" y="3644"/>
                </a:cubicBezTo>
                <a:cubicBezTo>
                  <a:pt x="2066" y="3652"/>
                  <a:pt x="2058" y="3662"/>
                  <a:pt x="2048" y="3672"/>
                </a:cubicBezTo>
                <a:cubicBezTo>
                  <a:pt x="2024" y="3697"/>
                  <a:pt x="1988" y="3725"/>
                  <a:pt x="1949" y="3747"/>
                </a:cubicBezTo>
                <a:cubicBezTo>
                  <a:pt x="1915" y="3766"/>
                  <a:pt x="1878" y="3781"/>
                  <a:pt x="1845" y="3787"/>
                </a:cubicBezTo>
                <a:cubicBezTo>
                  <a:pt x="1819" y="3746"/>
                  <a:pt x="1792" y="3695"/>
                  <a:pt x="1764" y="3640"/>
                </a:cubicBezTo>
                <a:close/>
                <a:moveTo>
                  <a:pt x="2119" y="3642"/>
                </a:moveTo>
                <a:cubicBezTo>
                  <a:pt x="2156" y="3642"/>
                  <a:pt x="2190" y="3648"/>
                  <a:pt x="2214" y="3656"/>
                </a:cubicBezTo>
                <a:cubicBezTo>
                  <a:pt x="2226" y="3660"/>
                  <a:pt x="2236" y="3665"/>
                  <a:pt x="2241" y="3669"/>
                </a:cubicBezTo>
                <a:cubicBezTo>
                  <a:pt x="2247" y="3673"/>
                  <a:pt x="2245" y="3673"/>
                  <a:pt x="2241" y="3677"/>
                </a:cubicBezTo>
                <a:cubicBezTo>
                  <a:pt x="2238" y="3681"/>
                  <a:pt x="2233" y="3686"/>
                  <a:pt x="2226" y="3691"/>
                </a:cubicBezTo>
                <a:cubicBezTo>
                  <a:pt x="2190" y="3722"/>
                  <a:pt x="2117" y="3769"/>
                  <a:pt x="2051" y="3806"/>
                </a:cubicBezTo>
                <a:cubicBezTo>
                  <a:pt x="2017" y="3825"/>
                  <a:pt x="1985" y="3842"/>
                  <a:pt x="1960" y="3854"/>
                </a:cubicBezTo>
                <a:cubicBezTo>
                  <a:pt x="1948" y="3860"/>
                  <a:pt x="1937" y="3865"/>
                  <a:pt x="1929" y="3868"/>
                </a:cubicBezTo>
                <a:cubicBezTo>
                  <a:pt x="1916" y="3873"/>
                  <a:pt x="1918" y="3874"/>
                  <a:pt x="1907" y="3864"/>
                </a:cubicBezTo>
                <a:cubicBezTo>
                  <a:pt x="1901" y="3860"/>
                  <a:pt x="1896" y="3854"/>
                  <a:pt x="1889" y="3848"/>
                </a:cubicBezTo>
                <a:cubicBezTo>
                  <a:pt x="1883" y="3841"/>
                  <a:pt x="1876" y="3832"/>
                  <a:pt x="1869" y="3823"/>
                </a:cubicBezTo>
                <a:cubicBezTo>
                  <a:pt x="1918" y="3811"/>
                  <a:pt x="1968" y="3786"/>
                  <a:pt x="2010" y="3757"/>
                </a:cubicBezTo>
                <a:cubicBezTo>
                  <a:pt x="2036" y="3739"/>
                  <a:pt x="2059" y="3719"/>
                  <a:pt x="2077" y="3700"/>
                </a:cubicBezTo>
                <a:cubicBezTo>
                  <a:pt x="2096" y="3681"/>
                  <a:pt x="2110" y="3663"/>
                  <a:pt x="2117" y="3645"/>
                </a:cubicBezTo>
                <a:cubicBezTo>
                  <a:pt x="2119" y="3641"/>
                  <a:pt x="2113" y="3642"/>
                  <a:pt x="2119" y="3642"/>
                </a:cubicBezTo>
                <a:close/>
                <a:moveTo>
                  <a:pt x="79" y="3394"/>
                </a:moveTo>
                <a:cubicBezTo>
                  <a:pt x="97" y="3463"/>
                  <a:pt x="120" y="3528"/>
                  <a:pt x="147" y="3584"/>
                </a:cubicBezTo>
                <a:cubicBezTo>
                  <a:pt x="171" y="3633"/>
                  <a:pt x="198" y="3674"/>
                  <a:pt x="229" y="3704"/>
                </a:cubicBezTo>
                <a:cubicBezTo>
                  <a:pt x="225" y="3717"/>
                  <a:pt x="221" y="3730"/>
                  <a:pt x="216" y="3741"/>
                </a:cubicBezTo>
                <a:cubicBezTo>
                  <a:pt x="207" y="3762"/>
                  <a:pt x="197" y="3781"/>
                  <a:pt x="186" y="3795"/>
                </a:cubicBezTo>
                <a:cubicBezTo>
                  <a:pt x="183" y="3798"/>
                  <a:pt x="181" y="3800"/>
                  <a:pt x="179" y="3803"/>
                </a:cubicBezTo>
                <a:cubicBezTo>
                  <a:pt x="164" y="3819"/>
                  <a:pt x="164" y="3819"/>
                  <a:pt x="157" y="3804"/>
                </a:cubicBezTo>
                <a:cubicBezTo>
                  <a:pt x="134" y="3765"/>
                  <a:pt x="104" y="3679"/>
                  <a:pt x="81" y="3597"/>
                </a:cubicBezTo>
                <a:cubicBezTo>
                  <a:pt x="69" y="3556"/>
                  <a:pt x="59" y="3516"/>
                  <a:pt x="52" y="3482"/>
                </a:cubicBezTo>
                <a:cubicBezTo>
                  <a:pt x="47" y="3461"/>
                  <a:pt x="44" y="3442"/>
                  <a:pt x="42" y="3428"/>
                </a:cubicBezTo>
                <a:cubicBezTo>
                  <a:pt x="40" y="3415"/>
                  <a:pt x="39" y="3414"/>
                  <a:pt x="52" y="3408"/>
                </a:cubicBezTo>
                <a:cubicBezTo>
                  <a:pt x="59" y="3404"/>
                  <a:pt x="68" y="3399"/>
                  <a:pt x="79" y="3394"/>
                </a:cubicBezTo>
                <a:close/>
                <a:moveTo>
                  <a:pt x="239" y="3656"/>
                </a:moveTo>
                <a:cubicBezTo>
                  <a:pt x="220" y="3633"/>
                  <a:pt x="201" y="3602"/>
                  <a:pt x="184" y="3566"/>
                </a:cubicBezTo>
                <a:cubicBezTo>
                  <a:pt x="157" y="3512"/>
                  <a:pt x="135" y="3447"/>
                  <a:pt x="117" y="3378"/>
                </a:cubicBezTo>
                <a:cubicBezTo>
                  <a:pt x="148" y="3366"/>
                  <a:pt x="187" y="3353"/>
                  <a:pt x="238" y="3339"/>
                </a:cubicBezTo>
                <a:cubicBezTo>
                  <a:pt x="249" y="3382"/>
                  <a:pt x="264" y="3421"/>
                  <a:pt x="278" y="3452"/>
                </a:cubicBezTo>
                <a:cubicBezTo>
                  <a:pt x="282" y="3460"/>
                  <a:pt x="285" y="3467"/>
                  <a:pt x="289" y="3473"/>
                </a:cubicBezTo>
                <a:cubicBezTo>
                  <a:pt x="258" y="3489"/>
                  <a:pt x="237" y="3509"/>
                  <a:pt x="236" y="3510"/>
                </a:cubicBezTo>
                <a:lnTo>
                  <a:pt x="226" y="3520"/>
                </a:lnTo>
                <a:lnTo>
                  <a:pt x="232" y="3533"/>
                </a:lnTo>
                <a:cubicBezTo>
                  <a:pt x="240" y="3550"/>
                  <a:pt x="244" y="3575"/>
                  <a:pt x="244" y="3602"/>
                </a:cubicBezTo>
                <a:cubicBezTo>
                  <a:pt x="244" y="3620"/>
                  <a:pt x="242" y="3638"/>
                  <a:pt x="239" y="3656"/>
                </a:cubicBezTo>
                <a:close/>
                <a:moveTo>
                  <a:pt x="1314" y="2084"/>
                </a:moveTo>
                <a:lnTo>
                  <a:pt x="1195" y="2160"/>
                </a:lnTo>
                <a:lnTo>
                  <a:pt x="1197" y="2164"/>
                </a:lnTo>
                <a:cubicBezTo>
                  <a:pt x="1193" y="2162"/>
                  <a:pt x="1188" y="2161"/>
                  <a:pt x="1184" y="2159"/>
                </a:cubicBezTo>
                <a:cubicBezTo>
                  <a:pt x="1121" y="2135"/>
                  <a:pt x="1081" y="2102"/>
                  <a:pt x="1051" y="2064"/>
                </a:cubicBezTo>
                <a:cubicBezTo>
                  <a:pt x="1024" y="2032"/>
                  <a:pt x="1005" y="1996"/>
                  <a:pt x="986" y="1959"/>
                </a:cubicBezTo>
                <a:cubicBezTo>
                  <a:pt x="983" y="1954"/>
                  <a:pt x="983" y="1952"/>
                  <a:pt x="985" y="1947"/>
                </a:cubicBezTo>
                <a:cubicBezTo>
                  <a:pt x="1025" y="1890"/>
                  <a:pt x="1114" y="1805"/>
                  <a:pt x="1240" y="1717"/>
                </a:cubicBezTo>
                <a:lnTo>
                  <a:pt x="1217" y="1684"/>
                </a:lnTo>
                <a:lnTo>
                  <a:pt x="1217" y="1684"/>
                </a:lnTo>
                <a:cubicBezTo>
                  <a:pt x="1077" y="1781"/>
                  <a:pt x="982" y="1874"/>
                  <a:pt x="942" y="1941"/>
                </a:cubicBezTo>
                <a:lnTo>
                  <a:pt x="936" y="1950"/>
                </a:lnTo>
                <a:lnTo>
                  <a:pt x="941" y="1960"/>
                </a:lnTo>
                <a:cubicBezTo>
                  <a:pt x="963" y="2002"/>
                  <a:pt x="985" y="2048"/>
                  <a:pt x="1019" y="2090"/>
                </a:cubicBezTo>
                <a:cubicBezTo>
                  <a:pt x="1053" y="2132"/>
                  <a:pt x="1100" y="2170"/>
                  <a:pt x="1169" y="2197"/>
                </a:cubicBezTo>
                <a:cubicBezTo>
                  <a:pt x="1201" y="2209"/>
                  <a:pt x="1257" y="2229"/>
                  <a:pt x="1326" y="2246"/>
                </a:cubicBezTo>
                <a:cubicBezTo>
                  <a:pt x="1343" y="2250"/>
                  <a:pt x="1344" y="2252"/>
                  <a:pt x="1344" y="2267"/>
                </a:cubicBezTo>
                <a:cubicBezTo>
                  <a:pt x="1344" y="2300"/>
                  <a:pt x="1327" y="2325"/>
                  <a:pt x="1298" y="2345"/>
                </a:cubicBezTo>
                <a:cubicBezTo>
                  <a:pt x="1270" y="2364"/>
                  <a:pt x="1231" y="2374"/>
                  <a:pt x="1193" y="2374"/>
                </a:cubicBezTo>
                <a:cubicBezTo>
                  <a:pt x="1166" y="2374"/>
                  <a:pt x="1141" y="2369"/>
                  <a:pt x="1120" y="2359"/>
                </a:cubicBezTo>
                <a:lnTo>
                  <a:pt x="1120" y="2359"/>
                </a:lnTo>
                <a:cubicBezTo>
                  <a:pt x="1092" y="2346"/>
                  <a:pt x="1066" y="2332"/>
                  <a:pt x="1042" y="2317"/>
                </a:cubicBezTo>
                <a:cubicBezTo>
                  <a:pt x="1033" y="2312"/>
                  <a:pt x="1025" y="2306"/>
                  <a:pt x="1017" y="2301"/>
                </a:cubicBezTo>
                <a:lnTo>
                  <a:pt x="1017" y="2293"/>
                </a:lnTo>
                <a:lnTo>
                  <a:pt x="1010" y="2293"/>
                </a:lnTo>
                <a:lnTo>
                  <a:pt x="1006" y="2293"/>
                </a:lnTo>
                <a:cubicBezTo>
                  <a:pt x="999" y="2288"/>
                  <a:pt x="992" y="2284"/>
                  <a:pt x="986" y="2279"/>
                </a:cubicBezTo>
                <a:cubicBezTo>
                  <a:pt x="892" y="2208"/>
                  <a:pt x="824" y="2129"/>
                  <a:pt x="783" y="2051"/>
                </a:cubicBezTo>
                <a:cubicBezTo>
                  <a:pt x="816" y="1976"/>
                  <a:pt x="856" y="1886"/>
                  <a:pt x="892" y="1806"/>
                </a:cubicBezTo>
                <a:cubicBezTo>
                  <a:pt x="917" y="1752"/>
                  <a:pt x="939" y="1702"/>
                  <a:pt x="956" y="1663"/>
                </a:cubicBezTo>
                <a:cubicBezTo>
                  <a:pt x="973" y="1625"/>
                  <a:pt x="986" y="1598"/>
                  <a:pt x="989" y="1591"/>
                </a:cubicBezTo>
                <a:cubicBezTo>
                  <a:pt x="991" y="1587"/>
                  <a:pt x="994" y="1581"/>
                  <a:pt x="997" y="1574"/>
                </a:cubicBezTo>
                <a:cubicBezTo>
                  <a:pt x="1024" y="1550"/>
                  <a:pt x="1052" y="1529"/>
                  <a:pt x="1081" y="1513"/>
                </a:cubicBezTo>
                <a:lnTo>
                  <a:pt x="1078" y="1508"/>
                </a:lnTo>
                <a:cubicBezTo>
                  <a:pt x="1137" y="1462"/>
                  <a:pt x="1196" y="1425"/>
                  <a:pt x="1253" y="1400"/>
                </a:cubicBezTo>
                <a:cubicBezTo>
                  <a:pt x="1290" y="1419"/>
                  <a:pt x="1324" y="1442"/>
                  <a:pt x="1355" y="1468"/>
                </a:cubicBezTo>
                <a:cubicBezTo>
                  <a:pt x="1434" y="1537"/>
                  <a:pt x="1486" y="1629"/>
                  <a:pt x="1486" y="1747"/>
                </a:cubicBezTo>
                <a:cubicBezTo>
                  <a:pt x="1486" y="1867"/>
                  <a:pt x="1432" y="2016"/>
                  <a:pt x="1288" y="2194"/>
                </a:cubicBezTo>
                <a:cubicBezTo>
                  <a:pt x="1271" y="2189"/>
                  <a:pt x="1255" y="2184"/>
                  <a:pt x="1241" y="2179"/>
                </a:cubicBezTo>
                <a:lnTo>
                  <a:pt x="1335" y="2118"/>
                </a:lnTo>
                <a:lnTo>
                  <a:pt x="1314" y="2084"/>
                </a:lnTo>
                <a:close/>
                <a:moveTo>
                  <a:pt x="760" y="2003"/>
                </a:moveTo>
                <a:cubicBezTo>
                  <a:pt x="750" y="1976"/>
                  <a:pt x="744" y="1949"/>
                  <a:pt x="738" y="1925"/>
                </a:cubicBezTo>
                <a:cubicBezTo>
                  <a:pt x="737" y="1918"/>
                  <a:pt x="737" y="1921"/>
                  <a:pt x="738" y="1917"/>
                </a:cubicBezTo>
                <a:cubicBezTo>
                  <a:pt x="754" y="1877"/>
                  <a:pt x="801" y="1803"/>
                  <a:pt x="859" y="1726"/>
                </a:cubicBezTo>
                <a:cubicBezTo>
                  <a:pt x="876" y="1703"/>
                  <a:pt x="895" y="1680"/>
                  <a:pt x="914" y="1658"/>
                </a:cubicBezTo>
                <a:lnTo>
                  <a:pt x="900" y="1689"/>
                </a:lnTo>
                <a:cubicBezTo>
                  <a:pt x="861" y="1777"/>
                  <a:pt x="806" y="1900"/>
                  <a:pt x="760" y="2003"/>
                </a:cubicBezTo>
                <a:close/>
                <a:moveTo>
                  <a:pt x="1041" y="1490"/>
                </a:moveTo>
                <a:cubicBezTo>
                  <a:pt x="1037" y="1492"/>
                  <a:pt x="1033" y="1495"/>
                  <a:pt x="1029" y="1498"/>
                </a:cubicBezTo>
                <a:cubicBezTo>
                  <a:pt x="1032" y="1490"/>
                  <a:pt x="1035" y="1482"/>
                  <a:pt x="1039" y="1473"/>
                </a:cubicBezTo>
                <a:cubicBezTo>
                  <a:pt x="1048" y="1448"/>
                  <a:pt x="1057" y="1421"/>
                  <a:pt x="1063" y="1397"/>
                </a:cubicBezTo>
                <a:cubicBezTo>
                  <a:pt x="1069" y="1375"/>
                  <a:pt x="1073" y="1355"/>
                  <a:pt x="1074" y="1338"/>
                </a:cubicBezTo>
                <a:cubicBezTo>
                  <a:pt x="1119" y="1346"/>
                  <a:pt x="1163" y="1360"/>
                  <a:pt x="1206" y="1378"/>
                </a:cubicBezTo>
                <a:cubicBezTo>
                  <a:pt x="1151" y="1405"/>
                  <a:pt x="1095" y="1442"/>
                  <a:pt x="1040" y="1487"/>
                </a:cubicBezTo>
                <a:lnTo>
                  <a:pt x="1041" y="1490"/>
                </a:lnTo>
                <a:close/>
                <a:moveTo>
                  <a:pt x="960" y="1553"/>
                </a:moveTo>
                <a:cubicBezTo>
                  <a:pt x="910" y="1598"/>
                  <a:pt x="865" y="1651"/>
                  <a:pt x="826" y="1702"/>
                </a:cubicBezTo>
                <a:cubicBezTo>
                  <a:pt x="763" y="1786"/>
                  <a:pt x="716" y="1867"/>
                  <a:pt x="698" y="1908"/>
                </a:cubicBezTo>
                <a:lnTo>
                  <a:pt x="696" y="1914"/>
                </a:lnTo>
                <a:lnTo>
                  <a:pt x="696" y="1919"/>
                </a:lnTo>
                <a:cubicBezTo>
                  <a:pt x="702" y="1961"/>
                  <a:pt x="716" y="2006"/>
                  <a:pt x="738" y="2052"/>
                </a:cubicBezTo>
                <a:cubicBezTo>
                  <a:pt x="713" y="2111"/>
                  <a:pt x="660" y="2242"/>
                  <a:pt x="629" y="2302"/>
                </a:cubicBezTo>
                <a:lnTo>
                  <a:pt x="629" y="2299"/>
                </a:lnTo>
                <a:lnTo>
                  <a:pt x="627" y="2299"/>
                </a:lnTo>
                <a:cubicBezTo>
                  <a:pt x="616" y="2295"/>
                  <a:pt x="561" y="2278"/>
                  <a:pt x="511" y="2247"/>
                </a:cubicBezTo>
                <a:cubicBezTo>
                  <a:pt x="486" y="2232"/>
                  <a:pt x="462" y="2213"/>
                  <a:pt x="445" y="2192"/>
                </a:cubicBezTo>
                <a:cubicBezTo>
                  <a:pt x="429" y="2170"/>
                  <a:pt x="418" y="2147"/>
                  <a:pt x="418" y="2121"/>
                </a:cubicBezTo>
                <a:lnTo>
                  <a:pt x="419" y="2112"/>
                </a:lnTo>
                <a:cubicBezTo>
                  <a:pt x="423" y="2064"/>
                  <a:pt x="442" y="2003"/>
                  <a:pt x="471" y="1939"/>
                </a:cubicBezTo>
                <a:cubicBezTo>
                  <a:pt x="514" y="1843"/>
                  <a:pt x="576" y="1739"/>
                  <a:pt x="632" y="1653"/>
                </a:cubicBezTo>
                <a:cubicBezTo>
                  <a:pt x="687" y="1570"/>
                  <a:pt x="735" y="1503"/>
                  <a:pt x="754" y="1474"/>
                </a:cubicBezTo>
                <a:cubicBezTo>
                  <a:pt x="783" y="1485"/>
                  <a:pt x="814" y="1496"/>
                  <a:pt x="843" y="1507"/>
                </a:cubicBezTo>
                <a:cubicBezTo>
                  <a:pt x="893" y="1527"/>
                  <a:pt x="937" y="1544"/>
                  <a:pt x="960" y="1553"/>
                </a:cubicBezTo>
                <a:close/>
                <a:moveTo>
                  <a:pt x="763" y="2097"/>
                </a:moveTo>
                <a:cubicBezTo>
                  <a:pt x="803" y="2164"/>
                  <a:pt x="860" y="2231"/>
                  <a:pt x="935" y="2291"/>
                </a:cubicBezTo>
                <a:cubicBezTo>
                  <a:pt x="900" y="2289"/>
                  <a:pt x="861" y="2286"/>
                  <a:pt x="820" y="2280"/>
                </a:cubicBezTo>
                <a:cubicBezTo>
                  <a:pt x="818" y="2270"/>
                  <a:pt x="815" y="2260"/>
                  <a:pt x="811" y="2248"/>
                </a:cubicBezTo>
                <a:cubicBezTo>
                  <a:pt x="801" y="2221"/>
                  <a:pt x="788" y="2190"/>
                  <a:pt x="775" y="2164"/>
                </a:cubicBezTo>
                <a:cubicBezTo>
                  <a:pt x="769" y="2152"/>
                  <a:pt x="763" y="2141"/>
                  <a:pt x="758" y="2132"/>
                </a:cubicBezTo>
                <a:cubicBezTo>
                  <a:pt x="755" y="2129"/>
                  <a:pt x="753" y="2126"/>
                  <a:pt x="751" y="2123"/>
                </a:cubicBezTo>
                <a:lnTo>
                  <a:pt x="763" y="2097"/>
                </a:lnTo>
                <a:close/>
                <a:moveTo>
                  <a:pt x="993" y="2334"/>
                </a:moveTo>
                <a:cubicBezTo>
                  <a:pt x="1027" y="2356"/>
                  <a:pt x="1063" y="2377"/>
                  <a:pt x="1102" y="2396"/>
                </a:cubicBezTo>
                <a:lnTo>
                  <a:pt x="1102" y="2396"/>
                </a:lnTo>
                <a:lnTo>
                  <a:pt x="1103" y="2396"/>
                </a:lnTo>
                <a:cubicBezTo>
                  <a:pt x="1130" y="2409"/>
                  <a:pt x="1161" y="2415"/>
                  <a:pt x="1193" y="2415"/>
                </a:cubicBezTo>
                <a:cubicBezTo>
                  <a:pt x="1238" y="2415"/>
                  <a:pt x="1285" y="2403"/>
                  <a:pt x="1321" y="2378"/>
                </a:cubicBezTo>
                <a:cubicBezTo>
                  <a:pt x="1357" y="2354"/>
                  <a:pt x="1384" y="2315"/>
                  <a:pt x="1384" y="2267"/>
                </a:cubicBezTo>
                <a:cubicBezTo>
                  <a:pt x="1384" y="2254"/>
                  <a:pt x="1383" y="2241"/>
                  <a:pt x="1379" y="2228"/>
                </a:cubicBezTo>
                <a:lnTo>
                  <a:pt x="1376" y="2216"/>
                </a:lnTo>
                <a:lnTo>
                  <a:pt x="1364" y="2213"/>
                </a:lnTo>
                <a:cubicBezTo>
                  <a:pt x="1353" y="2211"/>
                  <a:pt x="1341" y="2208"/>
                  <a:pt x="1331" y="2205"/>
                </a:cubicBezTo>
                <a:cubicBezTo>
                  <a:pt x="1470" y="2029"/>
                  <a:pt x="1527" y="1876"/>
                  <a:pt x="1527" y="1747"/>
                </a:cubicBezTo>
                <a:cubicBezTo>
                  <a:pt x="1527" y="1616"/>
                  <a:pt x="1468" y="1512"/>
                  <a:pt x="1381" y="1437"/>
                </a:cubicBezTo>
                <a:cubicBezTo>
                  <a:pt x="1357" y="1416"/>
                  <a:pt x="1330" y="1397"/>
                  <a:pt x="1302" y="1381"/>
                </a:cubicBezTo>
                <a:cubicBezTo>
                  <a:pt x="1347" y="1365"/>
                  <a:pt x="1391" y="1357"/>
                  <a:pt x="1431" y="1357"/>
                </a:cubicBezTo>
                <a:cubicBezTo>
                  <a:pt x="1485" y="1357"/>
                  <a:pt x="1534" y="1371"/>
                  <a:pt x="1575" y="1401"/>
                </a:cubicBezTo>
                <a:cubicBezTo>
                  <a:pt x="1617" y="1431"/>
                  <a:pt x="1652" y="1477"/>
                  <a:pt x="1677" y="1543"/>
                </a:cubicBezTo>
                <a:cubicBezTo>
                  <a:pt x="1702" y="1606"/>
                  <a:pt x="1713" y="1682"/>
                  <a:pt x="1713" y="1766"/>
                </a:cubicBezTo>
                <a:cubicBezTo>
                  <a:pt x="1713" y="1858"/>
                  <a:pt x="1699" y="1959"/>
                  <a:pt x="1676" y="2062"/>
                </a:cubicBezTo>
                <a:lnTo>
                  <a:pt x="1676" y="2063"/>
                </a:lnTo>
                <a:lnTo>
                  <a:pt x="1676" y="2064"/>
                </a:lnTo>
                <a:cubicBezTo>
                  <a:pt x="1665" y="2146"/>
                  <a:pt x="1628" y="2256"/>
                  <a:pt x="1587" y="2353"/>
                </a:cubicBezTo>
                <a:cubicBezTo>
                  <a:pt x="1562" y="2416"/>
                  <a:pt x="1535" y="2473"/>
                  <a:pt x="1514" y="2517"/>
                </a:cubicBezTo>
                <a:lnTo>
                  <a:pt x="1494" y="2517"/>
                </a:lnTo>
                <a:cubicBezTo>
                  <a:pt x="1430" y="2517"/>
                  <a:pt x="1279" y="2517"/>
                  <a:pt x="1122" y="2523"/>
                </a:cubicBezTo>
                <a:cubicBezTo>
                  <a:pt x="982" y="2528"/>
                  <a:pt x="838" y="2536"/>
                  <a:pt x="744" y="2552"/>
                </a:cubicBezTo>
                <a:cubicBezTo>
                  <a:pt x="757" y="2471"/>
                  <a:pt x="773" y="2394"/>
                  <a:pt x="790" y="2334"/>
                </a:cubicBezTo>
                <a:cubicBezTo>
                  <a:pt x="794" y="2332"/>
                  <a:pt x="798" y="2330"/>
                  <a:pt x="802" y="2328"/>
                </a:cubicBezTo>
                <a:cubicBezTo>
                  <a:pt x="806" y="2326"/>
                  <a:pt x="809" y="2323"/>
                  <a:pt x="813" y="2320"/>
                </a:cubicBezTo>
                <a:cubicBezTo>
                  <a:pt x="881" y="2329"/>
                  <a:pt x="941" y="2333"/>
                  <a:pt x="993" y="2334"/>
                </a:cubicBezTo>
                <a:close/>
                <a:moveTo>
                  <a:pt x="1953" y="631"/>
                </a:moveTo>
                <a:cubicBezTo>
                  <a:pt x="1953" y="617"/>
                  <a:pt x="1948" y="604"/>
                  <a:pt x="1940" y="594"/>
                </a:cubicBezTo>
                <a:cubicBezTo>
                  <a:pt x="1931" y="585"/>
                  <a:pt x="1918" y="578"/>
                  <a:pt x="1904" y="578"/>
                </a:cubicBezTo>
                <a:cubicBezTo>
                  <a:pt x="1890" y="578"/>
                  <a:pt x="1877" y="585"/>
                  <a:pt x="1869" y="594"/>
                </a:cubicBezTo>
                <a:cubicBezTo>
                  <a:pt x="1860" y="604"/>
                  <a:pt x="1855" y="617"/>
                  <a:pt x="1855" y="631"/>
                </a:cubicBezTo>
                <a:cubicBezTo>
                  <a:pt x="1855" y="644"/>
                  <a:pt x="1860" y="657"/>
                  <a:pt x="1869" y="667"/>
                </a:cubicBezTo>
                <a:cubicBezTo>
                  <a:pt x="1877" y="676"/>
                  <a:pt x="1890" y="683"/>
                  <a:pt x="1904" y="683"/>
                </a:cubicBezTo>
                <a:cubicBezTo>
                  <a:pt x="1918" y="683"/>
                  <a:pt x="1931" y="676"/>
                  <a:pt x="1939" y="667"/>
                </a:cubicBezTo>
                <a:cubicBezTo>
                  <a:pt x="1948" y="657"/>
                  <a:pt x="1953" y="644"/>
                  <a:pt x="1953" y="631"/>
                </a:cubicBezTo>
                <a:close/>
                <a:moveTo>
                  <a:pt x="1428" y="850"/>
                </a:moveTo>
                <a:cubicBezTo>
                  <a:pt x="1415" y="863"/>
                  <a:pt x="1399" y="883"/>
                  <a:pt x="1383" y="906"/>
                </a:cubicBezTo>
                <a:cubicBezTo>
                  <a:pt x="1345" y="957"/>
                  <a:pt x="1302" y="1023"/>
                  <a:pt x="1283" y="1053"/>
                </a:cubicBezTo>
                <a:cubicBezTo>
                  <a:pt x="1282" y="1054"/>
                  <a:pt x="1282" y="1054"/>
                  <a:pt x="1281" y="1053"/>
                </a:cubicBezTo>
                <a:cubicBezTo>
                  <a:pt x="1271" y="1046"/>
                  <a:pt x="1258" y="1037"/>
                  <a:pt x="1244" y="1024"/>
                </a:cubicBezTo>
                <a:cubicBezTo>
                  <a:pt x="1172" y="961"/>
                  <a:pt x="1067" y="828"/>
                  <a:pt x="1067" y="650"/>
                </a:cubicBezTo>
                <a:cubicBezTo>
                  <a:pt x="1067" y="579"/>
                  <a:pt x="1083" y="500"/>
                  <a:pt x="1125" y="415"/>
                </a:cubicBezTo>
                <a:cubicBezTo>
                  <a:pt x="1201" y="260"/>
                  <a:pt x="1327" y="167"/>
                  <a:pt x="1463" y="112"/>
                </a:cubicBezTo>
                <a:cubicBezTo>
                  <a:pt x="1600" y="57"/>
                  <a:pt x="1747" y="40"/>
                  <a:pt x="1860" y="41"/>
                </a:cubicBezTo>
                <a:cubicBezTo>
                  <a:pt x="1898" y="41"/>
                  <a:pt x="1933" y="43"/>
                  <a:pt x="1962" y="45"/>
                </a:cubicBezTo>
                <a:cubicBezTo>
                  <a:pt x="1963" y="45"/>
                  <a:pt x="1959" y="46"/>
                  <a:pt x="1951" y="53"/>
                </a:cubicBezTo>
                <a:cubicBezTo>
                  <a:pt x="1923" y="74"/>
                  <a:pt x="1890" y="100"/>
                  <a:pt x="1865" y="118"/>
                </a:cubicBezTo>
                <a:lnTo>
                  <a:pt x="1824" y="149"/>
                </a:lnTo>
                <a:lnTo>
                  <a:pt x="1875" y="154"/>
                </a:lnTo>
                <a:cubicBezTo>
                  <a:pt x="1918" y="159"/>
                  <a:pt x="1981" y="168"/>
                  <a:pt x="2046" y="182"/>
                </a:cubicBezTo>
                <a:cubicBezTo>
                  <a:pt x="2096" y="194"/>
                  <a:pt x="2147" y="210"/>
                  <a:pt x="2189" y="229"/>
                </a:cubicBezTo>
                <a:cubicBezTo>
                  <a:pt x="2197" y="232"/>
                  <a:pt x="2193" y="233"/>
                  <a:pt x="2191" y="234"/>
                </a:cubicBezTo>
                <a:cubicBezTo>
                  <a:pt x="2172" y="246"/>
                  <a:pt x="2149" y="263"/>
                  <a:pt x="2120" y="282"/>
                </a:cubicBezTo>
                <a:cubicBezTo>
                  <a:pt x="2041" y="335"/>
                  <a:pt x="1930" y="411"/>
                  <a:pt x="1824" y="490"/>
                </a:cubicBezTo>
                <a:cubicBezTo>
                  <a:pt x="1731" y="560"/>
                  <a:pt x="1642" y="630"/>
                  <a:pt x="1585" y="690"/>
                </a:cubicBezTo>
                <a:cubicBezTo>
                  <a:pt x="1572" y="704"/>
                  <a:pt x="1574" y="703"/>
                  <a:pt x="1553" y="700"/>
                </a:cubicBezTo>
                <a:cubicBezTo>
                  <a:pt x="1544" y="699"/>
                  <a:pt x="1536" y="698"/>
                  <a:pt x="1528" y="698"/>
                </a:cubicBezTo>
                <a:cubicBezTo>
                  <a:pt x="1502" y="698"/>
                  <a:pt x="1481" y="705"/>
                  <a:pt x="1465" y="716"/>
                </a:cubicBezTo>
                <a:cubicBezTo>
                  <a:pt x="1448" y="727"/>
                  <a:pt x="1438" y="741"/>
                  <a:pt x="1431" y="755"/>
                </a:cubicBezTo>
                <a:cubicBezTo>
                  <a:pt x="1424" y="768"/>
                  <a:pt x="1421" y="782"/>
                  <a:pt x="1421" y="796"/>
                </a:cubicBezTo>
                <a:cubicBezTo>
                  <a:pt x="1421" y="829"/>
                  <a:pt x="1441" y="855"/>
                  <a:pt x="1465" y="873"/>
                </a:cubicBezTo>
                <a:cubicBezTo>
                  <a:pt x="1490" y="891"/>
                  <a:pt x="1521" y="901"/>
                  <a:pt x="1551" y="904"/>
                </a:cubicBezTo>
                <a:lnTo>
                  <a:pt x="1554" y="864"/>
                </a:lnTo>
                <a:cubicBezTo>
                  <a:pt x="1532" y="862"/>
                  <a:pt x="1507" y="853"/>
                  <a:pt x="1489" y="840"/>
                </a:cubicBezTo>
                <a:cubicBezTo>
                  <a:pt x="1471" y="827"/>
                  <a:pt x="1461" y="812"/>
                  <a:pt x="1461" y="796"/>
                </a:cubicBezTo>
                <a:cubicBezTo>
                  <a:pt x="1461" y="789"/>
                  <a:pt x="1463" y="782"/>
                  <a:pt x="1467" y="773"/>
                </a:cubicBezTo>
                <a:cubicBezTo>
                  <a:pt x="1471" y="764"/>
                  <a:pt x="1478" y="756"/>
                  <a:pt x="1487" y="750"/>
                </a:cubicBezTo>
                <a:cubicBezTo>
                  <a:pt x="1497" y="743"/>
                  <a:pt x="1509" y="739"/>
                  <a:pt x="1528" y="738"/>
                </a:cubicBezTo>
                <a:cubicBezTo>
                  <a:pt x="1540" y="738"/>
                  <a:pt x="1555" y="741"/>
                  <a:pt x="1573" y="746"/>
                </a:cubicBezTo>
                <a:lnTo>
                  <a:pt x="1585" y="750"/>
                </a:lnTo>
                <a:lnTo>
                  <a:pt x="1594" y="740"/>
                </a:lnTo>
                <a:cubicBezTo>
                  <a:pt x="1662" y="661"/>
                  <a:pt x="1814" y="545"/>
                  <a:pt x="1954" y="446"/>
                </a:cubicBezTo>
                <a:cubicBezTo>
                  <a:pt x="1970" y="434"/>
                  <a:pt x="1986" y="423"/>
                  <a:pt x="2002" y="412"/>
                </a:cubicBezTo>
                <a:cubicBezTo>
                  <a:pt x="2014" y="468"/>
                  <a:pt x="2017" y="534"/>
                  <a:pt x="2017" y="581"/>
                </a:cubicBezTo>
                <a:cubicBezTo>
                  <a:pt x="2017" y="601"/>
                  <a:pt x="2017" y="617"/>
                  <a:pt x="2016" y="629"/>
                </a:cubicBezTo>
                <a:cubicBezTo>
                  <a:pt x="2016" y="640"/>
                  <a:pt x="2015" y="646"/>
                  <a:pt x="2015" y="646"/>
                </a:cubicBezTo>
                <a:lnTo>
                  <a:pt x="2014" y="660"/>
                </a:lnTo>
                <a:lnTo>
                  <a:pt x="2026" y="666"/>
                </a:lnTo>
                <a:lnTo>
                  <a:pt x="2029" y="668"/>
                </a:lnTo>
                <a:cubicBezTo>
                  <a:pt x="2037" y="672"/>
                  <a:pt x="2057" y="683"/>
                  <a:pt x="2073" y="697"/>
                </a:cubicBezTo>
                <a:cubicBezTo>
                  <a:pt x="2081" y="704"/>
                  <a:pt x="2089" y="711"/>
                  <a:pt x="2094" y="718"/>
                </a:cubicBezTo>
                <a:cubicBezTo>
                  <a:pt x="2099" y="724"/>
                  <a:pt x="2101" y="730"/>
                  <a:pt x="2100" y="732"/>
                </a:cubicBezTo>
                <a:lnTo>
                  <a:pt x="2100" y="733"/>
                </a:lnTo>
                <a:lnTo>
                  <a:pt x="2100" y="732"/>
                </a:lnTo>
                <a:cubicBezTo>
                  <a:pt x="2100" y="737"/>
                  <a:pt x="2098" y="743"/>
                  <a:pt x="2093" y="750"/>
                </a:cubicBezTo>
                <a:cubicBezTo>
                  <a:pt x="2085" y="760"/>
                  <a:pt x="2071" y="771"/>
                  <a:pt x="2060" y="779"/>
                </a:cubicBezTo>
                <a:cubicBezTo>
                  <a:pt x="2054" y="783"/>
                  <a:pt x="2049" y="786"/>
                  <a:pt x="2045" y="788"/>
                </a:cubicBezTo>
                <a:lnTo>
                  <a:pt x="2041" y="791"/>
                </a:lnTo>
                <a:lnTo>
                  <a:pt x="2039" y="791"/>
                </a:lnTo>
                <a:lnTo>
                  <a:pt x="2031" y="796"/>
                </a:lnTo>
                <a:lnTo>
                  <a:pt x="2029" y="805"/>
                </a:lnTo>
                <a:cubicBezTo>
                  <a:pt x="2029" y="805"/>
                  <a:pt x="2028" y="809"/>
                  <a:pt x="2026" y="817"/>
                </a:cubicBezTo>
                <a:cubicBezTo>
                  <a:pt x="2019" y="845"/>
                  <a:pt x="1999" y="914"/>
                  <a:pt x="1968" y="980"/>
                </a:cubicBezTo>
                <a:cubicBezTo>
                  <a:pt x="1952" y="1013"/>
                  <a:pt x="1933" y="1044"/>
                  <a:pt x="1911" y="1069"/>
                </a:cubicBezTo>
                <a:cubicBezTo>
                  <a:pt x="1890" y="1093"/>
                  <a:pt x="1866" y="1110"/>
                  <a:pt x="1841" y="1116"/>
                </a:cubicBezTo>
                <a:cubicBezTo>
                  <a:pt x="1774" y="1134"/>
                  <a:pt x="1715" y="1143"/>
                  <a:pt x="1659" y="1173"/>
                </a:cubicBezTo>
                <a:cubicBezTo>
                  <a:pt x="1607" y="1201"/>
                  <a:pt x="1560" y="1247"/>
                  <a:pt x="1514" y="1328"/>
                </a:cubicBezTo>
                <a:cubicBezTo>
                  <a:pt x="1488" y="1320"/>
                  <a:pt x="1460" y="1317"/>
                  <a:pt x="1431" y="1317"/>
                </a:cubicBezTo>
                <a:cubicBezTo>
                  <a:pt x="1425" y="1317"/>
                  <a:pt x="1419" y="1317"/>
                  <a:pt x="1413" y="1317"/>
                </a:cubicBezTo>
                <a:cubicBezTo>
                  <a:pt x="1435" y="1277"/>
                  <a:pt x="1445" y="1223"/>
                  <a:pt x="1445" y="1168"/>
                </a:cubicBezTo>
                <a:cubicBezTo>
                  <a:pt x="1445" y="1097"/>
                  <a:pt x="1428" y="1023"/>
                  <a:pt x="1385" y="973"/>
                </a:cubicBezTo>
                <a:lnTo>
                  <a:pt x="1390" y="965"/>
                </a:lnTo>
                <a:cubicBezTo>
                  <a:pt x="1415" y="928"/>
                  <a:pt x="1441" y="894"/>
                  <a:pt x="1456" y="879"/>
                </a:cubicBezTo>
                <a:lnTo>
                  <a:pt x="1428" y="850"/>
                </a:lnTo>
                <a:close/>
                <a:moveTo>
                  <a:pt x="1494" y="2557"/>
                </a:moveTo>
                <a:cubicBezTo>
                  <a:pt x="1490" y="2564"/>
                  <a:pt x="1487" y="2569"/>
                  <a:pt x="1485" y="2574"/>
                </a:cubicBezTo>
                <a:lnTo>
                  <a:pt x="1476" y="2591"/>
                </a:lnTo>
                <a:lnTo>
                  <a:pt x="1492" y="2601"/>
                </a:lnTo>
                <a:cubicBezTo>
                  <a:pt x="1540" y="2632"/>
                  <a:pt x="1618" y="2711"/>
                  <a:pt x="1689" y="2796"/>
                </a:cubicBezTo>
                <a:cubicBezTo>
                  <a:pt x="1761" y="2882"/>
                  <a:pt x="1828" y="2973"/>
                  <a:pt x="1859" y="3028"/>
                </a:cubicBezTo>
                <a:cubicBezTo>
                  <a:pt x="1885" y="3074"/>
                  <a:pt x="1904" y="3150"/>
                  <a:pt x="1917" y="3233"/>
                </a:cubicBezTo>
                <a:cubicBezTo>
                  <a:pt x="1929" y="3308"/>
                  <a:pt x="1935" y="3389"/>
                  <a:pt x="1940" y="3460"/>
                </a:cubicBezTo>
                <a:cubicBezTo>
                  <a:pt x="1941" y="3476"/>
                  <a:pt x="1943" y="3476"/>
                  <a:pt x="1935" y="3486"/>
                </a:cubicBezTo>
                <a:cubicBezTo>
                  <a:pt x="1919" y="3507"/>
                  <a:pt x="1876" y="3540"/>
                  <a:pt x="1829" y="3566"/>
                </a:cubicBezTo>
                <a:cubicBezTo>
                  <a:pt x="1795" y="3585"/>
                  <a:pt x="1758" y="3601"/>
                  <a:pt x="1727" y="3609"/>
                </a:cubicBezTo>
                <a:cubicBezTo>
                  <a:pt x="1707" y="3615"/>
                  <a:pt x="1707" y="3615"/>
                  <a:pt x="1699" y="3597"/>
                </a:cubicBezTo>
                <a:cubicBezTo>
                  <a:pt x="1648" y="3481"/>
                  <a:pt x="1604" y="3352"/>
                  <a:pt x="1604" y="3227"/>
                </a:cubicBezTo>
                <a:lnTo>
                  <a:pt x="1604" y="3218"/>
                </a:lnTo>
                <a:lnTo>
                  <a:pt x="1596" y="3211"/>
                </a:lnTo>
                <a:cubicBezTo>
                  <a:pt x="1569" y="3191"/>
                  <a:pt x="1523" y="3166"/>
                  <a:pt x="1466" y="3138"/>
                </a:cubicBezTo>
                <a:cubicBezTo>
                  <a:pt x="1381" y="3097"/>
                  <a:pt x="1271" y="3052"/>
                  <a:pt x="1168" y="3016"/>
                </a:cubicBezTo>
                <a:cubicBezTo>
                  <a:pt x="1083" y="2986"/>
                  <a:pt x="1016" y="2957"/>
                  <a:pt x="914" y="2948"/>
                </a:cubicBezTo>
                <a:lnTo>
                  <a:pt x="911" y="2989"/>
                </a:lnTo>
                <a:cubicBezTo>
                  <a:pt x="944" y="2991"/>
                  <a:pt x="997" y="3004"/>
                  <a:pt x="1058" y="3022"/>
                </a:cubicBezTo>
                <a:cubicBezTo>
                  <a:pt x="1064" y="3024"/>
                  <a:pt x="1070" y="3026"/>
                  <a:pt x="1077" y="3028"/>
                </a:cubicBezTo>
                <a:cubicBezTo>
                  <a:pt x="1030" y="3089"/>
                  <a:pt x="962" y="3169"/>
                  <a:pt x="894" y="3238"/>
                </a:cubicBezTo>
                <a:cubicBezTo>
                  <a:pt x="852" y="3282"/>
                  <a:pt x="810" y="3322"/>
                  <a:pt x="773" y="3351"/>
                </a:cubicBezTo>
                <a:cubicBezTo>
                  <a:pt x="755" y="3365"/>
                  <a:pt x="739" y="3377"/>
                  <a:pt x="725" y="3385"/>
                </a:cubicBezTo>
                <a:cubicBezTo>
                  <a:pt x="711" y="3393"/>
                  <a:pt x="700" y="3397"/>
                  <a:pt x="695" y="3398"/>
                </a:cubicBezTo>
                <a:cubicBezTo>
                  <a:pt x="666" y="3401"/>
                  <a:pt x="609" y="3414"/>
                  <a:pt x="542" y="3432"/>
                </a:cubicBezTo>
                <a:cubicBezTo>
                  <a:pt x="485" y="3448"/>
                  <a:pt x="421" y="3467"/>
                  <a:pt x="366" y="3484"/>
                </a:cubicBezTo>
                <a:cubicBezTo>
                  <a:pt x="344" y="3490"/>
                  <a:pt x="347" y="3493"/>
                  <a:pt x="335" y="3471"/>
                </a:cubicBezTo>
                <a:cubicBezTo>
                  <a:pt x="314" y="3438"/>
                  <a:pt x="287" y="3375"/>
                  <a:pt x="271" y="3304"/>
                </a:cubicBezTo>
                <a:cubicBezTo>
                  <a:pt x="269" y="3295"/>
                  <a:pt x="268" y="3295"/>
                  <a:pt x="282" y="3289"/>
                </a:cubicBezTo>
                <a:cubicBezTo>
                  <a:pt x="444" y="3206"/>
                  <a:pt x="585" y="3148"/>
                  <a:pt x="659" y="3129"/>
                </a:cubicBezTo>
                <a:lnTo>
                  <a:pt x="674" y="3125"/>
                </a:lnTo>
                <a:lnTo>
                  <a:pt x="675" y="3110"/>
                </a:lnTo>
                <a:lnTo>
                  <a:pt x="674" y="3110"/>
                </a:lnTo>
                <a:lnTo>
                  <a:pt x="675" y="3110"/>
                </a:lnTo>
                <a:lnTo>
                  <a:pt x="675" y="3110"/>
                </a:lnTo>
                <a:lnTo>
                  <a:pt x="674" y="3110"/>
                </a:lnTo>
                <a:lnTo>
                  <a:pt x="675" y="3110"/>
                </a:lnTo>
                <a:cubicBezTo>
                  <a:pt x="675" y="3099"/>
                  <a:pt x="687" y="2963"/>
                  <a:pt x="708" y="2799"/>
                </a:cubicBezTo>
                <a:cubicBezTo>
                  <a:pt x="716" y="2734"/>
                  <a:pt x="726" y="2663"/>
                  <a:pt x="737" y="2595"/>
                </a:cubicBezTo>
                <a:cubicBezTo>
                  <a:pt x="825" y="2578"/>
                  <a:pt x="978" y="2568"/>
                  <a:pt x="1124" y="2563"/>
                </a:cubicBezTo>
                <a:cubicBezTo>
                  <a:pt x="1280" y="2558"/>
                  <a:pt x="1430" y="2557"/>
                  <a:pt x="1494" y="2557"/>
                </a:cubicBezTo>
                <a:close/>
                <a:moveTo>
                  <a:pt x="731" y="2168"/>
                </a:moveTo>
                <a:cubicBezTo>
                  <a:pt x="740" y="2184"/>
                  <a:pt x="751" y="2207"/>
                  <a:pt x="760" y="2229"/>
                </a:cubicBezTo>
                <a:cubicBezTo>
                  <a:pt x="766" y="2244"/>
                  <a:pt x="772" y="2258"/>
                  <a:pt x="776" y="2271"/>
                </a:cubicBezTo>
                <a:cubicBezTo>
                  <a:pt x="777" y="2276"/>
                  <a:pt x="778" y="2280"/>
                  <a:pt x="779" y="2284"/>
                </a:cubicBezTo>
                <a:cubicBezTo>
                  <a:pt x="781" y="2294"/>
                  <a:pt x="781" y="2294"/>
                  <a:pt x="775" y="2296"/>
                </a:cubicBezTo>
                <a:cubicBezTo>
                  <a:pt x="771" y="2298"/>
                  <a:pt x="765" y="2300"/>
                  <a:pt x="759" y="2302"/>
                </a:cubicBezTo>
                <a:cubicBezTo>
                  <a:pt x="733" y="2310"/>
                  <a:pt x="695" y="2318"/>
                  <a:pt x="663" y="2323"/>
                </a:cubicBezTo>
                <a:cubicBezTo>
                  <a:pt x="672" y="2306"/>
                  <a:pt x="680" y="2289"/>
                  <a:pt x="687" y="2273"/>
                </a:cubicBezTo>
                <a:cubicBezTo>
                  <a:pt x="696" y="2255"/>
                  <a:pt x="702" y="2238"/>
                  <a:pt x="706" y="2227"/>
                </a:cubicBezTo>
                <a:cubicBezTo>
                  <a:pt x="711" y="2215"/>
                  <a:pt x="711" y="2215"/>
                  <a:pt x="717" y="2200"/>
                </a:cubicBezTo>
                <a:lnTo>
                  <a:pt x="731" y="2168"/>
                </a:lnTo>
                <a:close/>
                <a:moveTo>
                  <a:pt x="1330" y="2849"/>
                </a:moveTo>
                <a:cubicBezTo>
                  <a:pt x="1415" y="2831"/>
                  <a:pt x="1478" y="2791"/>
                  <a:pt x="1518" y="2750"/>
                </a:cubicBezTo>
                <a:lnTo>
                  <a:pt x="1490" y="2721"/>
                </a:lnTo>
                <a:cubicBezTo>
                  <a:pt x="1454" y="2757"/>
                  <a:pt x="1398" y="2793"/>
                  <a:pt x="1321" y="2809"/>
                </a:cubicBezTo>
                <a:lnTo>
                  <a:pt x="1330" y="2849"/>
                </a:lnTo>
                <a:close/>
                <a:moveTo>
                  <a:pt x="978" y="1517"/>
                </a:moveTo>
                <a:cubicBezTo>
                  <a:pt x="953" y="1507"/>
                  <a:pt x="891" y="1482"/>
                  <a:pt x="826" y="1458"/>
                </a:cubicBezTo>
                <a:cubicBezTo>
                  <a:pt x="784" y="1441"/>
                  <a:pt x="740" y="1425"/>
                  <a:pt x="705" y="1412"/>
                </a:cubicBezTo>
                <a:cubicBezTo>
                  <a:pt x="695" y="1408"/>
                  <a:pt x="686" y="1405"/>
                  <a:pt x="678" y="1402"/>
                </a:cubicBezTo>
                <a:cubicBezTo>
                  <a:pt x="686" y="1393"/>
                  <a:pt x="694" y="1384"/>
                  <a:pt x="702" y="1375"/>
                </a:cubicBezTo>
                <a:cubicBezTo>
                  <a:pt x="754" y="1320"/>
                  <a:pt x="813" y="1285"/>
                  <a:pt x="894" y="1285"/>
                </a:cubicBezTo>
                <a:cubicBezTo>
                  <a:pt x="932" y="1285"/>
                  <a:pt x="975" y="1293"/>
                  <a:pt x="1024" y="1311"/>
                </a:cubicBezTo>
                <a:lnTo>
                  <a:pt x="1027" y="1303"/>
                </a:lnTo>
                <a:cubicBezTo>
                  <a:pt x="1015" y="1278"/>
                  <a:pt x="1010" y="1275"/>
                  <a:pt x="995" y="1259"/>
                </a:cubicBezTo>
                <a:cubicBezTo>
                  <a:pt x="959" y="1249"/>
                  <a:pt x="925" y="1244"/>
                  <a:pt x="894" y="1244"/>
                </a:cubicBezTo>
                <a:cubicBezTo>
                  <a:pt x="800" y="1244"/>
                  <a:pt x="729" y="1287"/>
                  <a:pt x="672" y="1347"/>
                </a:cubicBezTo>
                <a:cubicBezTo>
                  <a:pt x="660" y="1360"/>
                  <a:pt x="648" y="1374"/>
                  <a:pt x="637" y="1388"/>
                </a:cubicBezTo>
                <a:cubicBezTo>
                  <a:pt x="635" y="1388"/>
                  <a:pt x="633" y="1387"/>
                  <a:pt x="631" y="1387"/>
                </a:cubicBezTo>
                <a:lnTo>
                  <a:pt x="627" y="1402"/>
                </a:lnTo>
                <a:cubicBezTo>
                  <a:pt x="595" y="1446"/>
                  <a:pt x="567" y="1494"/>
                  <a:pt x="540" y="1542"/>
                </a:cubicBezTo>
                <a:cubicBezTo>
                  <a:pt x="535" y="1550"/>
                  <a:pt x="534" y="1550"/>
                  <a:pt x="528" y="1548"/>
                </a:cubicBezTo>
                <a:cubicBezTo>
                  <a:pt x="501" y="1542"/>
                  <a:pt x="482" y="1530"/>
                  <a:pt x="469" y="1516"/>
                </a:cubicBezTo>
                <a:cubicBezTo>
                  <a:pt x="453" y="1498"/>
                  <a:pt x="445" y="1475"/>
                  <a:pt x="445" y="1452"/>
                </a:cubicBezTo>
                <a:cubicBezTo>
                  <a:pt x="445" y="1446"/>
                  <a:pt x="446" y="1442"/>
                  <a:pt x="449" y="1436"/>
                </a:cubicBezTo>
                <a:cubicBezTo>
                  <a:pt x="457" y="1418"/>
                  <a:pt x="477" y="1377"/>
                  <a:pt x="508" y="1334"/>
                </a:cubicBezTo>
                <a:cubicBezTo>
                  <a:pt x="572" y="1246"/>
                  <a:pt x="648" y="1181"/>
                  <a:pt x="757" y="1181"/>
                </a:cubicBezTo>
                <a:cubicBezTo>
                  <a:pt x="815" y="1181"/>
                  <a:pt x="883" y="1196"/>
                  <a:pt x="936" y="1221"/>
                </a:cubicBezTo>
                <a:cubicBezTo>
                  <a:pt x="963" y="1234"/>
                  <a:pt x="986" y="1249"/>
                  <a:pt x="1003" y="1267"/>
                </a:cubicBezTo>
                <a:cubicBezTo>
                  <a:pt x="1015" y="1279"/>
                  <a:pt x="1024" y="1292"/>
                  <a:pt x="1029" y="1306"/>
                </a:cubicBezTo>
                <a:cubicBezTo>
                  <a:pt x="1031" y="1315"/>
                  <a:pt x="1032" y="1313"/>
                  <a:pt x="1034" y="1330"/>
                </a:cubicBezTo>
                <a:cubicBezTo>
                  <a:pt x="1034" y="1343"/>
                  <a:pt x="1030" y="1364"/>
                  <a:pt x="1024" y="1386"/>
                </a:cubicBezTo>
                <a:cubicBezTo>
                  <a:pt x="1013" y="1428"/>
                  <a:pt x="994" y="1478"/>
                  <a:pt x="978" y="1517"/>
                </a:cubicBezTo>
                <a:close/>
                <a:moveTo>
                  <a:pt x="1767" y="945"/>
                </a:moveTo>
                <a:cubicBezTo>
                  <a:pt x="1784" y="978"/>
                  <a:pt x="1811" y="998"/>
                  <a:pt x="1833" y="1010"/>
                </a:cubicBezTo>
                <a:cubicBezTo>
                  <a:pt x="1855" y="1021"/>
                  <a:pt x="1873" y="1025"/>
                  <a:pt x="1874" y="1025"/>
                </a:cubicBezTo>
                <a:lnTo>
                  <a:pt x="1882" y="985"/>
                </a:lnTo>
                <a:lnTo>
                  <a:pt x="1882" y="985"/>
                </a:lnTo>
                <a:cubicBezTo>
                  <a:pt x="1880" y="985"/>
                  <a:pt x="1865" y="981"/>
                  <a:pt x="1849" y="972"/>
                </a:cubicBezTo>
                <a:cubicBezTo>
                  <a:pt x="1832" y="963"/>
                  <a:pt x="1814" y="948"/>
                  <a:pt x="1803" y="926"/>
                </a:cubicBezTo>
                <a:lnTo>
                  <a:pt x="1767" y="945"/>
                </a:lnTo>
                <a:close/>
                <a:moveTo>
                  <a:pt x="982" y="262"/>
                </a:moveTo>
                <a:cubicBezTo>
                  <a:pt x="1008" y="272"/>
                  <a:pt x="1032" y="282"/>
                  <a:pt x="1050" y="289"/>
                </a:cubicBezTo>
                <a:cubicBezTo>
                  <a:pt x="1068" y="296"/>
                  <a:pt x="1079" y="300"/>
                  <a:pt x="1079" y="300"/>
                </a:cubicBezTo>
                <a:lnTo>
                  <a:pt x="1094" y="262"/>
                </a:lnTo>
                <a:cubicBezTo>
                  <a:pt x="1094" y="262"/>
                  <a:pt x="1049" y="244"/>
                  <a:pt x="996" y="224"/>
                </a:cubicBezTo>
                <a:lnTo>
                  <a:pt x="982" y="2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p>
        </p:txBody>
      </p:sp>
      <p:sp>
        <p:nvSpPr>
          <p:cNvPr id="6" name="Rectangle 3">
            <a:extLst>
              <a:ext uri="{FF2B5EF4-FFF2-40B4-BE49-F238E27FC236}">
                <a16:creationId xmlns:a16="http://schemas.microsoft.com/office/drawing/2014/main" id="{337B25A1-109D-8040-9A39-1E92F70EB70E}"/>
              </a:ext>
            </a:extLst>
          </p:cNvPr>
          <p:cNvSpPr/>
          <p:nvPr/>
        </p:nvSpPr>
        <p:spPr>
          <a:xfrm>
            <a:off x="4846656" y="2307364"/>
            <a:ext cx="7194367" cy="1384995"/>
          </a:xfrm>
          <a:prstGeom prst="rect">
            <a:avLst/>
          </a:prstGeom>
        </p:spPr>
        <p:txBody>
          <a:bodyPr wrap="square">
            <a:spAutoFit/>
          </a:bodyPr>
          <a:lstStyle/>
          <a:p>
            <a:pPr algn="ctr" eaLnBrk="1"/>
            <a:r>
              <a:rPr lang="ru-RU" sz="2800" b="1" cap="all" dirty="0">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Многообразие возможностей для развития личностного потенциала каждого</a:t>
            </a:r>
          </a:p>
        </p:txBody>
      </p:sp>
      <p:sp>
        <p:nvSpPr>
          <p:cNvPr id="7" name="Rectangle 4">
            <a:extLst>
              <a:ext uri="{FF2B5EF4-FFF2-40B4-BE49-F238E27FC236}">
                <a16:creationId xmlns:a16="http://schemas.microsoft.com/office/drawing/2014/main" id="{881A4581-018A-3149-A717-8978C96512D3}"/>
              </a:ext>
            </a:extLst>
          </p:cNvPr>
          <p:cNvSpPr/>
          <p:nvPr/>
        </p:nvSpPr>
        <p:spPr>
          <a:xfrm>
            <a:off x="5093293" y="3734512"/>
            <a:ext cx="6947731" cy="2246769"/>
          </a:xfrm>
          <a:prstGeom prst="rect">
            <a:avLst/>
          </a:prstGeom>
        </p:spPr>
        <p:txBody>
          <a:bodyPr wrap="square">
            <a:spAutoFit/>
          </a:bodyPr>
          <a:lstStyle/>
          <a:p>
            <a:pPr algn="r"/>
            <a:endParaRPr lang="ru-RU" sz="2000" dirty="0">
              <a:solidFill>
                <a:schemeClr val="tx1">
                  <a:lumMod val="50000"/>
                </a:schemeClr>
              </a:solidFill>
              <a:latin typeface="Times New Roman" panose="02020603050405020304" pitchFamily="18" charset="0"/>
              <a:cs typeface="Times New Roman" panose="02020603050405020304" pitchFamily="18" charset="0"/>
            </a:endParaRPr>
          </a:p>
          <a:p>
            <a:r>
              <a:rPr lang="ru-RU" sz="2000" dirty="0">
                <a:solidFill>
                  <a:schemeClr val="tx1">
                    <a:lumMod val="50000"/>
                  </a:schemeClr>
                </a:solidFill>
                <a:latin typeface="Times New Roman" panose="02020603050405020304" pitchFamily="18" charset="0"/>
                <a:cs typeface="Times New Roman" panose="02020603050405020304" pitchFamily="18" charset="0"/>
              </a:rPr>
              <a:t>АВТОРЫ</a:t>
            </a:r>
          </a:p>
          <a:p>
            <a:r>
              <a:rPr lang="ru-RU" sz="2000" b="1" cap="all" dirty="0">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ГБОУ СОШ </a:t>
            </a:r>
            <a:r>
              <a:rPr lang="ru-RU" sz="2000" b="1" dirty="0">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им. </a:t>
            </a:r>
            <a:r>
              <a:rPr lang="ru-RU" sz="2000" b="1" cap="all" dirty="0" err="1">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н.с</a:t>
            </a:r>
            <a:r>
              <a:rPr lang="ru-RU" sz="2000" b="1" cap="all" dirty="0">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 </a:t>
            </a:r>
            <a:r>
              <a:rPr lang="ru-RU" sz="2000" b="1" cap="all" dirty="0" err="1">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Д</a:t>
            </a:r>
            <a:r>
              <a:rPr lang="ru-RU" sz="2000" b="1" dirty="0" err="1">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оровского</a:t>
            </a:r>
            <a:r>
              <a:rPr lang="ru-RU" sz="2000" b="1" dirty="0">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 с. </a:t>
            </a:r>
            <a:r>
              <a:rPr lang="ru-RU" sz="2000" b="1" dirty="0" err="1">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Подбельск</a:t>
            </a:r>
            <a:r>
              <a:rPr lang="ru-RU" sz="2000" dirty="0">
                <a:solidFill>
                  <a:schemeClr val="tx1">
                    <a:lumMod val="50000"/>
                  </a:schemeClr>
                </a:solidFill>
                <a:latin typeface="Times New Roman" panose="02020603050405020304" pitchFamily="18" charset="0"/>
                <a:cs typeface="Times New Roman" panose="02020603050405020304" pitchFamily="18" charset="0"/>
              </a:rPr>
              <a:t>,</a:t>
            </a:r>
          </a:p>
          <a:p>
            <a:r>
              <a:rPr lang="ru-RU" sz="2000" dirty="0" err="1">
                <a:solidFill>
                  <a:schemeClr val="tx1">
                    <a:lumMod val="50000"/>
                  </a:schemeClr>
                </a:solidFill>
                <a:latin typeface="Times New Roman" panose="02020603050405020304" pitchFamily="18" charset="0"/>
                <a:cs typeface="Times New Roman" panose="02020603050405020304" pitchFamily="18" charset="0"/>
              </a:rPr>
              <a:t>Уздяев</a:t>
            </a:r>
            <a:r>
              <a:rPr lang="ru-RU" sz="2000" dirty="0">
                <a:solidFill>
                  <a:schemeClr val="tx1">
                    <a:lumMod val="50000"/>
                  </a:schemeClr>
                </a:solidFill>
                <a:latin typeface="Times New Roman" panose="02020603050405020304" pitchFamily="18" charset="0"/>
                <a:cs typeface="Times New Roman" panose="02020603050405020304" pitchFamily="18" charset="0"/>
              </a:rPr>
              <a:t> В.Н., директор</a:t>
            </a:r>
          </a:p>
          <a:p>
            <a:r>
              <a:rPr lang="ru-RU" sz="2000" dirty="0" err="1">
                <a:solidFill>
                  <a:schemeClr val="tx1">
                    <a:lumMod val="50000"/>
                  </a:schemeClr>
                </a:solidFill>
                <a:latin typeface="Times New Roman" panose="02020603050405020304" pitchFamily="18" charset="0"/>
                <a:cs typeface="Times New Roman" panose="02020603050405020304" pitchFamily="18" charset="0"/>
              </a:rPr>
              <a:t>Душаева</a:t>
            </a:r>
            <a:r>
              <a:rPr lang="ru-RU" sz="2000" dirty="0">
                <a:solidFill>
                  <a:schemeClr val="tx1">
                    <a:lumMod val="50000"/>
                  </a:schemeClr>
                </a:solidFill>
                <a:latin typeface="Times New Roman" panose="02020603050405020304" pitchFamily="18" charset="0"/>
                <a:cs typeface="Times New Roman" panose="02020603050405020304" pitchFamily="18" charset="0"/>
              </a:rPr>
              <a:t> Н.А., заместитель директора по ВР</a:t>
            </a:r>
          </a:p>
          <a:p>
            <a:r>
              <a:rPr lang="ru-RU" sz="2000" dirty="0">
                <a:solidFill>
                  <a:schemeClr val="tx1">
                    <a:lumMod val="50000"/>
                  </a:schemeClr>
                </a:solidFill>
                <a:latin typeface="Times New Roman" panose="02020603050405020304" pitchFamily="18" charset="0"/>
                <a:cs typeface="Times New Roman" panose="02020603050405020304" pitchFamily="18" charset="0"/>
              </a:rPr>
              <a:t>Сухорукова Т.В., заместитель директора по УР</a:t>
            </a:r>
          </a:p>
          <a:p>
            <a:r>
              <a:rPr lang="ru-RU" sz="2000" dirty="0">
                <a:solidFill>
                  <a:schemeClr val="tx1">
                    <a:lumMod val="50000"/>
                  </a:schemeClr>
                </a:solidFill>
                <a:latin typeface="Times New Roman" panose="02020603050405020304" pitchFamily="18" charset="0"/>
                <a:cs typeface="Times New Roman" panose="02020603050405020304" pitchFamily="18" charset="0"/>
              </a:rPr>
              <a:t>Тимошкина Т.И., педагог-психолог</a:t>
            </a:r>
          </a:p>
        </p:txBody>
      </p:sp>
      <p:sp>
        <p:nvSpPr>
          <p:cNvPr id="3" name="TextBox 2">
            <a:extLst>
              <a:ext uri="{FF2B5EF4-FFF2-40B4-BE49-F238E27FC236}">
                <a16:creationId xmlns:a16="http://schemas.microsoft.com/office/drawing/2014/main" id="{00A6EA4D-7146-4B89-83C7-3DCD9804E0A2}"/>
              </a:ext>
            </a:extLst>
          </p:cNvPr>
          <p:cNvSpPr txBox="1"/>
          <p:nvPr/>
        </p:nvSpPr>
        <p:spPr>
          <a:xfrm>
            <a:off x="5623133" y="606751"/>
            <a:ext cx="6272613" cy="369332"/>
          </a:xfrm>
          <a:prstGeom prst="rect">
            <a:avLst/>
          </a:prstGeom>
          <a:noFill/>
        </p:spPr>
        <p:txBody>
          <a:bodyPr wrap="square" rtlCol="0">
            <a:spAutoFit/>
          </a:bodyPr>
          <a:lstStyle/>
          <a:p>
            <a:pPr algn="ctr"/>
            <a:r>
              <a:rPr lang="ru-RU" sz="1800" b="1" cap="all" dirty="0">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ГБОУ СОШ </a:t>
            </a:r>
            <a:r>
              <a:rPr lang="ru-RU" sz="1800" b="1" dirty="0">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им. </a:t>
            </a:r>
            <a:r>
              <a:rPr lang="ru-RU" sz="1800" b="1" cap="all" dirty="0" err="1">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н.с</a:t>
            </a:r>
            <a:r>
              <a:rPr lang="ru-RU" sz="1800" b="1" cap="all" dirty="0">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 </a:t>
            </a:r>
            <a:r>
              <a:rPr lang="ru-RU" sz="1800" b="1" cap="all" dirty="0" err="1">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Д</a:t>
            </a:r>
            <a:r>
              <a:rPr lang="ru-RU" sz="1800" b="1" dirty="0" err="1">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оровского</a:t>
            </a:r>
            <a:r>
              <a:rPr lang="ru-RU" sz="1800" b="1" dirty="0">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 с. </a:t>
            </a:r>
            <a:r>
              <a:rPr lang="ru-RU" sz="1800" b="1" dirty="0" err="1">
                <a:solidFill>
                  <a:schemeClr val="tx1">
                    <a:lumMod val="50000"/>
                  </a:schemeClr>
                </a:solidFill>
                <a:latin typeface="Times New Roman" panose="02020603050405020304" pitchFamily="18" charset="0"/>
                <a:ea typeface="Fedra Sans Pro Light" charset="0"/>
                <a:cs typeface="Times New Roman" panose="02020603050405020304" pitchFamily="18" charset="0"/>
                <a:sym typeface="Fedra Sans Pro"/>
              </a:rPr>
              <a:t>Подбельск</a:t>
            </a:r>
            <a:r>
              <a:rPr lang="ru-RU" sz="1800" dirty="0">
                <a:solidFill>
                  <a:schemeClr val="tx1">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47182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
            <a:extLst>
              <a:ext uri="{FF2B5EF4-FFF2-40B4-BE49-F238E27FC236}">
                <a16:creationId xmlns:a16="http://schemas.microsoft.com/office/drawing/2014/main" id="{AE2EA696-2BC4-104A-8979-1D8617344CBE}"/>
              </a:ext>
            </a:extLst>
          </p:cNvPr>
          <p:cNvSpPr txBox="1">
            <a:spLocks noChangeArrowheads="1"/>
          </p:cNvSpPr>
          <p:nvPr/>
        </p:nvSpPr>
        <p:spPr bwMode="auto">
          <a:xfrm>
            <a:off x="0" y="852855"/>
            <a:ext cx="12192000" cy="430887"/>
          </a:xfrm>
          <a:prstGeom prst="rect">
            <a:avLst/>
          </a:prstGeom>
          <a:noFill/>
          <a:ln w="9525">
            <a:noFill/>
            <a:miter lim="800000"/>
            <a:headEnd/>
            <a:tailEnd/>
          </a:ln>
        </p:spPr>
        <p:txBody>
          <a:bodyPr wrap="square" lIns="0" tIns="0" rIns="0" bIns="0">
            <a:spAutoFit/>
          </a:bodyPr>
          <a:lstStyle/>
          <a:p>
            <a:pPr algn="ctr">
              <a:buClr>
                <a:srgbClr val="F69200"/>
              </a:buClr>
              <a:buSzPct val="100000"/>
            </a:pP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Риски и Способы их минимизации. РЕСУРСНОЕ ОБЕСПЕЧЕНИЕ ПРОЕКТА </a:t>
            </a:r>
          </a:p>
        </p:txBody>
      </p:sp>
      <p:sp>
        <p:nvSpPr>
          <p:cNvPr id="4" name="Прямоугольник: скругленные углы 3">
            <a:extLst>
              <a:ext uri="{FF2B5EF4-FFF2-40B4-BE49-F238E27FC236}">
                <a16:creationId xmlns:a16="http://schemas.microsoft.com/office/drawing/2014/main" id="{68062491-5FA7-4650-9206-A3C3A213E4BD}"/>
              </a:ext>
            </a:extLst>
          </p:cNvPr>
          <p:cNvSpPr/>
          <p:nvPr/>
        </p:nvSpPr>
        <p:spPr>
          <a:xfrm>
            <a:off x="191344" y="1701418"/>
            <a:ext cx="5084041" cy="500711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Сопротивление, нежелание и неготовность коллектива к переменам.</a:t>
            </a:r>
          </a:p>
          <a:p>
            <a:pPr marL="285750" indent="-285750">
              <a:buFont typeface="Arial" panose="020B0604020202020204" pitchFamily="34" charset="0"/>
              <a:buChar char="•"/>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Формальное отношение к внедрению и реализации элементов ЛРОС.</a:t>
            </a:r>
          </a:p>
          <a:p>
            <a:pPr marL="285750" indent="-285750">
              <a:buFont typeface="Arial" panose="020B0604020202020204" pitchFamily="34" charset="0"/>
              <a:buChar char="•"/>
            </a:pP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Недооценивание</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родителями новой концепции, пассивное отношение родителей к инновационным практикам.</a:t>
            </a:r>
          </a:p>
          <a:p>
            <a:pPr marL="285750" indent="-285750">
              <a:buFont typeface="Arial" panose="020B0604020202020204" pitchFamily="34" charset="0"/>
              <a:buChar char="•"/>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Недостаточная мотивация участников образовательного процесса к реализации идей создания ЛРОС.</a:t>
            </a:r>
          </a:p>
          <a:p>
            <a:pPr marL="285750" indent="-285750" fontAlgn="t">
              <a:buFont typeface="Arial" panose="020B0604020202020204" pitchFamily="34" charset="0"/>
              <a:buChar char="•"/>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Нехватка финансовых средств для преобразования предметно- пространственной среды. </a:t>
            </a: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95666EA6-4C9F-4587-98A3-EE05083A0EEF}"/>
              </a:ext>
            </a:extLst>
          </p:cNvPr>
          <p:cNvSpPr/>
          <p:nvPr/>
        </p:nvSpPr>
        <p:spPr>
          <a:xfrm>
            <a:off x="6348046" y="1771887"/>
            <a:ext cx="5652610" cy="493664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ru-RU"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ru-RU" altLang="ru-RU" b="1" i="1"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Административные ресурсы.</a:t>
            </a:r>
            <a:r>
              <a:rPr lang="ru-RU" altLang="ru-RU"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Убеждение, обучение, стимулирование, постепенное погружение в тему, психологическое сопровождение, личный пример управленческой команды. </a:t>
            </a:r>
          </a:p>
          <a:p>
            <a:r>
              <a:rPr lang="ru-RU" b="1" i="1" dirty="0">
                <a:solidFill>
                  <a:schemeClr val="tx1">
                    <a:lumMod val="95000"/>
                    <a:lumOff val="5000"/>
                  </a:schemeClr>
                </a:solidFill>
                <a:latin typeface="Times New Roman" panose="02020603050405020304" pitchFamily="18" charset="0"/>
                <a:cs typeface="Times New Roman" panose="02020603050405020304" pitchFamily="18" charset="0"/>
              </a:rPr>
              <a:t>Социальные ресурсы.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Поиск единомышленников, информационная работа с родителями и социальными партнерами. Популяризация успехов реализации проекта.</a:t>
            </a:r>
          </a:p>
          <a:p>
            <a:r>
              <a:rPr lang="ru-RU" altLang="ru-RU" b="1" i="1"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Кадровые ресурсы</a:t>
            </a:r>
            <a:r>
              <a:rPr lang="ru-RU" altLang="ru-RU" i="1"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a:t>
            </a:r>
            <a:r>
              <a:rPr lang="ru-RU" altLang="ru-RU"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Дорожная карта повышения квалификации руководящих и пед.  работников.  </a:t>
            </a:r>
          </a:p>
          <a:p>
            <a:r>
              <a:rPr lang="ru-RU" b="1" i="1" dirty="0">
                <a:solidFill>
                  <a:schemeClr val="tx1">
                    <a:lumMod val="95000"/>
                    <a:lumOff val="5000"/>
                  </a:schemeClr>
                </a:solidFill>
                <a:latin typeface="Times New Roman" panose="02020603050405020304" pitchFamily="18" charset="0"/>
                <a:cs typeface="Times New Roman" panose="02020603050405020304" pitchFamily="18" charset="0"/>
              </a:rPr>
              <a:t>Финансовые ресурсы.</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 Привлечение средств спонсоров.</a:t>
            </a:r>
          </a:p>
          <a:p>
            <a:r>
              <a:rPr lang="ru-RU" altLang="ru-RU" b="1" i="1"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Нормативные ресурсы.</a:t>
            </a:r>
            <a:r>
              <a:rPr lang="ru-RU" altLang="ru-RU"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 Локальные акты по созданию ЛРОС.</a:t>
            </a:r>
          </a:p>
          <a:p>
            <a:r>
              <a:rPr lang="ru-RU" b="1" i="1" dirty="0">
                <a:solidFill>
                  <a:schemeClr val="tx1">
                    <a:lumMod val="95000"/>
                    <a:lumOff val="5000"/>
                  </a:schemeClr>
                </a:solidFill>
                <a:latin typeface="Times New Roman" panose="02020603050405020304" pitchFamily="18" charset="0"/>
                <a:cs typeface="Times New Roman" panose="02020603050405020304" pitchFamily="18" charset="0"/>
              </a:rPr>
              <a:t>Программно-методические ресурсы.</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 Наличие УМК и опыта других ОО.</a:t>
            </a:r>
          </a:p>
          <a:p>
            <a:r>
              <a:rPr lang="ru-RU" dirty="0">
                <a:latin typeface="Times New Roman" panose="02020603050405020304" pitchFamily="18" charset="0"/>
                <a:cs typeface="Times New Roman" panose="02020603050405020304" pitchFamily="18" charset="0"/>
              </a:rPr>
              <a:t> </a:t>
            </a:r>
          </a:p>
          <a:p>
            <a:endParaRPr lang="ru-RU" dirty="0">
              <a:latin typeface="Times New Roman" panose="02020603050405020304" pitchFamily="18" charset="0"/>
              <a:cs typeface="Times New Roman" panose="02020603050405020304" pitchFamily="18" charset="0"/>
            </a:endParaRPr>
          </a:p>
        </p:txBody>
      </p:sp>
      <p:sp>
        <p:nvSpPr>
          <p:cNvPr id="6" name="Стрелка: вниз 5">
            <a:extLst>
              <a:ext uri="{FF2B5EF4-FFF2-40B4-BE49-F238E27FC236}">
                <a16:creationId xmlns:a16="http://schemas.microsoft.com/office/drawing/2014/main" id="{D75B16C8-D267-408C-B71A-0509875F4ED7}"/>
              </a:ext>
            </a:extLst>
          </p:cNvPr>
          <p:cNvSpPr/>
          <p:nvPr/>
        </p:nvSpPr>
        <p:spPr>
          <a:xfrm>
            <a:off x="5379667" y="1988841"/>
            <a:ext cx="864096" cy="412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3328E2B5-48E1-4F6C-9D83-95A892ED0633}"/>
              </a:ext>
            </a:extLst>
          </p:cNvPr>
          <p:cNvSpPr/>
          <p:nvPr/>
        </p:nvSpPr>
        <p:spPr>
          <a:xfrm>
            <a:off x="1631504" y="1340997"/>
            <a:ext cx="1728192" cy="3031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Риски</a:t>
            </a:r>
          </a:p>
        </p:txBody>
      </p:sp>
      <p:sp>
        <p:nvSpPr>
          <p:cNvPr id="8" name="Прямоугольник 7">
            <a:extLst>
              <a:ext uri="{FF2B5EF4-FFF2-40B4-BE49-F238E27FC236}">
                <a16:creationId xmlns:a16="http://schemas.microsoft.com/office/drawing/2014/main" id="{1AE11916-8181-48A2-B1F3-1C474E64631E}"/>
              </a:ext>
            </a:extLst>
          </p:cNvPr>
          <p:cNvSpPr/>
          <p:nvPr/>
        </p:nvSpPr>
        <p:spPr>
          <a:xfrm>
            <a:off x="7356140" y="1340997"/>
            <a:ext cx="3492388" cy="36042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tx1">
                    <a:lumMod val="95000"/>
                    <a:lumOff val="5000"/>
                  </a:schemeClr>
                </a:solidFill>
                <a:latin typeface="Times New Roman" panose="02020603050405020304" pitchFamily="18" charset="0"/>
                <a:cs typeface="Times New Roman" panose="02020603050405020304" pitchFamily="18" charset="0"/>
              </a:rPr>
              <a:t>Способы минимизации рисков  </a:t>
            </a:r>
            <a:r>
              <a:rPr lang="ru-RU" altLang="ru-RU" b="1" dirty="0">
                <a:solidFill>
                  <a:schemeClr val="tx1">
                    <a:lumMod val="95000"/>
                    <a:lumOff val="5000"/>
                  </a:schemeClr>
                </a:solidFill>
                <a:latin typeface="Times New Roman" panose="02020603050405020304" pitchFamily="18" charset="0"/>
                <a:ea typeface="Fedra Sans Pro Light" charset="0"/>
                <a:cs typeface="Times New Roman" panose="02020603050405020304" pitchFamily="18" charset="0"/>
              </a:rPr>
              <a:t> </a:t>
            </a:r>
            <a:endParaRPr lang="ru-RU"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42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E35BD168-0B60-F84F-B8BD-AF98BA9496CC}"/>
              </a:ext>
            </a:extLst>
          </p:cNvPr>
          <p:cNvSpPr txBox="1">
            <a:spLocks noChangeArrowheads="1"/>
          </p:cNvSpPr>
          <p:nvPr/>
        </p:nvSpPr>
        <p:spPr bwMode="auto">
          <a:xfrm>
            <a:off x="12699" y="940037"/>
            <a:ext cx="11883047" cy="387798"/>
          </a:xfrm>
          <a:prstGeom prst="rect">
            <a:avLst/>
          </a:prstGeom>
          <a:noFill/>
          <a:ln w="9525">
            <a:noFill/>
            <a:miter lim="800000"/>
            <a:headEnd/>
            <a:tailEnd/>
          </a:ln>
        </p:spPr>
        <p:txBody>
          <a:bodyPr wrap="square" lIns="0" tIns="0" rIns="0" bIns="0">
            <a:spAutoFit/>
          </a:bodyPr>
          <a:lstStyle/>
          <a:p>
            <a:pPr algn="ctr">
              <a:lnSpc>
                <a:spcPct val="90000"/>
              </a:lnSpc>
              <a:spcBef>
                <a:spcPts val="600"/>
              </a:spcBef>
              <a:buClr>
                <a:srgbClr val="F69200"/>
              </a:buClr>
              <a:buSzPct val="100000"/>
            </a:pP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ПЛАН СОЗДАНИЯ ЛРОС. «</a:t>
            </a:r>
            <a:r>
              <a:rPr lang="ru-RU" altLang="ru-RU" sz="2800" b="1" cap="all" dirty="0" err="1">
                <a:solidFill>
                  <a:srgbClr val="00642D"/>
                </a:solidFill>
                <a:latin typeface="SB Sans Text Semibold" panose="020B0503040504020204" pitchFamily="34" charset="0"/>
                <a:ea typeface="FedraSansPro-LightItalic" charset="0"/>
                <a:cs typeface="SB Sans Text Semibold" panose="020B0503040504020204" pitchFamily="34" charset="0"/>
              </a:rPr>
              <a:t>ДОРОЖНая</a:t>
            </a: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 </a:t>
            </a:r>
            <a:r>
              <a:rPr lang="ru-RU" altLang="ru-RU" sz="2800" b="1" cap="all" dirty="0" err="1">
                <a:solidFill>
                  <a:srgbClr val="00642D"/>
                </a:solidFill>
                <a:latin typeface="SB Sans Text Semibold" panose="020B0503040504020204" pitchFamily="34" charset="0"/>
                <a:ea typeface="FedraSansPro-LightItalic" charset="0"/>
                <a:cs typeface="SB Sans Text Semibold" panose="020B0503040504020204" pitchFamily="34" charset="0"/>
              </a:rPr>
              <a:t>КАРТа</a:t>
            </a: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 ПРОЕКТА</a:t>
            </a:r>
          </a:p>
        </p:txBody>
      </p:sp>
      <p:graphicFrame>
        <p:nvGraphicFramePr>
          <p:cNvPr id="2" name="Таблица 1">
            <a:extLst>
              <a:ext uri="{FF2B5EF4-FFF2-40B4-BE49-F238E27FC236}">
                <a16:creationId xmlns:a16="http://schemas.microsoft.com/office/drawing/2014/main" id="{764E0D8C-7ADE-4AD4-A650-D9DF086E3C4E}"/>
              </a:ext>
            </a:extLst>
          </p:cNvPr>
          <p:cNvGraphicFramePr>
            <a:graphicFrameLocks noGrp="1"/>
          </p:cNvGraphicFramePr>
          <p:nvPr>
            <p:extLst>
              <p:ext uri="{D42A27DB-BD31-4B8C-83A1-F6EECF244321}">
                <p14:modId xmlns:p14="http://schemas.microsoft.com/office/powerpoint/2010/main" val="756768257"/>
              </p:ext>
            </p:extLst>
          </p:nvPr>
        </p:nvGraphicFramePr>
        <p:xfrm>
          <a:off x="76914" y="1281869"/>
          <a:ext cx="11996717" cy="5522936"/>
        </p:xfrm>
        <a:graphic>
          <a:graphicData uri="http://schemas.openxmlformats.org/drawingml/2006/table">
            <a:tbl>
              <a:tblPr firstRow="1" bandRow="1">
                <a:tableStyleId>{5C22544A-7EE6-4342-B048-85BDC9FD1C3A}</a:tableStyleId>
              </a:tblPr>
              <a:tblGrid>
                <a:gridCol w="361346">
                  <a:extLst>
                    <a:ext uri="{9D8B030D-6E8A-4147-A177-3AD203B41FA5}">
                      <a16:colId xmlns:a16="http://schemas.microsoft.com/office/drawing/2014/main" val="4158994264"/>
                    </a:ext>
                  </a:extLst>
                </a:gridCol>
                <a:gridCol w="9480304">
                  <a:extLst>
                    <a:ext uri="{9D8B030D-6E8A-4147-A177-3AD203B41FA5}">
                      <a16:colId xmlns:a16="http://schemas.microsoft.com/office/drawing/2014/main" val="3255840474"/>
                    </a:ext>
                  </a:extLst>
                </a:gridCol>
                <a:gridCol w="169246">
                  <a:extLst>
                    <a:ext uri="{9D8B030D-6E8A-4147-A177-3AD203B41FA5}">
                      <a16:colId xmlns:a16="http://schemas.microsoft.com/office/drawing/2014/main" val="3615514383"/>
                    </a:ext>
                  </a:extLst>
                </a:gridCol>
                <a:gridCol w="815410">
                  <a:extLst>
                    <a:ext uri="{9D8B030D-6E8A-4147-A177-3AD203B41FA5}">
                      <a16:colId xmlns:a16="http://schemas.microsoft.com/office/drawing/2014/main" val="852677863"/>
                    </a:ext>
                  </a:extLst>
                </a:gridCol>
                <a:gridCol w="1170411">
                  <a:extLst>
                    <a:ext uri="{9D8B030D-6E8A-4147-A177-3AD203B41FA5}">
                      <a16:colId xmlns:a16="http://schemas.microsoft.com/office/drawing/2014/main" val="2955122482"/>
                    </a:ext>
                  </a:extLst>
                </a:gridCol>
              </a:tblGrid>
              <a:tr h="504429">
                <a:tc>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accent3">
                        <a:lumMod val="40000"/>
                        <a:lumOff val="60000"/>
                      </a:schemeClr>
                    </a:solidFill>
                  </a:tcPr>
                </a:tc>
                <a:tc>
                  <a:txBody>
                    <a:bodyPr/>
                    <a:lstStyle/>
                    <a:p>
                      <a:r>
                        <a:rPr lang="ru-RU" altLang="ru-RU" sz="1400"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Стратегические изменений и </a:t>
                      </a:r>
                      <a:r>
                        <a:rPr lang="ru-RU" altLang="ru-RU" sz="1400" dirty="0">
                          <a:solidFill>
                            <a:schemeClr val="tx1">
                              <a:lumMod val="95000"/>
                              <a:lumOff val="5000"/>
                            </a:schemeClr>
                          </a:solidFill>
                          <a:effectLst/>
                          <a:latin typeface="Times New Roman" panose="02020603050405020304" pitchFamily="18" charset="0"/>
                          <a:ea typeface="Fedra Sans Pro Light" panose="020B0303040000020004" pitchFamily="34" charset="0"/>
                          <a:cs typeface="Times New Roman" panose="02020603050405020304" pitchFamily="18" charset="0"/>
                        </a:rPr>
                        <a:t>действия </a:t>
                      </a:r>
                      <a:r>
                        <a:rPr lang="ru-RU" altLang="ru-RU" sz="1400"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коллектива ОО по их достижению </a:t>
                      </a:r>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gridSpan="2">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Ответственные</a:t>
                      </a:r>
                    </a:p>
                  </a:txBody>
                  <a:tcPr>
                    <a:solidFill>
                      <a:schemeClr val="accent3">
                        <a:lumMod val="40000"/>
                        <a:lumOff val="60000"/>
                      </a:schemeClr>
                    </a:solidFill>
                  </a:tcPr>
                </a:tc>
                <a:tc hMerge="1">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Ответственные</a:t>
                      </a:r>
                    </a:p>
                  </a:txBody>
                  <a:tcPr>
                    <a:solidFill>
                      <a:schemeClr val="accent3">
                        <a:lumMod val="40000"/>
                        <a:lumOff val="60000"/>
                      </a:schemeClr>
                    </a:solidFill>
                  </a:tcPr>
                </a:tc>
                <a:tc>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Сроки</a:t>
                      </a:r>
                    </a:p>
                  </a:txBody>
                  <a:tcPr>
                    <a:solidFill>
                      <a:schemeClr val="accent3">
                        <a:lumMod val="40000"/>
                        <a:lumOff val="60000"/>
                      </a:schemeClr>
                    </a:solidFill>
                  </a:tcPr>
                </a:tc>
                <a:extLst>
                  <a:ext uri="{0D108BD9-81ED-4DB2-BD59-A6C34878D82A}">
                    <a16:rowId xmlns:a16="http://schemas.microsoft.com/office/drawing/2014/main" val="2550089750"/>
                  </a:ext>
                </a:extLst>
              </a:tr>
              <a:tr h="741808">
                <a:tc gridSpan="5">
                  <a:txBody>
                    <a:bodyPr/>
                    <a:lstStyle/>
                    <a:p>
                      <a:pPr marL="0" marR="0" lvl="0" indent="0" algn="l" defTabSz="1216899" rtl="0" eaLnBrk="1" fontAlgn="auto" latinLnBrk="0" hangingPunct="1">
                        <a:lnSpc>
                          <a:spcPct val="100000"/>
                        </a:lnSpc>
                        <a:spcBef>
                          <a:spcPts val="0"/>
                        </a:spcBef>
                        <a:spcAft>
                          <a:spcPts val="0"/>
                        </a:spcAft>
                        <a:buClrTx/>
                        <a:buSzTx/>
                        <a:buFontTx/>
                        <a:buNone/>
                        <a:tabLst/>
                        <a:defRPr/>
                      </a:pPr>
                      <a:r>
                        <a:rPr lang="ru-RU" sz="1600" b="1" dirty="0">
                          <a:latin typeface="Times New Roman" panose="02020603050405020304" pitchFamily="18" charset="0"/>
                          <a:cs typeface="Times New Roman" panose="02020603050405020304" pitchFamily="18" charset="0"/>
                        </a:rPr>
                        <a:t>1 этап (фев. 2024 –авг. 2024г) Организационный. 2024-25 </a:t>
                      </a:r>
                      <a:r>
                        <a:rPr lang="ru-RU" sz="1600" b="1" dirty="0" err="1">
                          <a:latin typeface="Times New Roman" panose="02020603050405020304" pitchFamily="18" charset="0"/>
                          <a:cs typeface="Times New Roman" panose="02020603050405020304" pitchFamily="18" charset="0"/>
                        </a:rPr>
                        <a:t>уч.г</a:t>
                      </a:r>
                      <a:r>
                        <a:rPr lang="ru-RU" sz="1600" b="1" dirty="0">
                          <a:latin typeface="Times New Roman" panose="02020603050405020304" pitchFamily="18" charset="0"/>
                          <a:cs typeface="Times New Roman" panose="02020603050405020304" pitchFamily="18" charset="0"/>
                        </a:rPr>
                        <a:t>. Подготовительный</a:t>
                      </a:r>
                      <a:r>
                        <a:rPr lang="ru-RU" sz="16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Цель:  </a:t>
                      </a:r>
                      <a:r>
                        <a:rPr lang="ru-RU" sz="1400" dirty="0">
                          <a:latin typeface="Times New Roman" panose="02020603050405020304" pitchFamily="18" charset="0"/>
                          <a:cs typeface="Times New Roman" panose="02020603050405020304" pitchFamily="18" charset="0"/>
                        </a:rPr>
                        <a:t>управленческое сопровождение анализа необходимых ресурсов для запуска и реализации стратегии по созданию ЛРОС, определение условий проведения преобразований образовательной, организационной подсистем школы и предметно-пространственной среды. </a:t>
                      </a:r>
                    </a:p>
                  </a:txBody>
                  <a:tcPr>
                    <a:solidFill>
                      <a:schemeClr val="accent3">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marL="0" marR="0" lvl="0" indent="0" algn="l" defTabSz="1216899" rtl="0" eaLnBrk="1" fontAlgn="auto" latinLnBrk="0" hangingPunct="1">
                        <a:lnSpc>
                          <a:spcPct val="100000"/>
                        </a:lnSpc>
                        <a:spcBef>
                          <a:spcPts val="0"/>
                        </a:spcBef>
                        <a:spcAft>
                          <a:spcPts val="0"/>
                        </a:spcAft>
                        <a:buClrTx/>
                        <a:buSzTx/>
                        <a:buFontTx/>
                        <a:buNone/>
                        <a:tabLst/>
                        <a:defRPr/>
                      </a:pPr>
                      <a:endParaRPr lang="ru-RU" sz="16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2405138115"/>
                  </a:ext>
                </a:extLst>
              </a:tr>
              <a:tr h="563774">
                <a:tc>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solidFill>
                      <a:schemeClr val="accent3">
                        <a:lumMod val="20000"/>
                        <a:lumOff val="80000"/>
                      </a:schemeClr>
                    </a:solidFill>
                  </a:tcPr>
                </a:tc>
                <a:tc gridSpan="2">
                  <a:txBody>
                    <a:bodyPr/>
                    <a:lstStyle/>
                    <a:p>
                      <a:r>
                        <a:rPr lang="ru-RU" sz="1600" dirty="0">
                          <a:latin typeface="Times New Roman" panose="02020603050405020304" pitchFamily="18" charset="0"/>
                          <a:cs typeface="Times New Roman" panose="02020603050405020304" pitchFamily="18" charset="0"/>
                        </a:rPr>
                        <a:t>Обучение управленческой команды и педагогических кадров по программе повышения квалификации «Управление созданием личностно-развивающей образовательной среды»</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ru-RU" sz="1200">
                          <a:solidFill>
                            <a:schemeClr val="tx1">
                              <a:lumMod val="95000"/>
                              <a:lumOff val="5000"/>
                            </a:schemeClr>
                          </a:solidFill>
                          <a:latin typeface="Times New Roman" panose="02020603050405020304" pitchFamily="18" charset="0"/>
                          <a:cs typeface="Times New Roman" panose="02020603050405020304" pitchFamily="18" charset="0"/>
                        </a:rPr>
                        <a:t>директор</a:t>
                      </a:r>
                      <a:endParaRPr lang="ru-RU" sz="1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ru-RU" sz="1200">
                          <a:solidFill>
                            <a:schemeClr val="tx1">
                              <a:lumMod val="95000"/>
                              <a:lumOff val="5000"/>
                            </a:schemeClr>
                          </a:solidFill>
                          <a:latin typeface="Times New Roman" panose="02020603050405020304" pitchFamily="18" charset="0"/>
                          <a:cs typeface="Times New Roman" panose="02020603050405020304" pitchFamily="18" charset="0"/>
                        </a:rPr>
                        <a:t>Февраль-март 2024</a:t>
                      </a:r>
                      <a:endParaRPr lang="ru-RU" sz="1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318308331"/>
                  </a:ext>
                </a:extLst>
              </a:tr>
              <a:tr h="563774">
                <a:tc>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solidFill>
                      <a:schemeClr val="accent3">
                        <a:lumMod val="20000"/>
                        <a:lumOff val="80000"/>
                      </a:schemeClr>
                    </a:solidFill>
                  </a:tcPr>
                </a:tc>
                <a:tc gridSpan="2">
                  <a:txBody>
                    <a:bodyPr/>
                    <a:lstStyle/>
                    <a:p>
                      <a:r>
                        <a:rPr lang="ru-RU" sz="1600" dirty="0">
                          <a:latin typeface="Times New Roman" panose="02020603050405020304" pitchFamily="18" charset="0"/>
                          <a:cs typeface="Times New Roman" panose="02020603050405020304" pitchFamily="18" charset="0"/>
                        </a:rPr>
                        <a:t>Определение типа образовательной среды школы, выявление дефицитов  образовательной среды (диагностика по методике В.А. </a:t>
                      </a:r>
                      <a:r>
                        <a:rPr lang="ru-RU" sz="1600" dirty="0" err="1">
                          <a:latin typeface="Times New Roman" panose="02020603050405020304" pitchFamily="18" charset="0"/>
                          <a:cs typeface="Times New Roman" panose="02020603050405020304" pitchFamily="18" charset="0"/>
                        </a:rPr>
                        <a:t>Ясвина</a:t>
                      </a:r>
                      <a:r>
                        <a:rPr lang="ru-RU" sz="1600" dirty="0">
                          <a:latin typeface="Times New Roman" panose="02020603050405020304" pitchFamily="18" charset="0"/>
                          <a:cs typeface="Times New Roman" panose="02020603050405020304" pitchFamily="18" charset="0"/>
                        </a:rPr>
                        <a:t>) </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Управл</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-я команда</a:t>
                      </a:r>
                    </a:p>
                  </a:txBody>
                  <a:tcPr>
                    <a:solidFill>
                      <a:schemeClr val="accent3">
                        <a:lumMod val="20000"/>
                        <a:lumOff val="80000"/>
                      </a:schemeClr>
                    </a:solidFill>
                  </a:tcPr>
                </a:tc>
                <a:tc>
                  <a:txBody>
                    <a:bodyPr/>
                    <a:lstStyle/>
                    <a:p>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Март 2024</a:t>
                      </a:r>
                    </a:p>
                  </a:txBody>
                  <a:tcPr>
                    <a:solidFill>
                      <a:schemeClr val="accent3">
                        <a:lumMod val="20000"/>
                        <a:lumOff val="80000"/>
                      </a:schemeClr>
                    </a:solidFill>
                  </a:tcPr>
                </a:tc>
                <a:extLst>
                  <a:ext uri="{0D108BD9-81ED-4DB2-BD59-A6C34878D82A}">
                    <a16:rowId xmlns:a16="http://schemas.microsoft.com/office/drawing/2014/main" val="1953182269"/>
                  </a:ext>
                </a:extLst>
              </a:tr>
              <a:tr h="445085">
                <a:tc>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solidFill>
                      <a:schemeClr val="accent3">
                        <a:lumMod val="20000"/>
                        <a:lumOff val="80000"/>
                      </a:schemeClr>
                    </a:solidFill>
                  </a:tcPr>
                </a:tc>
                <a:tc gridSpan="2">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Разработка концепции проекта создания личностно-развивающей образовательной среды</a:t>
                      </a:r>
                    </a:p>
                  </a:txBody>
                  <a:tcPr>
                    <a:solidFill>
                      <a:schemeClr val="accent3">
                        <a:lumMod val="20000"/>
                        <a:lumOff val="80000"/>
                      </a:schemeClr>
                    </a:solidFill>
                  </a:tcPr>
                </a:tc>
                <a:tc hMerge="1">
                  <a:txBody>
                    <a:bodyPr/>
                    <a:lstStyle/>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Управ-</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ая</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команда</a:t>
                      </a:r>
                    </a:p>
                  </a:txBody>
                  <a:tcPr>
                    <a:solidFill>
                      <a:schemeClr val="accent3">
                        <a:lumMod val="20000"/>
                        <a:lumOff val="80000"/>
                      </a:schemeClr>
                    </a:solidFill>
                  </a:tcPr>
                </a:tc>
                <a:tc>
                  <a:txBody>
                    <a:bodyPr/>
                    <a:lstStyle/>
                    <a:p>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Март 2024</a:t>
                      </a:r>
                    </a:p>
                  </a:txBody>
                  <a:tcPr>
                    <a:solidFill>
                      <a:schemeClr val="accent3">
                        <a:lumMod val="20000"/>
                        <a:lumOff val="80000"/>
                      </a:schemeClr>
                    </a:solidFill>
                  </a:tcPr>
                </a:tc>
                <a:extLst>
                  <a:ext uri="{0D108BD9-81ED-4DB2-BD59-A6C34878D82A}">
                    <a16:rowId xmlns:a16="http://schemas.microsoft.com/office/drawing/2014/main" val="779514607"/>
                  </a:ext>
                </a:extLst>
              </a:tr>
              <a:tr h="239078">
                <a:tc>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solidFill>
                      <a:schemeClr val="accent3">
                        <a:lumMod val="20000"/>
                        <a:lumOff val="80000"/>
                      </a:schemeClr>
                    </a:solidFill>
                  </a:tcPr>
                </a:tc>
                <a:tc gridSpan="2">
                  <a:txBody>
                    <a:bodyPr/>
                    <a:lstStyle/>
                    <a:p>
                      <a:r>
                        <a:rPr lang="ru-RU" sz="1600" dirty="0">
                          <a:latin typeface="Times New Roman" panose="02020603050405020304" pitchFamily="18" charset="0"/>
                          <a:cs typeface="Times New Roman" panose="02020603050405020304" pitchFamily="18" charset="0"/>
                        </a:rPr>
                        <a:t>Создание профессионального обучающего сообщества и обучение педагогов. Разработка проекта по созданию ЛРОС «Многообразие возможностей для развития личностного потенциала каждого»  </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Творческая группа  </a:t>
                      </a:r>
                    </a:p>
                  </a:txBody>
                  <a:tcPr>
                    <a:solidFill>
                      <a:schemeClr val="accent3">
                        <a:lumMod val="20000"/>
                        <a:lumOff val="80000"/>
                      </a:schemeClr>
                    </a:solidFill>
                  </a:tcPr>
                </a:tc>
                <a:tc>
                  <a:txBody>
                    <a:bodyPr/>
                    <a:lstStyle/>
                    <a:p>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Апрель – август 2024</a:t>
                      </a:r>
                    </a:p>
                  </a:txBody>
                  <a:tcPr>
                    <a:solidFill>
                      <a:schemeClr val="accent3">
                        <a:lumMod val="20000"/>
                        <a:lumOff val="80000"/>
                      </a:schemeClr>
                    </a:solidFill>
                  </a:tcPr>
                </a:tc>
                <a:extLst>
                  <a:ext uri="{0D108BD9-81ED-4DB2-BD59-A6C34878D82A}">
                    <a16:rowId xmlns:a16="http://schemas.microsoft.com/office/drawing/2014/main" val="2583160979"/>
                  </a:ext>
                </a:extLst>
              </a:tr>
              <a:tr h="445085">
                <a:tc>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5</a:t>
                      </a:r>
                    </a:p>
                  </a:txBody>
                  <a:tcPr>
                    <a:solidFill>
                      <a:schemeClr val="accent3">
                        <a:lumMod val="20000"/>
                        <a:lumOff val="80000"/>
                      </a:schemeClr>
                    </a:solidFill>
                  </a:tcPr>
                </a:tc>
                <a:tc gridSpan="2">
                  <a:txBody>
                    <a:bodyPr/>
                    <a:lstStyle/>
                    <a:p>
                      <a:r>
                        <a:rPr lang="ru-RU" sz="1600" dirty="0">
                          <a:latin typeface="Times New Roman" panose="02020603050405020304" pitchFamily="18" charset="0"/>
                          <a:cs typeface="Times New Roman" panose="02020603050405020304" pitchFamily="18" charset="0"/>
                        </a:rPr>
                        <a:t>Разработка, утверждение и корректировка нормативно-правовых документов и локальных актов школы</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Творч.гр</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4+10+1</a:t>
                      </a:r>
                    </a:p>
                  </a:txBody>
                  <a:tcPr>
                    <a:solidFill>
                      <a:schemeClr val="accent3">
                        <a:lumMod val="20000"/>
                        <a:lumOff val="80000"/>
                      </a:schemeClr>
                    </a:solidFill>
                  </a:tcPr>
                </a:tc>
                <a:tc>
                  <a:txBody>
                    <a:bodyPr/>
                    <a:lstStyle/>
                    <a:p>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Сентябрь 2024</a:t>
                      </a:r>
                    </a:p>
                  </a:txBody>
                  <a:tcPr>
                    <a:solidFill>
                      <a:schemeClr val="accent3">
                        <a:lumMod val="20000"/>
                        <a:lumOff val="80000"/>
                      </a:schemeClr>
                    </a:solidFill>
                  </a:tcPr>
                </a:tc>
                <a:extLst>
                  <a:ext uri="{0D108BD9-81ED-4DB2-BD59-A6C34878D82A}">
                    <a16:rowId xmlns:a16="http://schemas.microsoft.com/office/drawing/2014/main" val="1213136469"/>
                  </a:ext>
                </a:extLst>
              </a:tr>
              <a:tr h="801153">
                <a:tc>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6</a:t>
                      </a:r>
                    </a:p>
                  </a:txBody>
                  <a:tcPr>
                    <a:solidFill>
                      <a:schemeClr val="accent3">
                        <a:lumMod val="20000"/>
                        <a:lumOff val="80000"/>
                      </a:schemeClr>
                    </a:solidFill>
                  </a:tcPr>
                </a:tc>
                <a:tc gridSpan="2">
                  <a:txBody>
                    <a:bodyPr/>
                    <a:lstStyle/>
                    <a:p>
                      <a:r>
                        <a:rPr lang="ru-RU" sz="1600" dirty="0">
                          <a:latin typeface="Times New Roman" panose="02020603050405020304" pitchFamily="18" charset="0"/>
                          <a:cs typeface="Times New Roman" panose="02020603050405020304" pitchFamily="18" charset="0"/>
                        </a:rPr>
                        <a:t> </a:t>
                      </a:r>
                      <a:r>
                        <a:rPr lang="ru-RU" sz="1600" kern="1200" dirty="0">
                          <a:solidFill>
                            <a:schemeClr val="dk1"/>
                          </a:solidFill>
                          <a:effectLst/>
                          <a:latin typeface="Times New Roman" panose="02020603050405020304" pitchFamily="18" charset="0"/>
                          <a:ea typeface="+mn-ea"/>
                          <a:cs typeface="Times New Roman" panose="02020603050405020304" pitchFamily="18" charset="0"/>
                        </a:rPr>
                        <a:t>Внесение изменений в ООП в части образовательной и воспитательной с учетом реализации проекта по созданию ЛРОС.</a:t>
                      </a:r>
                      <a:r>
                        <a:rPr lang="ru-RU" sz="1600" dirty="0"/>
                        <a:t> </a:t>
                      </a:r>
                      <a:r>
                        <a:rPr lang="ru-RU" sz="1600" dirty="0">
                          <a:latin typeface="Times New Roman" panose="02020603050405020304" pitchFamily="18" charset="0"/>
                          <a:cs typeface="Times New Roman" panose="02020603050405020304" pitchFamily="18" charset="0"/>
                        </a:rPr>
                        <a:t>Усиление интеграции, </a:t>
                      </a:r>
                      <a:r>
                        <a:rPr lang="ru-RU" sz="1600" dirty="0" err="1">
                          <a:latin typeface="Times New Roman" panose="02020603050405020304" pitchFamily="18" charset="0"/>
                          <a:cs typeface="Times New Roman" panose="02020603050405020304" pitchFamily="18" charset="0"/>
                        </a:rPr>
                        <a:t>метапредметности</a:t>
                      </a:r>
                      <a:r>
                        <a:rPr lang="ru-RU" sz="1600" dirty="0">
                          <a:latin typeface="Times New Roman" panose="02020603050405020304" pitchFamily="18" charset="0"/>
                          <a:cs typeface="Times New Roman" panose="02020603050405020304" pitchFamily="18" charset="0"/>
                        </a:rPr>
                        <a:t>, индивидуализации и воспитательного потенциала содержания образования на основе активизации проектной и исследовательской деятельности</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Творч</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группа 4+10+1</a:t>
                      </a:r>
                    </a:p>
                  </a:txBody>
                  <a:tcPr>
                    <a:solidFill>
                      <a:schemeClr val="accent3">
                        <a:lumMod val="20000"/>
                        <a:lumOff val="80000"/>
                      </a:schemeClr>
                    </a:solidFill>
                  </a:tcPr>
                </a:tc>
                <a:tc>
                  <a:txBody>
                    <a:bodyPr/>
                    <a:lstStyle/>
                    <a:p>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Октябрь  2024 – август 2025</a:t>
                      </a:r>
                    </a:p>
                  </a:txBody>
                  <a:tcPr>
                    <a:solidFill>
                      <a:schemeClr val="accent3">
                        <a:lumMod val="20000"/>
                        <a:lumOff val="80000"/>
                      </a:schemeClr>
                    </a:solidFill>
                  </a:tcPr>
                </a:tc>
                <a:extLst>
                  <a:ext uri="{0D108BD9-81ED-4DB2-BD59-A6C34878D82A}">
                    <a16:rowId xmlns:a16="http://schemas.microsoft.com/office/drawing/2014/main" val="1319848635"/>
                  </a:ext>
                </a:extLst>
              </a:tr>
              <a:tr h="768056">
                <a:tc>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7.</a:t>
                      </a:r>
                    </a:p>
                  </a:txBody>
                  <a:tcPr>
                    <a:solidFill>
                      <a:schemeClr val="accent3">
                        <a:lumMod val="20000"/>
                        <a:lumOff val="80000"/>
                      </a:schemeClr>
                    </a:solidFill>
                  </a:tcPr>
                </a:tc>
                <a:tc gridSpan="2">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Популяризация сути и содержания </a:t>
                      </a:r>
                      <a:r>
                        <a:rPr lang="ru-RU" sz="1600" dirty="0">
                          <a:latin typeface="Times New Roman" panose="02020603050405020304" pitchFamily="18" charset="0"/>
                          <a:cs typeface="Times New Roman" panose="02020603050405020304" pitchFamily="18" charset="0"/>
                        </a:rPr>
                        <a:t>проекта по созданию ЛРОС «Многообразие возможностей для развития личностного потенциала каждого» </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marL="0" marR="0" lvl="0" indent="0" algn="l" defTabSz="1216899" rtl="0" eaLnBrk="1" fontAlgn="auto" latinLnBrk="0" hangingPunct="1">
                        <a:lnSpc>
                          <a:spcPct val="100000"/>
                        </a:lnSpc>
                        <a:spcBef>
                          <a:spcPts val="0"/>
                        </a:spcBef>
                        <a:spcAft>
                          <a:spcPts val="0"/>
                        </a:spcAft>
                        <a:buClrTx/>
                        <a:buSzTx/>
                        <a:buFontTx/>
                        <a:buNone/>
                        <a:tabLst/>
                        <a:defRPr/>
                      </a:pP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Управ-я команда </a:t>
                      </a:r>
                    </a:p>
                  </a:txBody>
                  <a:tcPr>
                    <a:solidFill>
                      <a:schemeClr val="accent3">
                        <a:lumMod val="20000"/>
                        <a:lumOff val="80000"/>
                      </a:schemeClr>
                    </a:solidFill>
                  </a:tcPr>
                </a:tc>
                <a:tc>
                  <a:txBody>
                    <a:bodyPr/>
                    <a:lstStyle/>
                    <a:p>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Январь-май 2025</a:t>
                      </a:r>
                    </a:p>
                  </a:txBody>
                  <a:tcPr>
                    <a:solidFill>
                      <a:schemeClr val="accent3">
                        <a:lumMod val="20000"/>
                        <a:lumOff val="80000"/>
                      </a:schemeClr>
                    </a:solidFill>
                  </a:tcPr>
                </a:tc>
                <a:extLst>
                  <a:ext uri="{0D108BD9-81ED-4DB2-BD59-A6C34878D82A}">
                    <a16:rowId xmlns:a16="http://schemas.microsoft.com/office/drawing/2014/main" val="1704053999"/>
                  </a:ext>
                </a:extLst>
              </a:tr>
            </a:tbl>
          </a:graphicData>
        </a:graphic>
      </p:graphicFrame>
    </p:spTree>
    <p:extLst>
      <p:ext uri="{BB962C8B-B14F-4D97-AF65-F5344CB8AC3E}">
        <p14:creationId xmlns:p14="http://schemas.microsoft.com/office/powerpoint/2010/main" val="383034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E35BD168-0B60-F84F-B8BD-AF98BA9496CC}"/>
              </a:ext>
            </a:extLst>
          </p:cNvPr>
          <p:cNvSpPr txBox="1">
            <a:spLocks noChangeArrowheads="1"/>
          </p:cNvSpPr>
          <p:nvPr/>
        </p:nvSpPr>
        <p:spPr bwMode="auto">
          <a:xfrm>
            <a:off x="12699" y="940037"/>
            <a:ext cx="11883047" cy="387798"/>
          </a:xfrm>
          <a:prstGeom prst="rect">
            <a:avLst/>
          </a:prstGeom>
          <a:noFill/>
          <a:ln w="9525">
            <a:noFill/>
            <a:miter lim="800000"/>
            <a:headEnd/>
            <a:tailEnd/>
          </a:ln>
        </p:spPr>
        <p:txBody>
          <a:bodyPr wrap="square" lIns="0" tIns="0" rIns="0" bIns="0">
            <a:spAutoFit/>
          </a:bodyPr>
          <a:lstStyle/>
          <a:p>
            <a:pPr algn="ctr">
              <a:lnSpc>
                <a:spcPct val="90000"/>
              </a:lnSpc>
              <a:spcBef>
                <a:spcPts val="600"/>
              </a:spcBef>
              <a:buClr>
                <a:srgbClr val="F69200"/>
              </a:buClr>
              <a:buSzPct val="100000"/>
            </a:pP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ПЛАН СОЗДАНИЯ ЛРОС. «</a:t>
            </a:r>
            <a:r>
              <a:rPr lang="ru-RU" altLang="ru-RU" sz="2800" b="1" cap="all" dirty="0" err="1">
                <a:solidFill>
                  <a:srgbClr val="00642D"/>
                </a:solidFill>
                <a:latin typeface="SB Sans Text Semibold" panose="020B0503040504020204" pitchFamily="34" charset="0"/>
                <a:ea typeface="FedraSansPro-LightItalic" charset="0"/>
                <a:cs typeface="SB Sans Text Semibold" panose="020B0503040504020204" pitchFamily="34" charset="0"/>
              </a:rPr>
              <a:t>ДОРОЖНая</a:t>
            </a: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 </a:t>
            </a:r>
            <a:r>
              <a:rPr lang="ru-RU" altLang="ru-RU" sz="2800" b="1" cap="all" dirty="0" err="1">
                <a:solidFill>
                  <a:srgbClr val="00642D"/>
                </a:solidFill>
                <a:latin typeface="SB Sans Text Semibold" panose="020B0503040504020204" pitchFamily="34" charset="0"/>
                <a:ea typeface="FedraSansPro-LightItalic" charset="0"/>
                <a:cs typeface="SB Sans Text Semibold" panose="020B0503040504020204" pitchFamily="34" charset="0"/>
              </a:rPr>
              <a:t>КАРТа</a:t>
            </a: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 ПРОЕКТА</a:t>
            </a:r>
          </a:p>
        </p:txBody>
      </p:sp>
      <p:graphicFrame>
        <p:nvGraphicFramePr>
          <p:cNvPr id="3" name="Таблица 2">
            <a:extLst>
              <a:ext uri="{FF2B5EF4-FFF2-40B4-BE49-F238E27FC236}">
                <a16:creationId xmlns:a16="http://schemas.microsoft.com/office/drawing/2014/main" id="{ECCCDFA5-3C85-4105-B44D-002240903013}"/>
              </a:ext>
            </a:extLst>
          </p:cNvPr>
          <p:cNvGraphicFramePr>
            <a:graphicFrameLocks noGrp="1"/>
          </p:cNvGraphicFramePr>
          <p:nvPr>
            <p:extLst>
              <p:ext uri="{D42A27DB-BD31-4B8C-83A1-F6EECF244321}">
                <p14:modId xmlns:p14="http://schemas.microsoft.com/office/powerpoint/2010/main" val="851709877"/>
              </p:ext>
            </p:extLst>
          </p:nvPr>
        </p:nvGraphicFramePr>
        <p:xfrm>
          <a:off x="140887" y="1327835"/>
          <a:ext cx="11897337" cy="5443422"/>
        </p:xfrm>
        <a:graphic>
          <a:graphicData uri="http://schemas.openxmlformats.org/drawingml/2006/table">
            <a:tbl>
              <a:tblPr firstRow="1" bandRow="1">
                <a:tableStyleId>{5C22544A-7EE6-4342-B048-85BDC9FD1C3A}</a:tableStyleId>
              </a:tblPr>
              <a:tblGrid>
                <a:gridCol w="221071">
                  <a:extLst>
                    <a:ext uri="{9D8B030D-6E8A-4147-A177-3AD203B41FA5}">
                      <a16:colId xmlns:a16="http://schemas.microsoft.com/office/drawing/2014/main" val="3811347754"/>
                    </a:ext>
                  </a:extLst>
                </a:gridCol>
                <a:gridCol w="302082">
                  <a:extLst>
                    <a:ext uri="{9D8B030D-6E8A-4147-A177-3AD203B41FA5}">
                      <a16:colId xmlns:a16="http://schemas.microsoft.com/office/drawing/2014/main" val="788544428"/>
                    </a:ext>
                  </a:extLst>
                </a:gridCol>
                <a:gridCol w="8881612">
                  <a:extLst>
                    <a:ext uri="{9D8B030D-6E8A-4147-A177-3AD203B41FA5}">
                      <a16:colId xmlns:a16="http://schemas.microsoft.com/office/drawing/2014/main" val="1084270342"/>
                    </a:ext>
                  </a:extLst>
                </a:gridCol>
                <a:gridCol w="116840">
                  <a:extLst>
                    <a:ext uri="{9D8B030D-6E8A-4147-A177-3AD203B41FA5}">
                      <a16:colId xmlns:a16="http://schemas.microsoft.com/office/drawing/2014/main" val="1618763344"/>
                    </a:ext>
                  </a:extLst>
                </a:gridCol>
                <a:gridCol w="202003">
                  <a:extLst>
                    <a:ext uri="{9D8B030D-6E8A-4147-A177-3AD203B41FA5}">
                      <a16:colId xmlns:a16="http://schemas.microsoft.com/office/drawing/2014/main" val="2577344885"/>
                    </a:ext>
                  </a:extLst>
                </a:gridCol>
                <a:gridCol w="1159322">
                  <a:extLst>
                    <a:ext uri="{9D8B030D-6E8A-4147-A177-3AD203B41FA5}">
                      <a16:colId xmlns:a16="http://schemas.microsoft.com/office/drawing/2014/main" val="2147406636"/>
                    </a:ext>
                  </a:extLst>
                </a:gridCol>
                <a:gridCol w="1014407">
                  <a:extLst>
                    <a:ext uri="{9D8B030D-6E8A-4147-A177-3AD203B41FA5}">
                      <a16:colId xmlns:a16="http://schemas.microsoft.com/office/drawing/2014/main" val="2696172732"/>
                    </a:ext>
                  </a:extLst>
                </a:gridCol>
              </a:tblGrid>
              <a:tr h="321569">
                <a:tc gridSpan="2">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accent3">
                        <a:lumMod val="40000"/>
                        <a:lumOff val="60000"/>
                      </a:schemeClr>
                    </a:solidFill>
                  </a:tcPr>
                </a:tc>
                <a:tc hMerge="1">
                  <a:txBody>
                    <a:bodyPr/>
                    <a:lstStyle/>
                    <a:p>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marL="0" indent="0">
                        <a:lnSpc>
                          <a:spcPct val="90000"/>
                        </a:lnSpc>
                        <a:spcBef>
                          <a:spcPts val="799"/>
                        </a:spcBef>
                        <a:buClr>
                          <a:srgbClr val="F69200"/>
                        </a:buClr>
                        <a:buSzPct val="100000"/>
                        <a:buFont typeface="Arial" panose="020B0604020202020204" pitchFamily="34" charset="0"/>
                        <a:buNone/>
                      </a:pPr>
                      <a:r>
                        <a:rPr lang="ru-RU" altLang="ru-RU" sz="1400"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Стратегические изменений и </a:t>
                      </a:r>
                      <a:r>
                        <a:rPr lang="ru-RU" altLang="ru-RU" sz="1400" dirty="0">
                          <a:solidFill>
                            <a:schemeClr val="tx1">
                              <a:lumMod val="95000"/>
                              <a:lumOff val="5000"/>
                            </a:schemeClr>
                          </a:solidFill>
                          <a:effectLst/>
                          <a:latin typeface="Times New Roman" panose="02020603050405020304" pitchFamily="18" charset="0"/>
                          <a:ea typeface="Fedra Sans Pro Light" panose="020B0303040000020004" pitchFamily="34" charset="0"/>
                          <a:cs typeface="Times New Roman" panose="02020603050405020304" pitchFamily="18" charset="0"/>
                        </a:rPr>
                        <a:t>действия </a:t>
                      </a:r>
                      <a:r>
                        <a:rPr lang="ru-RU" altLang="ru-RU" sz="1400"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коллектива ОО по их достижению </a:t>
                      </a:r>
                    </a:p>
                  </a:txBody>
                  <a:tcPr>
                    <a:solidFill>
                      <a:schemeClr val="accent3">
                        <a:lumMod val="40000"/>
                        <a:lumOff val="60000"/>
                      </a:schemeClr>
                    </a:solidFill>
                  </a:tcPr>
                </a:tc>
                <a:tc gridSpan="3">
                  <a:txBody>
                    <a:bodyPr/>
                    <a:lstStyle/>
                    <a:p>
                      <a:pPr marL="0" indent="0">
                        <a:lnSpc>
                          <a:spcPct val="90000"/>
                        </a:lnSpc>
                        <a:spcBef>
                          <a:spcPts val="799"/>
                        </a:spcBef>
                        <a:buClr>
                          <a:srgbClr val="F69200"/>
                        </a:buClr>
                        <a:buSzPct val="100000"/>
                        <a:buFont typeface="Arial" panose="020B0604020202020204" pitchFamily="34" charset="0"/>
                        <a:buNone/>
                      </a:pP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Ответственные</a:t>
                      </a:r>
                      <a:endParaRPr lang="ru-RU" altLang="ru-RU" sz="1400"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endParaRPr>
                    </a:p>
                  </a:txBody>
                  <a:tcPr>
                    <a:solidFill>
                      <a:schemeClr val="accent3">
                        <a:lumMod val="40000"/>
                        <a:lumOff val="60000"/>
                      </a:schemeClr>
                    </a:solidFill>
                  </a:tcPr>
                </a:tc>
                <a:tc hMerge="1">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Ответственные</a:t>
                      </a:r>
                    </a:p>
                  </a:txBody>
                  <a:tcPr>
                    <a:solidFill>
                      <a:schemeClr val="accent3">
                        <a:lumMod val="40000"/>
                        <a:lumOff val="60000"/>
                      </a:schemeClr>
                    </a:solidFill>
                  </a:tcPr>
                </a:tc>
                <a:tc hMerge="1">
                  <a:txBody>
                    <a:bodyPr/>
                    <a:lstStyle/>
                    <a:p>
                      <a:endParaRPr lang="ru-RU"/>
                    </a:p>
                  </a:txBody>
                  <a:tcPr/>
                </a:tc>
                <a:tc>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Сроки</a:t>
                      </a:r>
                    </a:p>
                  </a:txBody>
                  <a:tcPr>
                    <a:solidFill>
                      <a:schemeClr val="accent3">
                        <a:lumMod val="40000"/>
                        <a:lumOff val="60000"/>
                      </a:schemeClr>
                    </a:solidFill>
                  </a:tcPr>
                </a:tc>
                <a:extLst>
                  <a:ext uri="{0D108BD9-81ED-4DB2-BD59-A6C34878D82A}">
                    <a16:rowId xmlns:a16="http://schemas.microsoft.com/office/drawing/2014/main" val="628618740"/>
                  </a:ext>
                </a:extLst>
              </a:tr>
              <a:tr h="685364">
                <a:tc gridSpan="7">
                  <a:txBody>
                    <a:bodyPr/>
                    <a:lstStyle/>
                    <a:p>
                      <a:pPr marL="0" indent="0">
                        <a:lnSpc>
                          <a:spcPct val="90000"/>
                        </a:lnSpc>
                        <a:spcBef>
                          <a:spcPts val="799"/>
                        </a:spcBef>
                        <a:buClr>
                          <a:srgbClr val="F69200"/>
                        </a:buClr>
                        <a:buSzPct val="100000"/>
                        <a:buFont typeface="Arial" panose="020B0604020202020204" pitchFamily="34" charset="0"/>
                        <a:buNone/>
                      </a:pPr>
                      <a:r>
                        <a:rPr lang="ru-RU" sz="1600" b="1" dirty="0">
                          <a:solidFill>
                            <a:schemeClr val="tx1">
                              <a:lumMod val="95000"/>
                              <a:lumOff val="5000"/>
                            </a:schemeClr>
                          </a:solidFill>
                          <a:latin typeface="Times New Roman" panose="02020603050405020304" pitchFamily="18" charset="0"/>
                          <a:cs typeface="Times New Roman" panose="02020603050405020304" pitchFamily="18" charset="0"/>
                        </a:rPr>
                        <a:t>2 этап ( 2025 -2026 уч. год) Основной. </a:t>
                      </a:r>
                      <a:r>
                        <a:rPr lang="ru-RU" sz="1400" b="1" dirty="0">
                          <a:solidFill>
                            <a:schemeClr val="tx1">
                              <a:lumMod val="95000"/>
                              <a:lumOff val="5000"/>
                            </a:schemeClr>
                          </a:solidFill>
                          <a:latin typeface="Times New Roman" panose="02020603050405020304" pitchFamily="18" charset="0"/>
                          <a:cs typeface="Times New Roman" panose="02020603050405020304" pitchFamily="18" charset="0"/>
                        </a:rPr>
                        <a:t>Цель: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реализация плана проекта по созданию ЛРОС, преобразования комфортной образовательной среды, внося изменения во все компоненты  среды,  трансляция опыта, промежуточный мониторинг, коррекция плана «дорожной карты», разработка программы развития школы на основе проекта по созданию ЛРОС. </a:t>
                      </a:r>
                    </a:p>
                  </a:txBody>
                  <a:tcPr>
                    <a:solidFill>
                      <a:schemeClr val="accent3">
                        <a:lumMod val="20000"/>
                        <a:lumOff val="80000"/>
                      </a:schemeClr>
                    </a:solidFill>
                  </a:tcPr>
                </a:tc>
                <a:tc hMerge="1">
                  <a:txBody>
                    <a:bodyPr/>
                    <a:lstStyle/>
                    <a:p>
                      <a:endParaRPr lang="ru-RU"/>
                    </a:p>
                  </a:txBody>
                  <a:tcPr/>
                </a:tc>
                <a:tc hMerge="1">
                  <a:txBody>
                    <a:bodyPr/>
                    <a:lstStyle/>
                    <a:p>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marL="0" marR="0" lvl="0" indent="0" algn="l" defTabSz="1216899" rtl="0" eaLnBrk="1" fontAlgn="auto" latinLnBrk="0" hangingPunct="1">
                        <a:lnSpc>
                          <a:spcPct val="100000"/>
                        </a:lnSpc>
                        <a:spcBef>
                          <a:spcPts val="0"/>
                        </a:spcBef>
                        <a:spcAft>
                          <a:spcPts val="0"/>
                        </a:spcAft>
                        <a:buClrTx/>
                        <a:buSzTx/>
                        <a:buFontTx/>
                        <a:buNone/>
                        <a:tabLst/>
                        <a:defRPr/>
                      </a:pPr>
                      <a:endParaRPr lang="ru-RU" sz="14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2283716050"/>
                  </a:ext>
                </a:extLst>
              </a:tr>
              <a:tr h="811615">
                <a:tc>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1</a:t>
                      </a:r>
                    </a:p>
                  </a:txBody>
                  <a:tcPr>
                    <a:solidFill>
                      <a:schemeClr val="accent3">
                        <a:lumMod val="20000"/>
                        <a:lumOff val="80000"/>
                      </a:schemeClr>
                    </a:solidFill>
                  </a:tcPr>
                </a:tc>
                <a:tc gridSpan="3">
                  <a:txBody>
                    <a:bodyPr/>
                    <a:lstStyle/>
                    <a:p>
                      <a:r>
                        <a:rPr lang="ru-RU" sz="1600">
                          <a:solidFill>
                            <a:schemeClr val="tx1">
                              <a:lumMod val="95000"/>
                              <a:lumOff val="5000"/>
                            </a:schemeClr>
                          </a:solidFill>
                          <a:latin typeface="Times New Roman" panose="02020603050405020304" pitchFamily="18" charset="0"/>
                          <a:cs typeface="Times New Roman" panose="02020603050405020304" pitchFamily="18" charset="0"/>
                        </a:rPr>
                        <a:t>Апробация модели проекта по созданию ЛРОС «Многообразие возможностей для развития личностного потенциала каждого»: введение новых курсов внеурочной деятельности, </a:t>
                      </a:r>
                      <a:r>
                        <a:rPr lang="ru-RU" altLang="ru-RU" sz="1600" b="1">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  внедрение УМК «Школа возможностей», применение  технологий 4К.</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Апробация модели проекта по созданию ЛРОС «Многообразие возможностей для развития личностного потенциала каждого»: введение новых курсов внеурочной деятельности, </a:t>
                      </a:r>
                      <a:r>
                        <a:rPr lang="ru-RU" altLang="ru-RU" sz="1600" b="1"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rPr>
                        <a:t>  внедрение УМК «Школа возможностей», применение  технологий 4К.</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gridSpan="2">
                  <a:txBody>
                    <a:bodyPr/>
                    <a:lstStyle/>
                    <a:p>
                      <a:r>
                        <a:rPr lang="ru-RU" sz="1400">
                          <a:solidFill>
                            <a:schemeClr val="tx1">
                              <a:lumMod val="95000"/>
                              <a:lumOff val="5000"/>
                            </a:schemeClr>
                          </a:solidFill>
                          <a:latin typeface="Times New Roman" panose="02020603050405020304" pitchFamily="18" charset="0"/>
                          <a:cs typeface="Times New Roman" panose="02020603050405020304" pitchFamily="18" charset="0"/>
                        </a:rPr>
                        <a:t>Творческая группа 4+10+1</a:t>
                      </a:r>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Творческая группа 4+10+1</a:t>
                      </a:r>
                      <a:endParaRPr lang="ru-RU" dirty="0"/>
                    </a:p>
                  </a:txBody>
                  <a:tcPr>
                    <a:solidFill>
                      <a:schemeClr val="accent3">
                        <a:lumMod val="20000"/>
                        <a:lumOff val="80000"/>
                      </a:schemeClr>
                    </a:solidFill>
                  </a:tcPr>
                </a:tc>
                <a:tc>
                  <a:txBody>
                    <a:bodyPr/>
                    <a:lstStyle/>
                    <a:p>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Сентябрь</a:t>
                      </a:r>
                    </a:p>
                    <a:p>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2025  - август 2026</a:t>
                      </a:r>
                    </a:p>
                  </a:txBody>
                  <a:tcPr>
                    <a:solidFill>
                      <a:schemeClr val="accent3">
                        <a:lumMod val="20000"/>
                        <a:lumOff val="80000"/>
                      </a:schemeClr>
                    </a:solidFill>
                  </a:tcPr>
                </a:tc>
                <a:extLst>
                  <a:ext uri="{0D108BD9-81ED-4DB2-BD59-A6C34878D82A}">
                    <a16:rowId xmlns:a16="http://schemas.microsoft.com/office/drawing/2014/main" val="1416197711"/>
                  </a:ext>
                </a:extLst>
              </a:tr>
              <a:tr h="592842">
                <a:tc>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2</a:t>
                      </a:r>
                    </a:p>
                  </a:txBody>
                  <a:tcPr>
                    <a:solidFill>
                      <a:schemeClr val="accent3">
                        <a:lumMod val="20000"/>
                        <a:lumOff val="80000"/>
                      </a:schemeClr>
                    </a:solidFill>
                  </a:tcPr>
                </a:tc>
                <a:tc gridSpan="3">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Перезагрузка школьного самоуправления на социальную активность (детские и молодежные общественные движения, волонтерская деятельность, участие в проектах школы и соц.  партнеров).</a:t>
                      </a:r>
                    </a:p>
                  </a:txBody>
                  <a:tcPr>
                    <a:solidFill>
                      <a:schemeClr val="accent3">
                        <a:lumMod val="20000"/>
                        <a:lumOff val="80000"/>
                      </a:schemeClr>
                    </a:solidFill>
                  </a:tcPr>
                </a:tc>
                <a:tc hMerge="1">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Перезагрузка школьного самоуправления на социальную активность (детские и молодежные общественные движения, волонтерская деятельность, участие в социальных проектах школы и социальных партнеров).</a:t>
                      </a:r>
                    </a:p>
                  </a:txBody>
                  <a:tcPr>
                    <a:solidFill>
                      <a:schemeClr val="accent3">
                        <a:lumMod val="20000"/>
                        <a:lumOff val="80000"/>
                      </a:schemeClr>
                    </a:solidFill>
                  </a:tcPr>
                </a:tc>
                <a:tc hMerge="1">
                  <a:txBody>
                    <a:bodyPr/>
                    <a:lstStyle/>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gridSpan="2">
                  <a:txBody>
                    <a:bodyPr/>
                    <a:lstStyle/>
                    <a:p>
                      <a:r>
                        <a:rPr lang="ru-RU" sz="1400">
                          <a:solidFill>
                            <a:schemeClr val="tx1">
                              <a:lumMod val="95000"/>
                              <a:lumOff val="5000"/>
                            </a:schemeClr>
                          </a:solidFill>
                          <a:latin typeface="Times New Roman" panose="02020603050405020304" pitchFamily="18" charset="0"/>
                          <a:cs typeface="Times New Roman" panose="02020603050405020304" pitchFamily="18" charset="0"/>
                        </a:rPr>
                        <a:t>Творческая группа 4+10+1</a:t>
                      </a:r>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Творческая группа 4+10+1</a:t>
                      </a:r>
                      <a:endParaRPr lang="ru-RU" dirty="0"/>
                    </a:p>
                  </a:txBody>
                  <a:tcPr>
                    <a:solidFill>
                      <a:schemeClr val="accent3">
                        <a:lumMod val="20000"/>
                        <a:lumOff val="80000"/>
                      </a:schemeClr>
                    </a:solidFill>
                  </a:tcPr>
                </a:tc>
                <a:tc>
                  <a:txBody>
                    <a:bodyPr/>
                    <a:lstStyle/>
                    <a:p>
                      <a:pPr marL="0" marR="0" lvl="0" indent="0" algn="l" defTabSz="1216899"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Сентябрь - август 2026</a:t>
                      </a:r>
                      <a:endParaRPr kumimoji="0" lang="ru-RU" sz="1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598145531"/>
                  </a:ext>
                </a:extLst>
              </a:tr>
              <a:tr h="811615">
                <a:tc>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3</a:t>
                      </a:r>
                    </a:p>
                  </a:txBody>
                  <a:tcPr>
                    <a:solidFill>
                      <a:schemeClr val="accent3">
                        <a:lumMod val="20000"/>
                        <a:lumOff val="80000"/>
                      </a:schemeClr>
                    </a:solidFill>
                  </a:tcPr>
                </a:tc>
                <a:tc gridSpan="3">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Комплекс мероприятий для всех участников образовательного процесса по развитию психологической грамотности, развитию эмоционального интеллекта, </a:t>
                      </a:r>
                      <a:r>
                        <a:rPr lang="ru-RU" sz="1600" dirty="0">
                          <a:latin typeface="Times New Roman" panose="02020603050405020304" pitchFamily="18" charset="0"/>
                          <a:cs typeface="Times New Roman" panose="02020603050405020304" pitchFamily="18" charset="0"/>
                        </a:rPr>
                        <a:t>изменение качества взаимоотношений в детско-взрослой общности (обучающиеся, педагоги, родители, соц. партнеры),</a:t>
                      </a:r>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 демократизация отношений.</a:t>
                      </a:r>
                    </a:p>
                  </a:txBody>
                  <a:tcPr>
                    <a:solidFill>
                      <a:schemeClr val="accent3">
                        <a:lumMod val="20000"/>
                        <a:lumOff val="80000"/>
                      </a:schemeClr>
                    </a:solidFill>
                  </a:tcPr>
                </a:tc>
                <a:tc hMerge="1">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Комплекс мероприятий для всех участников образовательного процесса по развитию психологической грамотности, развитию эмоционального интеллекта, </a:t>
                      </a:r>
                      <a:r>
                        <a:rPr lang="ru-RU" sz="1600" dirty="0">
                          <a:latin typeface="Times New Roman" panose="02020603050405020304" pitchFamily="18" charset="0"/>
                          <a:cs typeface="Times New Roman" panose="02020603050405020304" pitchFamily="18" charset="0"/>
                        </a:rPr>
                        <a:t>изменение качества взаимоотношений в детско-взрослой общности (обучающиеся, педагоги, родители, соц. партнеры),</a:t>
                      </a:r>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 демократизация отношений.</a:t>
                      </a:r>
                    </a:p>
                  </a:txBody>
                  <a:tcPr>
                    <a:solidFill>
                      <a:schemeClr val="accent3">
                        <a:lumMod val="20000"/>
                        <a:lumOff val="80000"/>
                      </a:schemeClr>
                    </a:solidFill>
                  </a:tcPr>
                </a:tc>
                <a:tc hMerge="1">
                  <a:txBody>
                    <a:bodyPr/>
                    <a:lstStyle/>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gridSpan="2">
                  <a:txBody>
                    <a:bodyPr/>
                    <a:lstStyle/>
                    <a:p>
                      <a:r>
                        <a:rPr lang="ru-RU" sz="1400">
                          <a:solidFill>
                            <a:schemeClr val="tx1">
                              <a:lumMod val="95000"/>
                              <a:lumOff val="5000"/>
                            </a:schemeClr>
                          </a:solidFill>
                          <a:latin typeface="Times New Roman" panose="02020603050405020304" pitchFamily="18" charset="0"/>
                          <a:cs typeface="Times New Roman" panose="02020603050405020304" pitchFamily="18" charset="0"/>
                        </a:rPr>
                        <a:t>Творческая группа 4+10+1</a:t>
                      </a:r>
                    </a:p>
                  </a:txBody>
                  <a:tcPr>
                    <a:solidFill>
                      <a:schemeClr val="accent3">
                        <a:lumMod val="20000"/>
                        <a:lumOff val="80000"/>
                      </a:schemeClr>
                    </a:solidFill>
                  </a:tcPr>
                </a:tc>
                <a:tc hMerge="1">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Творческая группа 4+10+1</a:t>
                      </a:r>
                      <a:endParaRPr lang="ru-RU" dirty="0"/>
                    </a:p>
                  </a:txBody>
                  <a:tcPr>
                    <a:solidFill>
                      <a:schemeClr val="accent3">
                        <a:lumMod val="20000"/>
                        <a:lumOff val="80000"/>
                      </a:schemeClr>
                    </a:solidFill>
                  </a:tcPr>
                </a:tc>
                <a:tc>
                  <a:txBody>
                    <a:bodyPr/>
                    <a:lstStyle/>
                    <a:p>
                      <a:pPr marL="0" marR="0" lvl="0" indent="0" algn="l" defTabSz="1216899"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Сентябрь - август 2026</a:t>
                      </a:r>
                      <a:endParaRPr kumimoji="0" lang="ru-RU" sz="1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794690719"/>
                  </a:ext>
                </a:extLst>
              </a:tr>
              <a:tr h="721435">
                <a:tc>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4</a:t>
                      </a:r>
                    </a:p>
                  </a:txBody>
                  <a:tcPr>
                    <a:solidFill>
                      <a:schemeClr val="accent3">
                        <a:lumMod val="20000"/>
                        <a:lumOff val="80000"/>
                      </a:schemeClr>
                    </a:solidFill>
                  </a:tcPr>
                </a:tc>
                <a:tc gridSpan="3">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Популяризация успехов реализации проекта, </a:t>
                      </a:r>
                      <a:r>
                        <a:rPr lang="ru-RU" sz="1600" dirty="0">
                          <a:latin typeface="Times New Roman" panose="02020603050405020304" pitchFamily="18" charset="0"/>
                          <a:cs typeface="Times New Roman" panose="02020603050405020304" pitchFamily="18" charset="0"/>
                        </a:rPr>
                        <a:t>развитие корпоративной культуры школы с преобладанием «семейного» и «инновационного» типов.</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Популяризация успехов реализации проекта, </a:t>
                      </a:r>
                      <a:r>
                        <a:rPr lang="ru-RU" sz="1600" dirty="0">
                          <a:latin typeface="Times New Roman" panose="02020603050405020304" pitchFamily="18" charset="0"/>
                          <a:cs typeface="Times New Roman" panose="02020603050405020304" pitchFamily="18" charset="0"/>
                        </a:rPr>
                        <a:t>развитие корпоративной культуры школы с преобладанием «семейного» и «инновационного» типов.</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hMerge="1">
                  <a:txBody>
                    <a:bodyPr/>
                    <a:lstStyle/>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gridSpan="2">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Творческая группа 4+10+1</a:t>
                      </a:r>
                    </a:p>
                  </a:txBody>
                  <a:tcPr>
                    <a:solidFill>
                      <a:schemeClr val="accent3">
                        <a:lumMod val="20000"/>
                        <a:lumOff val="80000"/>
                      </a:schemeClr>
                    </a:solidFill>
                  </a:tcPr>
                </a:tc>
                <a:tc hMerge="1">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Творческая группа 4+10+1</a:t>
                      </a:r>
                      <a:endParaRPr lang="ru-RU" dirty="0"/>
                    </a:p>
                  </a:txBody>
                  <a:tcPr>
                    <a:solidFill>
                      <a:schemeClr val="accent3">
                        <a:lumMod val="20000"/>
                        <a:lumOff val="80000"/>
                      </a:schemeClr>
                    </a:solidFill>
                  </a:tcPr>
                </a:tc>
                <a:tc>
                  <a:txBody>
                    <a:bodyPr/>
                    <a:lstStyle/>
                    <a:p>
                      <a:pPr marL="0" marR="0" lvl="0" indent="0" algn="l" defTabSz="1216899"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Сентябрь - август 2026</a:t>
                      </a:r>
                      <a:endParaRPr kumimoji="0" lang="ru-RU" sz="1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2179923981"/>
                  </a:ext>
                </a:extLst>
              </a:tr>
              <a:tr h="685364">
                <a:tc gridSpan="7">
                  <a:txBody>
                    <a:bodyPr/>
                    <a:lstStyle/>
                    <a:p>
                      <a:pPr marL="0" indent="0">
                        <a:lnSpc>
                          <a:spcPct val="90000"/>
                        </a:lnSpc>
                        <a:spcBef>
                          <a:spcPts val="799"/>
                        </a:spcBef>
                        <a:buClr>
                          <a:srgbClr val="F69200"/>
                        </a:buClr>
                        <a:buSzPct val="100000"/>
                        <a:buFont typeface="Arial" panose="020B0604020202020204" pitchFamily="34" charset="0"/>
                        <a:buNone/>
                      </a:pPr>
                      <a:r>
                        <a:rPr lang="ru-RU" sz="1600" b="1" dirty="0">
                          <a:solidFill>
                            <a:schemeClr val="tx1">
                              <a:lumMod val="95000"/>
                              <a:lumOff val="5000"/>
                            </a:schemeClr>
                          </a:solidFill>
                          <a:latin typeface="Times New Roman" panose="02020603050405020304" pitchFamily="18" charset="0"/>
                          <a:cs typeface="Times New Roman" panose="02020603050405020304" pitchFamily="18" charset="0"/>
                        </a:rPr>
                        <a:t>3 этап (2026 -   2027 уч. год) Заключительный. </a:t>
                      </a:r>
                      <a:r>
                        <a:rPr lang="ru-RU" sz="1400" b="1" dirty="0">
                          <a:solidFill>
                            <a:schemeClr val="tx1">
                              <a:lumMod val="95000"/>
                              <a:lumOff val="5000"/>
                            </a:schemeClr>
                          </a:solidFill>
                          <a:latin typeface="Times New Roman" panose="02020603050405020304" pitchFamily="18" charset="0"/>
                          <a:cs typeface="Times New Roman" panose="02020603050405020304" pitchFamily="18" charset="0"/>
                        </a:rPr>
                        <a:t>Цель: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реализация проекта по созданию ЛРОС с заданными показателями и подведение итогов (мониторинг), определение эффективности проекта, трансляция опыта его разработки и формирования ресурсного пакета проекта, определение дальнейших стратегических целей ОО.</a:t>
                      </a:r>
                      <a:endParaRPr lang="ru-RU" altLang="ru-RU" sz="1400" i="1" dirty="0">
                        <a:solidFill>
                          <a:schemeClr val="tx1">
                            <a:lumMod val="95000"/>
                            <a:lumOff val="5000"/>
                          </a:schemeClr>
                        </a:solidFill>
                        <a:latin typeface="Times New Roman" panose="02020603050405020304" pitchFamily="18" charset="0"/>
                        <a:ea typeface="Fedra Sans Pro Light" panose="020B0303040000020004" pitchFamily="34" charset="0"/>
                        <a:cs typeface="Times New Roman" panose="02020603050405020304" pitchFamily="18" charset="0"/>
                      </a:endParaRPr>
                    </a:p>
                  </a:txBody>
                  <a:tcPr>
                    <a:solidFill>
                      <a:schemeClr val="accent3">
                        <a:lumMod val="20000"/>
                        <a:lumOff val="80000"/>
                      </a:schemeClr>
                    </a:solidFill>
                  </a:tcPr>
                </a:tc>
                <a:tc hMerge="1">
                  <a:txBody>
                    <a:bodyPr/>
                    <a:lstStyle/>
                    <a:p>
                      <a:endParaRPr lang="ru-RU"/>
                    </a:p>
                  </a:txBody>
                  <a:tcPr/>
                </a:tc>
                <a:tc hMerge="1">
                  <a:txBody>
                    <a:bodyPr/>
                    <a:lstStyle/>
                    <a:p>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hMerge="1">
                  <a:txBody>
                    <a:bodyPr/>
                    <a:lstStyle/>
                    <a:p>
                      <a:endParaRPr lang="ru-RU"/>
                    </a:p>
                  </a:txBody>
                  <a:tcPr/>
                </a:tc>
                <a:tc hMerge="1">
                  <a:txBody>
                    <a:bodyPr/>
                    <a:lstStyle/>
                    <a:p>
                      <a:endParaRPr lang="ru-RU" sz="140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hMerge="1">
                  <a:txBody>
                    <a:bodyPr/>
                    <a:lstStyle/>
                    <a:p>
                      <a:endParaRPr lang="ru-RU"/>
                    </a:p>
                  </a:txBody>
                  <a:tcPr/>
                </a:tc>
                <a:tc hMerge="1">
                  <a:txBody>
                    <a:bodyPr/>
                    <a:lstStyle/>
                    <a:p>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171366423"/>
                  </a:ext>
                </a:extLst>
              </a:tr>
              <a:tr h="771768">
                <a:tc gridSpan="2">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solidFill>
                      <a:schemeClr val="accent3">
                        <a:lumMod val="20000"/>
                        <a:lumOff val="80000"/>
                      </a:schemeClr>
                    </a:solidFill>
                  </a:tcPr>
                </a:tc>
                <a:tc hMerge="1">
                  <a:txBody>
                    <a:bodyPr/>
                    <a:lstStyle/>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gridSpan="3">
                  <a:txBody>
                    <a:bodyPr/>
                    <a:lstStyle/>
                    <a:p>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 Проблемно –ориентированный анализ, обобщение и распространение опыта. Корректировка проекта, апробация инноваций педагогического и социального сообщества по насыщению ЛРОС.</a:t>
                      </a:r>
                    </a:p>
                  </a:txBody>
                  <a:tcPr>
                    <a:solidFill>
                      <a:schemeClr val="accent3">
                        <a:lumMod val="20000"/>
                        <a:lumOff val="80000"/>
                      </a:schemeClr>
                    </a:solidFill>
                  </a:tcPr>
                </a:tc>
                <a:tc hMerge="1">
                  <a:txBody>
                    <a:bodyPr/>
                    <a:lstStyle/>
                    <a:p>
                      <a:endParaRPr lang="ru-RU"/>
                    </a:p>
                  </a:txBody>
                  <a:tcPr/>
                </a:tc>
                <a:tc hMerge="1">
                  <a:txBody>
                    <a:bodyPr/>
                    <a:lstStyle/>
                    <a:p>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Творческая группа 4+10+1</a:t>
                      </a:r>
                    </a:p>
                  </a:txBody>
                  <a:tcPr>
                    <a:solidFill>
                      <a:schemeClr val="accent3">
                        <a:lumMod val="20000"/>
                        <a:lumOff val="80000"/>
                      </a:schemeClr>
                    </a:solidFill>
                  </a:tcPr>
                </a:tc>
                <a:tc>
                  <a:txBody>
                    <a:bodyPr/>
                    <a:lstStyle/>
                    <a:p>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Октябрь  2026  -27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уч.г</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solidFill>
                      <a:schemeClr val="accent3">
                        <a:lumMod val="20000"/>
                        <a:lumOff val="80000"/>
                      </a:schemeClr>
                    </a:solidFill>
                  </a:tcPr>
                </a:tc>
                <a:extLst>
                  <a:ext uri="{0D108BD9-81ED-4DB2-BD59-A6C34878D82A}">
                    <a16:rowId xmlns:a16="http://schemas.microsoft.com/office/drawing/2014/main" val="1496150607"/>
                  </a:ext>
                </a:extLst>
              </a:tr>
            </a:tbl>
          </a:graphicData>
        </a:graphic>
      </p:graphicFrame>
    </p:spTree>
    <p:extLst>
      <p:ext uri="{BB962C8B-B14F-4D97-AF65-F5344CB8AC3E}">
        <p14:creationId xmlns:p14="http://schemas.microsoft.com/office/powerpoint/2010/main" val="3389745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a:extLst>
              <a:ext uri="{FF2B5EF4-FFF2-40B4-BE49-F238E27FC236}">
                <a16:creationId xmlns:a16="http://schemas.microsoft.com/office/drawing/2014/main" id="{895A6DEC-42B2-4042-BDFF-DE320EAFE9D7}"/>
              </a:ext>
            </a:extLst>
          </p:cNvPr>
          <p:cNvSpPr txBox="1">
            <a:spLocks noChangeArrowheads="1"/>
          </p:cNvSpPr>
          <p:nvPr/>
        </p:nvSpPr>
        <p:spPr bwMode="auto">
          <a:xfrm>
            <a:off x="136734" y="752030"/>
            <a:ext cx="11938472" cy="861774"/>
          </a:xfrm>
          <a:prstGeom prst="rect">
            <a:avLst/>
          </a:prstGeom>
          <a:noFill/>
          <a:ln w="9525">
            <a:noFill/>
            <a:miter lim="800000"/>
            <a:headEnd/>
            <a:tailEnd/>
          </a:ln>
        </p:spPr>
        <p:txBody>
          <a:bodyPr wrap="square" lIns="0" tIns="0" rIns="0" bIns="0">
            <a:spAutoFit/>
          </a:bodyPr>
          <a:lstStyle/>
          <a:p>
            <a:pPr algn="ctr">
              <a:buClr>
                <a:srgbClr val="F69200"/>
              </a:buClr>
              <a:buSzPct val="100000"/>
            </a:pP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УПРАВЛЕНЧЕСКОЕ СОПРОВОЖДЕНИЕ ПРОЕКТА. ИНФОРМИРОВАНИЕ СООБЩЕСТВА О ПРОЕКТЕ</a:t>
            </a:r>
          </a:p>
        </p:txBody>
      </p:sp>
      <p:sp>
        <p:nvSpPr>
          <p:cNvPr id="22" name="Shape 485">
            <a:extLst>
              <a:ext uri="{FF2B5EF4-FFF2-40B4-BE49-F238E27FC236}">
                <a16:creationId xmlns:a16="http://schemas.microsoft.com/office/drawing/2014/main" id="{102F0AD3-A5FF-8345-82CC-5B872B99AAAF}"/>
              </a:ext>
            </a:extLst>
          </p:cNvPr>
          <p:cNvSpPr>
            <a:spLocks noChangeArrowheads="1"/>
          </p:cNvSpPr>
          <p:nvPr/>
        </p:nvSpPr>
        <p:spPr bwMode="auto">
          <a:xfrm>
            <a:off x="4606183" y="1613803"/>
            <a:ext cx="7469023" cy="5095290"/>
          </a:xfrm>
          <a:prstGeom prst="rect">
            <a:avLst/>
          </a:prstGeom>
          <a:noFill/>
          <a:ln w="12700">
            <a:noFill/>
            <a:miter lim="400000"/>
            <a:headEnd/>
            <a:tailEnd/>
          </a:ln>
        </p:spPr>
        <p:txBody>
          <a:bodyPr lIns="0" tIns="60831" rIns="0" bIns="60831"/>
          <a:lstStyle/>
          <a:p>
            <a:pPr marR="64770" indent="360000" algn="just">
              <a:buSzPts val="1400"/>
              <a:tabLst>
                <a:tab pos="218440" algn="l"/>
              </a:tabLst>
            </a:pPr>
            <a:r>
              <a:rPr lang="ru-RU" altLang="ru-RU" b="1" dirty="0">
                <a:solidFill>
                  <a:schemeClr val="tx1">
                    <a:lumMod val="50000"/>
                  </a:schemeClr>
                </a:solidFill>
                <a:latin typeface="Times New Roman" panose="02020603050405020304" pitchFamily="18" charset="0"/>
                <a:ea typeface="Fedra Sans Pro Light" panose="020B0303040000020004" pitchFamily="34" charset="0"/>
                <a:cs typeface="Times New Roman" panose="02020603050405020304" pitchFamily="18" charset="0"/>
              </a:rPr>
              <a:t>Локальные нормативные акты разработки и реализации ЛРОС: </a:t>
            </a:r>
            <a:r>
              <a:rPr lang="ru-RU" dirty="0">
                <a:solidFill>
                  <a:schemeClr val="tx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приказ о ПОС, Положение о реализации проекта о создании ЛРОС, Положение о конкурсах, выставках и т.п. </a:t>
            </a:r>
          </a:p>
          <a:p>
            <a:pPr marR="64770" indent="360000" algn="just">
              <a:buSzPts val="1400"/>
              <a:tabLst>
                <a:tab pos="218440" algn="l"/>
              </a:tabLst>
            </a:pPr>
            <a:r>
              <a:rPr lang="ru-RU" dirty="0">
                <a:solidFill>
                  <a:schemeClr val="tx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Договоры	о	сетевом взаимодействии, соглашения о  сотрудничестве с социальными партнерами. Протоколы педагогических советов, управляющего совета, общешкольного родительского комитета и совета обучающихся о создании ЛРОС.</a:t>
            </a:r>
          </a:p>
          <a:p>
            <a:pPr marR="61595" indent="360000" algn="just">
              <a:buSzPts val="1400"/>
              <a:tabLst>
                <a:tab pos="196850" algn="l"/>
              </a:tabLst>
            </a:pPr>
            <a:r>
              <a:rPr lang="ru-RU" b="1" dirty="0">
                <a:solidFill>
                  <a:schemeClr val="tx1">
                    <a:lumMod val="50000"/>
                  </a:schemeClr>
                </a:solidFill>
                <a:latin typeface="Times New Roman" panose="02020603050405020304" pitchFamily="18" charset="0"/>
                <a:cs typeface="Times New Roman" panose="02020603050405020304" pitchFamily="18" charset="0"/>
              </a:rPr>
              <a:t>Правила коммуникации: </a:t>
            </a:r>
            <a:r>
              <a:rPr lang="ru-RU" dirty="0">
                <a:solidFill>
                  <a:schemeClr val="tx1">
                    <a:lumMod val="50000"/>
                  </a:schemeClr>
                </a:solidFill>
                <a:latin typeface="Times New Roman" panose="02020603050405020304" pitchFamily="18" charset="0"/>
                <a:cs typeface="Times New Roman" panose="02020603050405020304" pitchFamily="18" charset="0"/>
              </a:rPr>
              <a:t>Поддерживать атмосферу сотрудничества и сотворчества. Работать в команде ответственно и добросовестно. Не злоупотреблять доверием. Быть готовым к переменам.</a:t>
            </a:r>
          </a:p>
          <a:p>
            <a:pPr marR="61595" indent="360000" algn="just">
              <a:buSzPts val="1400"/>
              <a:tabLst>
                <a:tab pos="196850" algn="l"/>
              </a:tabLst>
            </a:pPr>
            <a:r>
              <a:rPr lang="ru-RU" b="1" dirty="0">
                <a:solidFill>
                  <a:schemeClr val="tx1">
                    <a:lumMod val="50000"/>
                  </a:schemeClr>
                </a:solidFill>
                <a:latin typeface="Times New Roman" panose="02020603050405020304" pitchFamily="18" charset="0"/>
                <a:cs typeface="Times New Roman" panose="02020603050405020304" pitchFamily="18" charset="0"/>
              </a:rPr>
              <a:t>Процедуры коммуникации: </a:t>
            </a:r>
            <a:r>
              <a:rPr lang="ru-RU"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Создание раздела на официальном сайте школы «Проект ЛРОС». </a:t>
            </a:r>
            <a:r>
              <a:rPr lang="ru-RU" dirty="0">
                <a:solidFill>
                  <a:schemeClr val="tx1">
                    <a:lumMod val="50000"/>
                  </a:schemeClr>
                </a:solidFill>
                <a:latin typeface="Times New Roman" panose="02020603050405020304" pitchFamily="18" charset="0"/>
                <a:cs typeface="Times New Roman" panose="02020603050405020304" pitchFamily="18" charset="0"/>
              </a:rPr>
              <a:t>Родительские собрания. Совет обучающихся. Педагогические советы. Семинары и т.д. </a:t>
            </a:r>
          </a:p>
          <a:p>
            <a:pPr marR="61595" indent="360000" algn="just">
              <a:buSzPts val="1400"/>
              <a:tabLst>
                <a:tab pos="196850" algn="l"/>
              </a:tabLst>
            </a:pPr>
            <a:r>
              <a:rPr lang="ru-RU" b="1" dirty="0">
                <a:solidFill>
                  <a:schemeClr val="tx1">
                    <a:lumMod val="50000"/>
                  </a:schemeClr>
                </a:solidFill>
                <a:latin typeface="Times New Roman" panose="02020603050405020304" pitchFamily="18" charset="0"/>
                <a:cs typeface="Times New Roman" panose="02020603050405020304" pitchFamily="18" charset="0"/>
              </a:rPr>
              <a:t>Работа профессионального обучающегося сообщества (ПОС) </a:t>
            </a:r>
            <a:r>
              <a:rPr lang="ru-RU" dirty="0">
                <a:solidFill>
                  <a:schemeClr val="tx1">
                    <a:lumMod val="50000"/>
                  </a:schemeClr>
                </a:solidFill>
                <a:latin typeface="Times New Roman" panose="02020603050405020304" pitchFamily="18" charset="0"/>
                <a:cs typeface="Times New Roman" panose="02020603050405020304" pitchFamily="18" charset="0"/>
              </a:rPr>
              <a:t>будет сопровождаться через методическую работу, психологическое сопровождение.</a:t>
            </a:r>
          </a:p>
          <a:p>
            <a:pPr marR="61595" indent="360000" algn="just">
              <a:buSzPts val="1400"/>
              <a:tabLst>
                <a:tab pos="196850" algn="l"/>
              </a:tabLst>
            </a:pPr>
            <a:r>
              <a:rPr lang="ru-RU" b="1" dirty="0">
                <a:solidFill>
                  <a:schemeClr val="tx1">
                    <a:lumMod val="50000"/>
                  </a:schemeClr>
                </a:solidFill>
                <a:latin typeface="Times New Roman" panose="02020603050405020304" pitchFamily="18" charset="0"/>
                <a:cs typeface="Times New Roman" panose="02020603050405020304" pitchFamily="18" charset="0"/>
              </a:rPr>
              <a:t>Наставническая поддержка </a:t>
            </a:r>
            <a:r>
              <a:rPr lang="ru-RU" dirty="0">
                <a:solidFill>
                  <a:schemeClr val="tx1">
                    <a:lumMod val="50000"/>
                  </a:schemeClr>
                </a:solidFill>
                <a:latin typeface="Times New Roman" panose="02020603050405020304" pitchFamily="18" charset="0"/>
                <a:cs typeface="Times New Roman" panose="02020603050405020304" pitchFamily="18" charset="0"/>
              </a:rPr>
              <a:t>будет сопровождаться обученным модератором, который координирует деятельность по созданию ЛРОС.</a:t>
            </a:r>
          </a:p>
          <a:p>
            <a:pPr marL="456265" indent="-456265">
              <a:lnSpc>
                <a:spcPct val="90000"/>
              </a:lnSpc>
              <a:spcBef>
                <a:spcPts val="799"/>
              </a:spcBef>
              <a:buClr>
                <a:srgbClr val="F69200"/>
              </a:buClr>
              <a:buSzPct val="100000"/>
              <a:buFont typeface="Arial" panose="020B0604020202020204" pitchFamily="34" charset="0"/>
              <a:buChar char="•"/>
            </a:pPr>
            <a:endParaRPr lang="ru-RU" altLang="ru-RU" dirty="0">
              <a:latin typeface="SB Sans Text Thin" panose="020B0103040504020204" pitchFamily="34" charset="0"/>
              <a:ea typeface="FedraSansPro-Light" panose="020B0303040000020004" pitchFamily="34" charset="0"/>
              <a:cs typeface="SB Sans Text Thin" panose="020B0103040504020204" pitchFamily="34" charset="0"/>
            </a:endParaRPr>
          </a:p>
          <a:p>
            <a:pPr marL="456265" indent="-456265">
              <a:lnSpc>
                <a:spcPct val="90000"/>
              </a:lnSpc>
              <a:spcBef>
                <a:spcPts val="799"/>
              </a:spcBef>
              <a:buClr>
                <a:srgbClr val="F69200"/>
              </a:buClr>
              <a:buSzPct val="100000"/>
              <a:buFont typeface="Arial" panose="020B0604020202020204" pitchFamily="34" charset="0"/>
              <a:buChar char="•"/>
            </a:pPr>
            <a:endParaRPr lang="ru-RU" altLang="ru-RU" sz="2661" dirty="0">
              <a:latin typeface="SB Sans Text Thin" panose="020B0103040504020204" pitchFamily="34" charset="0"/>
              <a:ea typeface="FedraSansPro-Light" panose="020B0303040000020004" pitchFamily="34" charset="0"/>
              <a:cs typeface="SB Sans Text Thin" panose="020B0103040504020204" pitchFamily="34" charset="0"/>
            </a:endParaRPr>
          </a:p>
        </p:txBody>
      </p:sp>
      <p:sp>
        <p:nvSpPr>
          <p:cNvPr id="4" name="Прямоугольник: скругленные углы 3">
            <a:extLst>
              <a:ext uri="{FF2B5EF4-FFF2-40B4-BE49-F238E27FC236}">
                <a16:creationId xmlns:a16="http://schemas.microsoft.com/office/drawing/2014/main" id="{31D4310E-CF78-448D-84B0-A1535C32B49F}"/>
              </a:ext>
            </a:extLst>
          </p:cNvPr>
          <p:cNvSpPr/>
          <p:nvPr/>
        </p:nvSpPr>
        <p:spPr>
          <a:xfrm>
            <a:off x="476425" y="1393479"/>
            <a:ext cx="1973071" cy="116447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ru-RU" sz="1400" dirty="0">
                <a:solidFill>
                  <a:schemeClr val="tx1">
                    <a:lumMod val="50000"/>
                  </a:schemeClr>
                </a:solidFill>
                <a:latin typeface="Times New Roman" panose="02020603050405020304" pitchFamily="18" charset="0"/>
                <a:cs typeface="Times New Roman" panose="02020603050405020304" pitchFamily="18" charset="0"/>
              </a:rPr>
              <a:t>Разработка целей     проекта. Диагностика типа и параметров образовательной среды</a:t>
            </a:r>
          </a:p>
          <a:p>
            <a:pPr algn="ct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1678CB9A-3B69-4D91-A46D-E303BB694F19}"/>
              </a:ext>
            </a:extLst>
          </p:cNvPr>
          <p:cNvSpPr/>
          <p:nvPr/>
        </p:nvSpPr>
        <p:spPr>
          <a:xfrm>
            <a:off x="476425" y="2708712"/>
            <a:ext cx="2036039" cy="6574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lumMod val="50000"/>
                  </a:schemeClr>
                </a:solidFill>
                <a:latin typeface="Times New Roman" panose="02020603050405020304" pitchFamily="18" charset="0"/>
                <a:cs typeface="Times New Roman" panose="02020603050405020304" pitchFamily="18" charset="0"/>
              </a:rPr>
              <a:t>Разработка концепции создания ЛРОС </a:t>
            </a:r>
          </a:p>
        </p:txBody>
      </p:sp>
      <p:sp>
        <p:nvSpPr>
          <p:cNvPr id="6" name="Прямоугольник: скругленные углы 5">
            <a:extLst>
              <a:ext uri="{FF2B5EF4-FFF2-40B4-BE49-F238E27FC236}">
                <a16:creationId xmlns:a16="http://schemas.microsoft.com/office/drawing/2014/main" id="{952839D3-51BA-4C0F-8EC6-AF0CE67FF056}"/>
              </a:ext>
            </a:extLst>
          </p:cNvPr>
          <p:cNvSpPr/>
          <p:nvPr/>
        </p:nvSpPr>
        <p:spPr>
          <a:xfrm>
            <a:off x="512749" y="3641016"/>
            <a:ext cx="1936747" cy="5760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lumMod val="50000"/>
                  </a:schemeClr>
                </a:solidFill>
                <a:latin typeface="Times New Roman" panose="02020603050405020304" pitchFamily="18" charset="0"/>
                <a:cs typeface="Times New Roman" panose="02020603050405020304" pitchFamily="18" charset="0"/>
              </a:rPr>
              <a:t>Разработка  проекта</a:t>
            </a:r>
          </a:p>
        </p:txBody>
      </p:sp>
      <p:sp>
        <p:nvSpPr>
          <p:cNvPr id="7" name="Прямоугольник: скругленные углы 6">
            <a:extLst>
              <a:ext uri="{FF2B5EF4-FFF2-40B4-BE49-F238E27FC236}">
                <a16:creationId xmlns:a16="http://schemas.microsoft.com/office/drawing/2014/main" id="{106014A5-1E02-4C3E-BAB4-AD7D9CAD582A}"/>
              </a:ext>
            </a:extLst>
          </p:cNvPr>
          <p:cNvSpPr/>
          <p:nvPr/>
        </p:nvSpPr>
        <p:spPr>
          <a:xfrm>
            <a:off x="507351" y="4367839"/>
            <a:ext cx="1936747" cy="5760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lumMod val="50000"/>
                  </a:schemeClr>
                </a:solidFill>
                <a:latin typeface="Times New Roman" panose="02020603050405020304" pitchFamily="18" charset="0"/>
                <a:cs typeface="Times New Roman" panose="02020603050405020304" pitchFamily="18" charset="0"/>
              </a:rPr>
              <a:t>Внедрение проекта</a:t>
            </a:r>
          </a:p>
        </p:txBody>
      </p:sp>
      <p:sp>
        <p:nvSpPr>
          <p:cNvPr id="8" name="Прямоугольник: скругленные углы 7">
            <a:extLst>
              <a:ext uri="{FF2B5EF4-FFF2-40B4-BE49-F238E27FC236}">
                <a16:creationId xmlns:a16="http://schemas.microsoft.com/office/drawing/2014/main" id="{D5CCA25B-A483-4037-91E1-07A8F0899A30}"/>
              </a:ext>
            </a:extLst>
          </p:cNvPr>
          <p:cNvSpPr/>
          <p:nvPr/>
        </p:nvSpPr>
        <p:spPr>
          <a:xfrm>
            <a:off x="507351" y="5161228"/>
            <a:ext cx="1931350" cy="5760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lumMod val="50000"/>
                  </a:schemeClr>
                </a:solidFill>
                <a:latin typeface="Times New Roman" panose="02020603050405020304" pitchFamily="18" charset="0"/>
                <a:cs typeface="Times New Roman" panose="02020603050405020304" pitchFamily="18" charset="0"/>
              </a:rPr>
              <a:t>Мониторинг проекта</a:t>
            </a:r>
          </a:p>
        </p:txBody>
      </p:sp>
      <p:sp>
        <p:nvSpPr>
          <p:cNvPr id="9" name="Прямоугольник: скругленные углы 8">
            <a:extLst>
              <a:ext uri="{FF2B5EF4-FFF2-40B4-BE49-F238E27FC236}">
                <a16:creationId xmlns:a16="http://schemas.microsoft.com/office/drawing/2014/main" id="{41C9A622-E21C-4000-B7EB-33E80DB64E87}"/>
              </a:ext>
            </a:extLst>
          </p:cNvPr>
          <p:cNvSpPr/>
          <p:nvPr/>
        </p:nvSpPr>
        <p:spPr>
          <a:xfrm>
            <a:off x="512749" y="5888051"/>
            <a:ext cx="1931349" cy="72639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lumMod val="50000"/>
                  </a:schemeClr>
                </a:solidFill>
                <a:latin typeface="Times New Roman" panose="02020603050405020304" pitchFamily="18" charset="0"/>
                <a:cs typeface="Times New Roman" panose="02020603050405020304" pitchFamily="18" charset="0"/>
              </a:rPr>
              <a:t>Анализ </a:t>
            </a:r>
          </a:p>
          <a:p>
            <a:pPr algn="ctr"/>
            <a:r>
              <a:rPr lang="ru-RU" sz="1600" b="1" dirty="0">
                <a:solidFill>
                  <a:schemeClr val="tx1">
                    <a:lumMod val="50000"/>
                  </a:schemeClr>
                </a:solidFill>
                <a:latin typeface="Times New Roman" panose="02020603050405020304" pitchFamily="18" charset="0"/>
                <a:cs typeface="Times New Roman" panose="02020603050405020304" pitchFamily="18" charset="0"/>
              </a:rPr>
              <a:t>и корректировка проекта</a:t>
            </a:r>
          </a:p>
        </p:txBody>
      </p:sp>
      <p:sp>
        <p:nvSpPr>
          <p:cNvPr id="10" name="Стрелка: изогнутая вниз 9">
            <a:extLst>
              <a:ext uri="{FF2B5EF4-FFF2-40B4-BE49-F238E27FC236}">
                <a16:creationId xmlns:a16="http://schemas.microsoft.com/office/drawing/2014/main" id="{B70E6FEA-B77D-45B3-B2AA-059BA19D252B}"/>
              </a:ext>
            </a:extLst>
          </p:cNvPr>
          <p:cNvSpPr/>
          <p:nvPr/>
        </p:nvSpPr>
        <p:spPr>
          <a:xfrm rot="16200000">
            <a:off x="-570473" y="5160346"/>
            <a:ext cx="2093796" cy="66739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TextBox 10">
            <a:extLst>
              <a:ext uri="{FF2B5EF4-FFF2-40B4-BE49-F238E27FC236}">
                <a16:creationId xmlns:a16="http://schemas.microsoft.com/office/drawing/2014/main" id="{943EAC29-E5A1-4F7E-AADB-5C749EE271C1}"/>
              </a:ext>
            </a:extLst>
          </p:cNvPr>
          <p:cNvSpPr txBox="1"/>
          <p:nvPr/>
        </p:nvSpPr>
        <p:spPr>
          <a:xfrm>
            <a:off x="2789187" y="1613803"/>
            <a:ext cx="1680263" cy="830997"/>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pPr algn="ctr"/>
            <a:r>
              <a:rPr lang="ru-RU" sz="1600" dirty="0">
                <a:solidFill>
                  <a:schemeClr val="tx1">
                    <a:lumMod val="50000"/>
                  </a:schemeClr>
                </a:solidFill>
                <a:latin typeface="Times New Roman" panose="02020603050405020304" pitchFamily="18" charset="0"/>
                <a:cs typeface="Times New Roman" panose="02020603050405020304" pitchFamily="18" charset="0"/>
              </a:rPr>
              <a:t>Управленческая команда. Участники ОП</a:t>
            </a:r>
          </a:p>
        </p:txBody>
      </p:sp>
      <p:sp>
        <p:nvSpPr>
          <p:cNvPr id="12" name="TextBox 11">
            <a:extLst>
              <a:ext uri="{FF2B5EF4-FFF2-40B4-BE49-F238E27FC236}">
                <a16:creationId xmlns:a16="http://schemas.microsoft.com/office/drawing/2014/main" id="{061E3787-3FA0-4103-8F28-B4B8ADD1A14D}"/>
              </a:ext>
            </a:extLst>
          </p:cNvPr>
          <p:cNvSpPr txBox="1"/>
          <p:nvPr/>
        </p:nvSpPr>
        <p:spPr>
          <a:xfrm>
            <a:off x="2789188" y="2708712"/>
            <a:ext cx="1680262" cy="523220"/>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pPr algn="ctr"/>
            <a:r>
              <a:rPr lang="ru-RU" sz="1400" dirty="0">
                <a:solidFill>
                  <a:schemeClr val="tx1">
                    <a:lumMod val="50000"/>
                  </a:schemeClr>
                </a:solidFill>
                <a:latin typeface="Times New Roman" panose="02020603050405020304" pitchFamily="18" charset="0"/>
                <a:cs typeface="Times New Roman" panose="02020603050405020304" pitchFamily="18" charset="0"/>
              </a:rPr>
              <a:t>Управленческая команда</a:t>
            </a:r>
          </a:p>
        </p:txBody>
      </p:sp>
      <p:sp>
        <p:nvSpPr>
          <p:cNvPr id="13" name="TextBox 12">
            <a:extLst>
              <a:ext uri="{FF2B5EF4-FFF2-40B4-BE49-F238E27FC236}">
                <a16:creationId xmlns:a16="http://schemas.microsoft.com/office/drawing/2014/main" id="{F3364227-1235-4E16-80BD-845BF953C883}"/>
              </a:ext>
            </a:extLst>
          </p:cNvPr>
          <p:cNvSpPr txBox="1"/>
          <p:nvPr/>
        </p:nvSpPr>
        <p:spPr>
          <a:xfrm>
            <a:off x="2789187" y="3651272"/>
            <a:ext cx="1680263" cy="523220"/>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pPr algn="ctr"/>
            <a:r>
              <a:rPr lang="ru-RU" sz="1400" dirty="0">
                <a:solidFill>
                  <a:schemeClr val="tx1">
                    <a:lumMod val="50000"/>
                  </a:schemeClr>
                </a:solidFill>
                <a:latin typeface="Times New Roman" panose="02020603050405020304" pitchFamily="18" charset="0"/>
                <a:cs typeface="Times New Roman" panose="02020603050405020304" pitchFamily="18" charset="0"/>
              </a:rPr>
              <a:t>Творческая группа 4+10+1</a:t>
            </a:r>
          </a:p>
        </p:txBody>
      </p:sp>
      <p:sp>
        <p:nvSpPr>
          <p:cNvPr id="14" name="TextBox 13">
            <a:extLst>
              <a:ext uri="{FF2B5EF4-FFF2-40B4-BE49-F238E27FC236}">
                <a16:creationId xmlns:a16="http://schemas.microsoft.com/office/drawing/2014/main" id="{D6914745-CD64-49C4-97CC-E49E0D8B625B}"/>
              </a:ext>
            </a:extLst>
          </p:cNvPr>
          <p:cNvSpPr txBox="1"/>
          <p:nvPr/>
        </p:nvSpPr>
        <p:spPr>
          <a:xfrm>
            <a:off x="2789187" y="4389781"/>
            <a:ext cx="1680263" cy="523220"/>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pPr algn="ctr"/>
            <a:r>
              <a:rPr lang="ru-RU" sz="1400" dirty="0">
                <a:solidFill>
                  <a:schemeClr val="tx1">
                    <a:lumMod val="50000"/>
                  </a:schemeClr>
                </a:solidFill>
                <a:latin typeface="Times New Roman" panose="02020603050405020304" pitchFamily="18" charset="0"/>
                <a:cs typeface="Times New Roman" panose="02020603050405020304" pitchFamily="18" charset="0"/>
              </a:rPr>
              <a:t>Творческая группа 4+10+1</a:t>
            </a:r>
          </a:p>
        </p:txBody>
      </p:sp>
      <p:sp>
        <p:nvSpPr>
          <p:cNvPr id="15" name="TextBox 14">
            <a:extLst>
              <a:ext uri="{FF2B5EF4-FFF2-40B4-BE49-F238E27FC236}">
                <a16:creationId xmlns:a16="http://schemas.microsoft.com/office/drawing/2014/main" id="{BCD1504F-55BD-4352-82F3-0A1951D4C914}"/>
              </a:ext>
            </a:extLst>
          </p:cNvPr>
          <p:cNvSpPr txBox="1"/>
          <p:nvPr/>
        </p:nvSpPr>
        <p:spPr>
          <a:xfrm>
            <a:off x="2789188" y="5187650"/>
            <a:ext cx="1680262" cy="523220"/>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pPr algn="ctr"/>
            <a:r>
              <a:rPr lang="ru-RU" sz="1400" dirty="0">
                <a:solidFill>
                  <a:schemeClr val="tx1">
                    <a:lumMod val="50000"/>
                  </a:schemeClr>
                </a:solidFill>
                <a:latin typeface="Times New Roman" panose="02020603050405020304" pitchFamily="18" charset="0"/>
                <a:cs typeface="Times New Roman" panose="02020603050405020304" pitchFamily="18" charset="0"/>
              </a:rPr>
              <a:t>Управленческая команда</a:t>
            </a:r>
          </a:p>
        </p:txBody>
      </p:sp>
      <p:sp>
        <p:nvSpPr>
          <p:cNvPr id="16" name="TextBox 15">
            <a:extLst>
              <a:ext uri="{FF2B5EF4-FFF2-40B4-BE49-F238E27FC236}">
                <a16:creationId xmlns:a16="http://schemas.microsoft.com/office/drawing/2014/main" id="{E4D7F5BA-BB43-430D-85E5-FA283CFEFD08}"/>
              </a:ext>
            </a:extLst>
          </p:cNvPr>
          <p:cNvSpPr txBox="1"/>
          <p:nvPr/>
        </p:nvSpPr>
        <p:spPr>
          <a:xfrm>
            <a:off x="2789188" y="6017722"/>
            <a:ext cx="1680262" cy="523220"/>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pPr algn="ctr"/>
            <a:r>
              <a:rPr lang="ru-RU" sz="1400" dirty="0">
                <a:solidFill>
                  <a:schemeClr val="tx1">
                    <a:lumMod val="50000"/>
                  </a:schemeClr>
                </a:solidFill>
                <a:latin typeface="Times New Roman" panose="02020603050405020304" pitchFamily="18" charset="0"/>
                <a:cs typeface="Times New Roman" panose="02020603050405020304" pitchFamily="18" charset="0"/>
              </a:rPr>
              <a:t>Творческая группа 4+10+1</a:t>
            </a:r>
          </a:p>
        </p:txBody>
      </p:sp>
      <p:sp>
        <p:nvSpPr>
          <p:cNvPr id="19" name="Стрелка: вправо 18">
            <a:extLst>
              <a:ext uri="{FF2B5EF4-FFF2-40B4-BE49-F238E27FC236}">
                <a16:creationId xmlns:a16="http://schemas.microsoft.com/office/drawing/2014/main" id="{233910CE-CABD-4055-B703-A004C3E4C046}"/>
              </a:ext>
            </a:extLst>
          </p:cNvPr>
          <p:cNvSpPr/>
          <p:nvPr/>
        </p:nvSpPr>
        <p:spPr>
          <a:xfrm rot="10800000">
            <a:off x="2378181" y="1808878"/>
            <a:ext cx="408619" cy="387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a:extLst>
              <a:ext uri="{FF2B5EF4-FFF2-40B4-BE49-F238E27FC236}">
                <a16:creationId xmlns:a16="http://schemas.microsoft.com/office/drawing/2014/main" id="{6224149D-655F-428B-BF45-3955188F71B4}"/>
              </a:ext>
            </a:extLst>
          </p:cNvPr>
          <p:cNvSpPr/>
          <p:nvPr/>
        </p:nvSpPr>
        <p:spPr>
          <a:xfrm rot="10800000">
            <a:off x="2412482" y="2847622"/>
            <a:ext cx="408619" cy="387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a:extLst>
              <a:ext uri="{FF2B5EF4-FFF2-40B4-BE49-F238E27FC236}">
                <a16:creationId xmlns:a16="http://schemas.microsoft.com/office/drawing/2014/main" id="{75A2C199-CCAC-4C94-A32B-BF89032E6EED}"/>
              </a:ext>
            </a:extLst>
          </p:cNvPr>
          <p:cNvSpPr/>
          <p:nvPr/>
        </p:nvSpPr>
        <p:spPr>
          <a:xfrm rot="10800000">
            <a:off x="2410466" y="3758967"/>
            <a:ext cx="408619" cy="387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a:extLst>
              <a:ext uri="{FF2B5EF4-FFF2-40B4-BE49-F238E27FC236}">
                <a16:creationId xmlns:a16="http://schemas.microsoft.com/office/drawing/2014/main" id="{9D634C60-5861-4ABC-86AD-E9722CE31A4A}"/>
              </a:ext>
            </a:extLst>
          </p:cNvPr>
          <p:cNvSpPr/>
          <p:nvPr/>
        </p:nvSpPr>
        <p:spPr>
          <a:xfrm rot="10800000">
            <a:off x="2385423" y="4493851"/>
            <a:ext cx="408619" cy="387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extLst>
              <a:ext uri="{FF2B5EF4-FFF2-40B4-BE49-F238E27FC236}">
                <a16:creationId xmlns:a16="http://schemas.microsoft.com/office/drawing/2014/main" id="{806798D0-9FC8-41F3-9C9E-47C69E3ED49E}"/>
              </a:ext>
            </a:extLst>
          </p:cNvPr>
          <p:cNvSpPr/>
          <p:nvPr/>
        </p:nvSpPr>
        <p:spPr>
          <a:xfrm rot="10800000">
            <a:off x="2380569" y="5270622"/>
            <a:ext cx="408619" cy="387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25">
            <a:extLst>
              <a:ext uri="{FF2B5EF4-FFF2-40B4-BE49-F238E27FC236}">
                <a16:creationId xmlns:a16="http://schemas.microsoft.com/office/drawing/2014/main" id="{A19F8D81-6EAD-4899-92AF-52DF87D59C91}"/>
              </a:ext>
            </a:extLst>
          </p:cNvPr>
          <p:cNvSpPr/>
          <p:nvPr/>
        </p:nvSpPr>
        <p:spPr>
          <a:xfrm rot="10800000">
            <a:off x="2376521" y="6128577"/>
            <a:ext cx="408619" cy="387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0346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a:extLst>
              <a:ext uri="{FF2B5EF4-FFF2-40B4-BE49-F238E27FC236}">
                <a16:creationId xmlns:a16="http://schemas.microsoft.com/office/drawing/2014/main" id="{895A6DEC-42B2-4042-BDFF-DE320EAFE9D7}"/>
              </a:ext>
            </a:extLst>
          </p:cNvPr>
          <p:cNvSpPr txBox="1">
            <a:spLocks noChangeArrowheads="1"/>
          </p:cNvSpPr>
          <p:nvPr/>
        </p:nvSpPr>
        <p:spPr bwMode="auto">
          <a:xfrm>
            <a:off x="777666" y="1363596"/>
            <a:ext cx="10597527" cy="387798"/>
          </a:xfrm>
          <a:prstGeom prst="rect">
            <a:avLst/>
          </a:prstGeom>
          <a:noFill/>
          <a:ln w="9525">
            <a:noFill/>
            <a:miter lim="800000"/>
            <a:headEnd/>
            <a:tailEnd/>
          </a:ln>
        </p:spPr>
        <p:txBody>
          <a:bodyPr wrap="square" lIns="0" tIns="0" rIns="0" bIns="0">
            <a:spAutoFit/>
          </a:bodyPr>
          <a:lstStyle/>
          <a:p>
            <a:pPr algn="ctr">
              <a:lnSpc>
                <a:spcPct val="90000"/>
              </a:lnSpc>
              <a:spcBef>
                <a:spcPts val="1331"/>
              </a:spcBef>
              <a:buClr>
                <a:srgbClr val="F69200"/>
              </a:buClr>
              <a:buSzPct val="100000"/>
            </a:pPr>
            <a:r>
              <a:rPr lang="ru-RU" altLang="ru-RU" sz="2800" b="1" cap="all" dirty="0">
                <a:solidFill>
                  <a:srgbClr val="00642D"/>
                </a:solidFill>
                <a:latin typeface="SB Sans Text Semibold" panose="020B0503040504020204" pitchFamily="34" charset="0"/>
                <a:cs typeface="SB Sans Text Semibold" panose="020B0503040504020204" pitchFamily="34" charset="0"/>
              </a:rPr>
              <a:t>СПИСОК ЗНАЧИМЫХ ПРОДУКТОВ ПРОЕКТА</a:t>
            </a:r>
          </a:p>
        </p:txBody>
      </p:sp>
      <p:sp>
        <p:nvSpPr>
          <p:cNvPr id="5" name="Shape 485">
            <a:extLst>
              <a:ext uri="{FF2B5EF4-FFF2-40B4-BE49-F238E27FC236}">
                <a16:creationId xmlns:a16="http://schemas.microsoft.com/office/drawing/2014/main" id="{79269645-E4F3-4225-85E3-0AA3BFA5B078}"/>
              </a:ext>
            </a:extLst>
          </p:cNvPr>
          <p:cNvSpPr>
            <a:spLocks noChangeArrowheads="1"/>
          </p:cNvSpPr>
          <p:nvPr/>
        </p:nvSpPr>
        <p:spPr bwMode="auto">
          <a:xfrm>
            <a:off x="449862" y="1965534"/>
            <a:ext cx="11375194" cy="4540358"/>
          </a:xfrm>
          <a:prstGeom prst="rect">
            <a:avLst/>
          </a:prstGeom>
          <a:noFill/>
          <a:ln w="12700">
            <a:noFill/>
            <a:miter lim="400000"/>
            <a:headEnd/>
            <a:tailEnd/>
          </a:ln>
        </p:spPr>
        <p:txBody>
          <a:bodyPr lIns="0" tIns="60831" rIns="0" bIns="60831"/>
          <a:lstStyle/>
          <a:p>
            <a:pPr marL="342900" lvl="0" indent="-342900" algn="just">
              <a:lnSpc>
                <a:spcPct val="107000"/>
              </a:lnSpc>
              <a:buFont typeface="+mj-lt"/>
              <a:buAutoNum type="arabicPeriod"/>
            </a:pPr>
            <a:r>
              <a:rPr lang="ru-RU"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Создание раздела на официальном сайте школы «Проект ЛРОС». </a:t>
            </a:r>
          </a:p>
          <a:p>
            <a:pPr marL="342900" lvl="0" indent="-342900" algn="just">
              <a:lnSpc>
                <a:spcPct val="107000"/>
              </a:lnSpc>
              <a:buFont typeface="+mj-lt"/>
              <a:buAutoNum type="arabicPeriod"/>
            </a:pPr>
            <a:r>
              <a:rPr lang="ru-RU"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Пакет нормативно-правовых актов. Документы о расширении сетевого взаимодействия. </a:t>
            </a:r>
          </a:p>
          <a:p>
            <a:pPr marL="342900" lvl="0" indent="-342900" algn="just">
              <a:lnSpc>
                <a:spcPct val="107000"/>
              </a:lnSpc>
              <a:buFont typeface="+mj-lt"/>
              <a:buAutoNum type="arabicPeriod"/>
            </a:pPr>
            <a:r>
              <a:rPr lang="ru-RU"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Дополнительные общеразвивающие программы, программы внеурочной деятельности.</a:t>
            </a:r>
          </a:p>
          <a:p>
            <a:pPr marL="342900" lvl="0" indent="-342900" algn="just">
              <a:lnSpc>
                <a:spcPct val="107000"/>
              </a:lnSpc>
              <a:buFont typeface="+mj-lt"/>
              <a:buAutoNum type="arabicPeriod"/>
            </a:pPr>
            <a:r>
              <a:rPr lang="ru-RU"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Методический банк эффективных образовательных практик, направленных на развитие компонентов ЛРОС и  развитие ЛП: конспекты открытых уроков с применением технологий 4К, рабочие программы курсов внеурочной деятельности, конкурсные работы педагогов и обучающихся</a:t>
            </a:r>
            <a:r>
              <a:rPr lang="ru-RU" sz="200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 р</a:t>
            </a:r>
            <a:r>
              <a:rPr lang="ru-RU"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азработки тренингов общения для педагогов, обучающихся.</a:t>
            </a:r>
          </a:p>
          <a:p>
            <a:pPr marL="342900" lvl="0" indent="-342900" algn="just">
              <a:lnSpc>
                <a:spcPct val="107000"/>
              </a:lnSpc>
              <a:buFont typeface="+mj-lt"/>
              <a:buAutoNum type="arabicPeriod"/>
            </a:pPr>
            <a:r>
              <a:rPr lang="ru-RU"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Оформление учебного и общего пространства школы с учетом социально-ориентированного дизайна.</a:t>
            </a:r>
          </a:p>
          <a:p>
            <a:pPr marL="342900" lvl="0" indent="-342900" algn="just">
              <a:lnSpc>
                <a:spcPct val="107000"/>
              </a:lnSpc>
              <a:buFont typeface="+mj-lt"/>
              <a:buAutoNum type="arabicPeriod"/>
            </a:pPr>
            <a:r>
              <a:rPr lang="ru-RU"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Обобщение опыта, рекомендации для педагогического сообщества о создании ЛРОС.</a:t>
            </a:r>
            <a:endParaRPr lang="ru-RU" sz="200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ru-RU"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Программа: «Школьное радио и телевидение».</a:t>
            </a:r>
          </a:p>
          <a:p>
            <a:pPr marL="342900" lvl="0" indent="-342900" algn="just">
              <a:lnSpc>
                <a:spcPct val="107000"/>
              </a:lnSpc>
              <a:buFont typeface="+mj-lt"/>
              <a:buAutoNum type="arabicPeriod"/>
            </a:pPr>
            <a:r>
              <a:rPr lang="ru-RU"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Материалы публикаций в педагогическом сообществе. </a:t>
            </a:r>
            <a:r>
              <a:rPr lang="ru-RU" sz="20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ФотоМИГ</a:t>
            </a:r>
            <a:r>
              <a:rPr lang="ru-RU"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из жизни школы (фото- и видео- материалы по результатам реализации проекта).  </a:t>
            </a:r>
          </a:p>
          <a:p>
            <a:pPr marL="456265" indent="-456265">
              <a:lnSpc>
                <a:spcPct val="90000"/>
              </a:lnSpc>
              <a:spcBef>
                <a:spcPts val="799"/>
              </a:spcBef>
              <a:buClr>
                <a:srgbClr val="F69200"/>
              </a:buClr>
              <a:buSzPct val="100000"/>
              <a:buFont typeface="Arial" panose="020B0604020202020204" pitchFamily="34" charset="0"/>
              <a:buChar char="•"/>
            </a:pPr>
            <a:endParaRPr lang="ru-RU" altLang="ru-RU" sz="2661" dirty="0">
              <a:latin typeface="SB Sans Text Thin" panose="020B0103040504020204" pitchFamily="34" charset="0"/>
              <a:ea typeface="FedraSansPro-Light" panose="020B0303040000020004" pitchFamily="34" charset="0"/>
              <a:cs typeface="SB Sans Text Thin" panose="020B0103040504020204" pitchFamily="34" charset="0"/>
            </a:endParaRPr>
          </a:p>
        </p:txBody>
      </p:sp>
    </p:spTree>
    <p:extLst>
      <p:ext uri="{BB962C8B-B14F-4D97-AF65-F5344CB8AC3E}">
        <p14:creationId xmlns:p14="http://schemas.microsoft.com/office/powerpoint/2010/main" val="30796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AA4B89-E2E1-1941-8838-77E1E0DD3339}"/>
              </a:ext>
            </a:extLst>
          </p:cNvPr>
          <p:cNvSpPr txBox="1">
            <a:spLocks noChangeArrowheads="1"/>
          </p:cNvSpPr>
          <p:nvPr/>
        </p:nvSpPr>
        <p:spPr bwMode="auto">
          <a:xfrm>
            <a:off x="0" y="863125"/>
            <a:ext cx="11818776" cy="387798"/>
          </a:xfrm>
          <a:prstGeom prst="rect">
            <a:avLst/>
          </a:prstGeom>
          <a:noFill/>
          <a:ln w="9525">
            <a:noFill/>
            <a:miter lim="800000"/>
            <a:headEnd/>
            <a:tailEnd/>
          </a:ln>
        </p:spPr>
        <p:txBody>
          <a:bodyPr wrap="square" lIns="0" tIns="0" rIns="0" bIns="0">
            <a:spAutoFit/>
          </a:bodyPr>
          <a:lstStyle/>
          <a:p>
            <a:pPr algn="ctr">
              <a:lnSpc>
                <a:spcPct val="90000"/>
              </a:lnSpc>
              <a:spcBef>
                <a:spcPts val="1331"/>
              </a:spcBef>
              <a:spcAft>
                <a:spcPts val="600"/>
              </a:spcAft>
              <a:buClr>
                <a:srgbClr val="F69200"/>
              </a:buClr>
              <a:buSzPct val="100000"/>
            </a:pP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КРАТКАЯ СПРАВКА ОБ Образовательной Организации</a:t>
            </a:r>
          </a:p>
        </p:txBody>
      </p:sp>
      <p:sp>
        <p:nvSpPr>
          <p:cNvPr id="11" name="Shape 485">
            <a:extLst>
              <a:ext uri="{FF2B5EF4-FFF2-40B4-BE49-F238E27FC236}">
                <a16:creationId xmlns:a16="http://schemas.microsoft.com/office/drawing/2014/main" id="{7B00E5E5-212C-154B-B8BA-6E6D5109C167}"/>
              </a:ext>
            </a:extLst>
          </p:cNvPr>
          <p:cNvSpPr>
            <a:spLocks noChangeArrowheads="1"/>
          </p:cNvSpPr>
          <p:nvPr/>
        </p:nvSpPr>
        <p:spPr bwMode="auto">
          <a:xfrm>
            <a:off x="188007" y="2666288"/>
            <a:ext cx="5532276" cy="3990886"/>
          </a:xfrm>
          <a:prstGeom prst="rect">
            <a:avLst/>
          </a:prstGeom>
          <a:solidFill>
            <a:schemeClr val="accent2">
              <a:lumMod val="40000"/>
              <a:lumOff val="60000"/>
            </a:schemeClr>
          </a:solidFill>
          <a:ln w="12700">
            <a:noFill/>
            <a:miter lim="400000"/>
            <a:headEnd/>
            <a:tailEnd/>
          </a:ln>
        </p:spPr>
        <p:txBody>
          <a:bodyPr lIns="0" tIns="60831" rIns="0" bIns="60831"/>
          <a:lstStyle/>
          <a:p>
            <a:pPr algn="just">
              <a:buClr>
                <a:srgbClr val="F69200"/>
              </a:buClr>
              <a:buSzPct val="100000"/>
            </a:pPr>
            <a:r>
              <a:rPr lang="ru-RU" sz="1600" b="1" dirty="0">
                <a:solidFill>
                  <a:schemeClr val="tx1">
                    <a:lumMod val="50000"/>
                  </a:schemeClr>
                </a:solidFill>
                <a:latin typeface="Times New Roman" panose="02020603050405020304" pitchFamily="18" charset="0"/>
                <a:cs typeface="Times New Roman" panose="02020603050405020304" pitchFamily="18" charset="0"/>
              </a:rPr>
              <a:t>Позитивные тенденции: </a:t>
            </a:r>
          </a:p>
          <a:p>
            <a:pPr indent="270000" algn="just">
              <a:buClr>
                <a:srgbClr val="F69200"/>
              </a:buClr>
              <a:buSzPct val="100000"/>
              <a:buFont typeface="Fedra Sans Pro Book" panose="020B0504040000020004" pitchFamily="34" charset="0"/>
              <a:buChar char="•"/>
            </a:pPr>
            <a:r>
              <a:rPr lang="ru-RU" sz="1600" dirty="0">
                <a:solidFill>
                  <a:schemeClr val="tx1">
                    <a:lumMod val="50000"/>
                  </a:schemeClr>
                </a:solidFill>
                <a:latin typeface="Times New Roman" panose="02020603050405020304" pitchFamily="18" charset="0"/>
                <a:cs typeface="Times New Roman" panose="02020603050405020304" pitchFamily="18" charset="0"/>
              </a:rPr>
              <a:t>Структурные подразделения ЦВР «Эврика» и ДЮСШ «Старт» позволяют охватить  53%  обучающихся дополнительным образованием и 100% ВД по 7 направлениям в 12 кружках и 3 секциях.</a:t>
            </a:r>
          </a:p>
          <a:p>
            <a:pPr indent="270000" algn="just">
              <a:buClr>
                <a:srgbClr val="F69200"/>
              </a:buClr>
              <a:buSzPct val="100000"/>
              <a:buFont typeface="Fedra Sans Pro Book" panose="020B0504040000020004" pitchFamily="34" charset="0"/>
              <a:buChar char="•"/>
            </a:pPr>
            <a:r>
              <a:rPr lang="ru-RU" sz="1600" dirty="0">
                <a:solidFill>
                  <a:schemeClr val="tx1">
                    <a:lumMod val="50000"/>
                  </a:schemeClr>
                </a:solidFill>
                <a:latin typeface="Times New Roman" panose="02020603050405020304" pitchFamily="18" charset="0"/>
                <a:cs typeface="Times New Roman" panose="02020603050405020304" pitchFamily="18" charset="0"/>
              </a:rPr>
              <a:t>На базе школы создан центр «Точка роста» для реализации общеобразовательных и дополнительных программ.</a:t>
            </a:r>
          </a:p>
          <a:p>
            <a:pPr indent="270000" algn="just">
              <a:buClr>
                <a:srgbClr val="F69200"/>
              </a:buClr>
              <a:buSzPct val="100000"/>
              <a:buFont typeface="Fedra Sans Pro Book" panose="020B0504040000020004" pitchFamily="34" charset="0"/>
              <a:buChar char="•"/>
            </a:pPr>
            <a:r>
              <a:rPr lang="ru-RU" sz="1600" dirty="0">
                <a:solidFill>
                  <a:schemeClr val="tx1">
                    <a:lumMod val="50000"/>
                  </a:schemeClr>
                </a:solidFill>
                <a:latin typeface="Times New Roman" panose="02020603050405020304" pitchFamily="18" charset="0"/>
                <a:cs typeface="Times New Roman" panose="02020603050405020304" pitchFamily="18" charset="0"/>
              </a:rPr>
              <a:t>Реализуются федеральные проекты «Билет в будущее», «Финансовая грамотность: учимся для жизни», «Успех каждого ученика» и др.</a:t>
            </a:r>
          </a:p>
          <a:p>
            <a:pPr indent="270000" algn="just">
              <a:buClr>
                <a:srgbClr val="F69200"/>
              </a:buClr>
              <a:buSzPct val="100000"/>
              <a:buFont typeface="Fedra Sans Pro Book" panose="020B0504040000020004" pitchFamily="34" charset="0"/>
              <a:buChar char="•"/>
            </a:pPr>
            <a:r>
              <a:rPr lang="ru-RU" sz="1600" dirty="0">
                <a:solidFill>
                  <a:schemeClr val="tx1">
                    <a:lumMod val="50000"/>
                  </a:schemeClr>
                </a:solidFill>
                <a:latin typeface="Times New Roman" panose="02020603050405020304" pitchFamily="18" charset="0"/>
                <a:cs typeface="Times New Roman" panose="02020603050405020304" pitchFamily="18" charset="0"/>
              </a:rPr>
              <a:t>Устоявшиеся традиции по воспитательной работе: школьное самоуправление, волонтерское движение, детские общественные организации «РДДМ», «Орлята России», военно-патриотический клуб «</a:t>
            </a:r>
            <a:r>
              <a:rPr lang="ru-RU" sz="1600" dirty="0" err="1">
                <a:solidFill>
                  <a:schemeClr val="tx1">
                    <a:lumMod val="50000"/>
                  </a:schemeClr>
                </a:solidFill>
                <a:latin typeface="Times New Roman" panose="02020603050405020304" pitchFamily="18" charset="0"/>
                <a:cs typeface="Times New Roman" panose="02020603050405020304" pitchFamily="18" charset="0"/>
              </a:rPr>
              <a:t>Сварожич</a:t>
            </a:r>
            <a:r>
              <a:rPr lang="ru-RU" sz="1600" dirty="0">
                <a:solidFill>
                  <a:schemeClr val="tx1">
                    <a:lumMod val="50000"/>
                  </a:schemeClr>
                </a:solidFill>
                <a:latin typeface="Times New Roman" panose="02020603050405020304" pitchFamily="18" charset="0"/>
                <a:cs typeface="Times New Roman" panose="02020603050405020304" pitchFamily="18" charset="0"/>
              </a:rPr>
              <a:t>», реализация социальных проектов.</a:t>
            </a:r>
          </a:p>
          <a:p>
            <a:pPr indent="270000" algn="just">
              <a:buClr>
                <a:srgbClr val="F69200"/>
              </a:buClr>
              <a:buSzPct val="100000"/>
              <a:buFont typeface="Fedra Sans Pro Book" panose="020B0504040000020004" pitchFamily="34" charset="0"/>
              <a:buChar char="•"/>
            </a:pPr>
            <a:r>
              <a:rPr lang="ru-RU" sz="1600" dirty="0">
                <a:solidFill>
                  <a:schemeClr val="tx1">
                    <a:lumMod val="50000"/>
                  </a:schemeClr>
                </a:solidFill>
                <a:latin typeface="Times New Roman" panose="02020603050405020304" pitchFamily="18" charset="0"/>
                <a:cs typeface="Times New Roman" panose="02020603050405020304" pitchFamily="18" charset="0"/>
              </a:rPr>
              <a:t>Сотрудничество  с социальными партнерами.</a:t>
            </a:r>
          </a:p>
          <a:p>
            <a:pPr indent="270000" algn="just">
              <a:buClr>
                <a:srgbClr val="F69200"/>
              </a:buClr>
              <a:buSzPct val="100000"/>
              <a:buFont typeface="Fedra Sans Pro Book" panose="020B0504040000020004" pitchFamily="34" charset="0"/>
              <a:buChar char="•"/>
            </a:pPr>
            <a:endParaRPr lang="ru-RU" altLang="ru-RU" sz="1600" dirty="0">
              <a:solidFill>
                <a:schemeClr val="tx1">
                  <a:lumMod val="50000"/>
                </a:schemeClr>
              </a:solidFill>
              <a:latin typeface="Times New Roman" panose="02020603050405020304" pitchFamily="18" charset="0"/>
              <a:ea typeface="Fedra Sans Pro Light" panose="020B03030400000200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2F78483-F70D-44F9-99C9-0C16B5470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9367" y="1250924"/>
            <a:ext cx="6723294" cy="1629010"/>
          </a:xfrm>
          <a:prstGeom prst="rect">
            <a:avLst/>
          </a:prstGeom>
        </p:spPr>
      </p:pic>
      <p:sp>
        <p:nvSpPr>
          <p:cNvPr id="5" name="TextBox 4">
            <a:extLst>
              <a:ext uri="{FF2B5EF4-FFF2-40B4-BE49-F238E27FC236}">
                <a16:creationId xmlns:a16="http://schemas.microsoft.com/office/drawing/2014/main" id="{BA80ACCE-4CA0-44B0-838F-AFE524F87341}"/>
              </a:ext>
            </a:extLst>
          </p:cNvPr>
          <p:cNvSpPr txBox="1"/>
          <p:nvPr/>
        </p:nvSpPr>
        <p:spPr>
          <a:xfrm>
            <a:off x="119339" y="1495514"/>
            <a:ext cx="5230028" cy="1200329"/>
          </a:xfrm>
          <a:prstGeom prst="rect">
            <a:avLst/>
          </a:prstGeom>
          <a:noFill/>
        </p:spPr>
        <p:txBody>
          <a:bodyPr wrap="square" rtlCol="0">
            <a:spAutoFit/>
          </a:bodyPr>
          <a:lstStyle/>
          <a:p>
            <a:pPr indent="270000" algn="just">
              <a:buClr>
                <a:srgbClr val="F69200"/>
              </a:buClr>
              <a:buSzPct val="100000"/>
            </a:pPr>
            <a:r>
              <a:rPr lang="ru-RU" b="1" dirty="0">
                <a:solidFill>
                  <a:schemeClr val="tx1">
                    <a:lumMod val="50000"/>
                  </a:schemeClr>
                </a:solidFill>
                <a:latin typeface="Times New Roman" panose="02020603050405020304" pitchFamily="18" charset="0"/>
                <a:cs typeface="Times New Roman" panose="02020603050405020304" pitchFamily="18" charset="0"/>
              </a:rPr>
              <a:t>ГБОУ СОШ им. Н.С. </a:t>
            </a:r>
            <a:r>
              <a:rPr lang="ru-RU" b="1" dirty="0" err="1">
                <a:solidFill>
                  <a:schemeClr val="tx1">
                    <a:lumMod val="50000"/>
                  </a:schemeClr>
                </a:solidFill>
                <a:latin typeface="Times New Roman" panose="02020603050405020304" pitchFamily="18" charset="0"/>
                <a:cs typeface="Times New Roman" panose="02020603050405020304" pitchFamily="18" charset="0"/>
              </a:rPr>
              <a:t>Доровского</a:t>
            </a:r>
            <a:r>
              <a:rPr lang="ru-RU" b="1" dirty="0">
                <a:solidFill>
                  <a:schemeClr val="tx1">
                    <a:lumMod val="50000"/>
                  </a:schemeClr>
                </a:solidFill>
                <a:latin typeface="Times New Roman" panose="02020603050405020304" pitchFamily="18" charset="0"/>
                <a:cs typeface="Times New Roman" panose="02020603050405020304" pitchFamily="18" charset="0"/>
              </a:rPr>
              <a:t> с. </a:t>
            </a:r>
            <a:r>
              <a:rPr lang="ru-RU" b="1" dirty="0" err="1">
                <a:solidFill>
                  <a:schemeClr val="tx1">
                    <a:lumMod val="50000"/>
                  </a:schemeClr>
                </a:solidFill>
                <a:latin typeface="Times New Roman" panose="02020603050405020304" pitchFamily="18" charset="0"/>
                <a:cs typeface="Times New Roman" panose="02020603050405020304" pitchFamily="18" charset="0"/>
              </a:rPr>
              <a:t>Подбельск</a:t>
            </a:r>
            <a:r>
              <a:rPr lang="ru-RU" b="1" dirty="0">
                <a:solidFill>
                  <a:schemeClr val="tx1">
                    <a:lumMod val="50000"/>
                  </a:schemeClr>
                </a:solidFill>
                <a:latin typeface="Times New Roman" panose="02020603050405020304" pitchFamily="18" charset="0"/>
                <a:cs typeface="Times New Roman" panose="02020603050405020304" pitchFamily="18" charset="0"/>
              </a:rPr>
              <a:t>  </a:t>
            </a:r>
            <a:r>
              <a:rPr lang="ru-RU" dirty="0">
                <a:solidFill>
                  <a:schemeClr val="tx1">
                    <a:lumMod val="50000"/>
                  </a:schemeClr>
                </a:solidFill>
                <a:latin typeface="Times New Roman" panose="02020603050405020304" pitchFamily="18" charset="0"/>
                <a:cs typeface="Times New Roman" panose="02020603050405020304" pitchFamily="18" charset="0"/>
              </a:rPr>
              <a:t>расположена в сельской местности, имеет многообразие возможностей для развития личностного потенциала обучающихся:</a:t>
            </a:r>
          </a:p>
        </p:txBody>
      </p:sp>
      <p:sp>
        <p:nvSpPr>
          <p:cNvPr id="2" name="TextBox 1">
            <a:extLst>
              <a:ext uri="{FF2B5EF4-FFF2-40B4-BE49-F238E27FC236}">
                <a16:creationId xmlns:a16="http://schemas.microsoft.com/office/drawing/2014/main" id="{FAB4E71D-1503-4CB5-8E47-E18517D035E3}"/>
              </a:ext>
            </a:extLst>
          </p:cNvPr>
          <p:cNvSpPr txBox="1"/>
          <p:nvPr/>
        </p:nvSpPr>
        <p:spPr>
          <a:xfrm>
            <a:off x="7161376" y="3102122"/>
            <a:ext cx="4842617" cy="3693319"/>
          </a:xfrm>
          <a:prstGeom prst="rect">
            <a:avLst/>
          </a:prstGeom>
          <a:solidFill>
            <a:schemeClr val="accent1">
              <a:lumMod val="40000"/>
              <a:lumOff val="60000"/>
            </a:schemeClr>
          </a:solidFill>
        </p:spPr>
        <p:txBody>
          <a:bodyPr wrap="square" rtlCol="0">
            <a:spAutoFit/>
          </a:bodyPr>
          <a:lstStyle/>
          <a:p>
            <a:pPr algn="just">
              <a:buClr>
                <a:srgbClr val="F69200"/>
              </a:buClr>
              <a:buSzPct val="100000"/>
            </a:pPr>
            <a:r>
              <a:rPr lang="ru-RU" b="1" dirty="0">
                <a:solidFill>
                  <a:schemeClr val="tx1">
                    <a:lumMod val="50000"/>
                  </a:schemeClr>
                </a:solidFill>
                <a:latin typeface="Times New Roman" panose="02020603050405020304" pitchFamily="18" charset="0"/>
                <a:cs typeface="Times New Roman" panose="02020603050405020304" pitchFamily="18" charset="0"/>
              </a:rPr>
              <a:t>Трудности, которые следует учитывать в реализации проекта:</a:t>
            </a:r>
          </a:p>
          <a:p>
            <a:pPr indent="-285750" algn="just">
              <a:buClr>
                <a:srgbClr val="F69200"/>
              </a:buClr>
              <a:buSzPct val="100000"/>
              <a:buFont typeface="Arial" panose="020B0604020202020204" pitchFamily="34" charset="0"/>
              <a:buChar char="•"/>
            </a:pPr>
            <a:r>
              <a:rPr lang="ru-RU" dirty="0">
                <a:solidFill>
                  <a:schemeClr val="tx1">
                    <a:lumMod val="50000"/>
                  </a:schemeClr>
                </a:solidFill>
                <a:latin typeface="Times New Roman" panose="02020603050405020304" pitchFamily="18" charset="0"/>
                <a:cs typeface="Times New Roman" panose="02020603050405020304" pitchFamily="18" charset="0"/>
              </a:rPr>
              <a:t>Подвоз обучающихся осуществляется из 6 населенных пунктов. </a:t>
            </a:r>
            <a:endParaRPr lang="ru-RU" b="1" dirty="0">
              <a:solidFill>
                <a:schemeClr val="tx1">
                  <a:lumMod val="50000"/>
                </a:schemeClr>
              </a:solidFill>
              <a:latin typeface="Times New Roman" panose="02020603050405020304" pitchFamily="18" charset="0"/>
              <a:cs typeface="Times New Roman" panose="02020603050405020304" pitchFamily="18" charset="0"/>
            </a:endParaRPr>
          </a:p>
          <a:p>
            <a:pPr indent="270000" algn="just">
              <a:buClr>
                <a:srgbClr val="F69200"/>
              </a:buClr>
              <a:buSzPct val="100000"/>
              <a:buFont typeface="Fedra Sans Pro Book" panose="020B0504040000020004" pitchFamily="34" charset="0"/>
              <a:buChar char="•"/>
            </a:pPr>
            <a:r>
              <a:rPr lang="ru-RU" dirty="0">
                <a:solidFill>
                  <a:schemeClr val="tx1">
                    <a:lumMod val="50000"/>
                  </a:schemeClr>
                </a:solidFill>
                <a:latin typeface="Times New Roman" panose="02020603050405020304" pitchFamily="18" charset="0"/>
                <a:cs typeface="Times New Roman" panose="02020603050405020304" pitchFamily="18" charset="0"/>
              </a:rPr>
              <a:t>Контингент обучающихся (1 -11 классы) – </a:t>
            </a:r>
            <a:r>
              <a:rPr lang="ru-RU" b="1" dirty="0">
                <a:solidFill>
                  <a:schemeClr val="tx1">
                    <a:lumMod val="50000"/>
                  </a:schemeClr>
                </a:solidFill>
                <a:latin typeface="Times New Roman" panose="02020603050405020304" pitchFamily="18" charset="0"/>
                <a:cs typeface="Times New Roman" panose="02020603050405020304" pitchFamily="18" charset="0"/>
              </a:rPr>
              <a:t>354 чел</a:t>
            </a:r>
            <a:r>
              <a:rPr lang="ru-RU" dirty="0">
                <a:solidFill>
                  <a:schemeClr val="tx1">
                    <a:lumMod val="50000"/>
                  </a:schemeClr>
                </a:solidFill>
                <a:latin typeface="Times New Roman" panose="02020603050405020304" pitchFamily="18" charset="0"/>
                <a:cs typeface="Times New Roman" panose="02020603050405020304" pitchFamily="18" charset="0"/>
              </a:rPr>
              <a:t>, в т.ч. дети требующие особого педагогического внимания с точки зрения развития ЛП - дети с ОВЗ  -  18%, дети-</a:t>
            </a:r>
            <a:r>
              <a:rPr lang="ru-RU" dirty="0" err="1">
                <a:solidFill>
                  <a:schemeClr val="tx1">
                    <a:lumMod val="50000"/>
                  </a:schemeClr>
                </a:solidFill>
                <a:latin typeface="Times New Roman" panose="02020603050405020304" pitchFamily="18" charset="0"/>
                <a:cs typeface="Times New Roman" panose="02020603050405020304" pitchFamily="18" charset="0"/>
              </a:rPr>
              <a:t>инофоны</a:t>
            </a:r>
            <a:r>
              <a:rPr lang="ru-RU" dirty="0">
                <a:solidFill>
                  <a:schemeClr val="tx1">
                    <a:lumMod val="50000"/>
                  </a:schemeClr>
                </a:solidFill>
                <a:latin typeface="Times New Roman" panose="02020603050405020304" pitchFamily="18" charset="0"/>
                <a:cs typeface="Times New Roman" panose="02020603050405020304" pitchFamily="18" charset="0"/>
              </a:rPr>
              <a:t> –  2,5%, воспитываются в неполных семьях -  16%, в многодетных семьях – 19%, дети участников СВО.</a:t>
            </a:r>
          </a:p>
          <a:p>
            <a:pPr indent="270000" algn="just">
              <a:buClr>
                <a:srgbClr val="F69200"/>
              </a:buClr>
              <a:buSzPct val="100000"/>
              <a:buFont typeface="Fedra Sans Pro Book" panose="020B0504040000020004" pitchFamily="34" charset="0"/>
              <a:buChar char="•"/>
            </a:pPr>
            <a:r>
              <a:rPr lang="ru-RU" dirty="0">
                <a:solidFill>
                  <a:schemeClr val="tx1">
                    <a:lumMod val="50000"/>
                  </a:schemeClr>
                </a:solidFill>
                <a:latin typeface="Times New Roman" panose="02020603050405020304" pitchFamily="18" charset="0"/>
                <a:cs typeface="Times New Roman" panose="02020603050405020304" pitchFamily="18" charset="0"/>
              </a:rPr>
              <a:t>Родители часто работают за пределами поселения.</a:t>
            </a:r>
          </a:p>
        </p:txBody>
      </p:sp>
      <p:sp>
        <p:nvSpPr>
          <p:cNvPr id="3" name="Стрелка: вправо 2">
            <a:extLst>
              <a:ext uri="{FF2B5EF4-FFF2-40B4-BE49-F238E27FC236}">
                <a16:creationId xmlns:a16="http://schemas.microsoft.com/office/drawing/2014/main" id="{26B7309E-41F4-4D69-8B72-ABF459C40CCE}"/>
              </a:ext>
            </a:extLst>
          </p:cNvPr>
          <p:cNvSpPr/>
          <p:nvPr/>
        </p:nvSpPr>
        <p:spPr>
          <a:xfrm>
            <a:off x="5928822" y="4050707"/>
            <a:ext cx="1087276" cy="805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a:extLst>
              <a:ext uri="{FF2B5EF4-FFF2-40B4-BE49-F238E27FC236}">
                <a16:creationId xmlns:a16="http://schemas.microsoft.com/office/drawing/2014/main" id="{0B84B586-9A9F-410B-B6DF-D43B4231EF21}"/>
              </a:ext>
            </a:extLst>
          </p:cNvPr>
          <p:cNvSpPr/>
          <p:nvPr/>
        </p:nvSpPr>
        <p:spPr>
          <a:xfrm rot="10800000">
            <a:off x="5852120" y="5204424"/>
            <a:ext cx="1087276" cy="805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6173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BE1239E3-04C5-BB4C-9550-2A0B9E10F588}"/>
              </a:ext>
            </a:extLst>
          </p:cNvPr>
          <p:cNvSpPr txBox="1">
            <a:spLocks noChangeArrowheads="1"/>
          </p:cNvSpPr>
          <p:nvPr/>
        </p:nvSpPr>
        <p:spPr bwMode="auto">
          <a:xfrm>
            <a:off x="145279" y="880218"/>
            <a:ext cx="11921384" cy="387798"/>
          </a:xfrm>
          <a:prstGeom prst="rect">
            <a:avLst/>
          </a:prstGeom>
          <a:noFill/>
          <a:ln w="9525">
            <a:noFill/>
            <a:miter lim="800000"/>
            <a:headEnd/>
            <a:tailEnd/>
          </a:ln>
        </p:spPr>
        <p:txBody>
          <a:bodyPr wrap="square" lIns="0" tIns="0" rIns="0" bIns="0">
            <a:spAutoFit/>
          </a:bodyPr>
          <a:lstStyle/>
          <a:p>
            <a:pPr algn="ctr">
              <a:lnSpc>
                <a:spcPct val="90000"/>
              </a:lnSpc>
              <a:spcBef>
                <a:spcPts val="1331"/>
              </a:spcBef>
              <a:buClr>
                <a:srgbClr val="F69200"/>
              </a:buClr>
              <a:buSzPct val="100000"/>
            </a:pP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Результаты и выводы по итогам  исследования СРЕДЫ ОО</a:t>
            </a:r>
          </a:p>
        </p:txBody>
      </p:sp>
      <p:graphicFrame>
        <p:nvGraphicFramePr>
          <p:cNvPr id="5" name="Диаграмма 4">
            <a:extLst>
              <a:ext uri="{FF2B5EF4-FFF2-40B4-BE49-F238E27FC236}">
                <a16:creationId xmlns:a16="http://schemas.microsoft.com/office/drawing/2014/main" id="{13836A6A-E6FA-49FE-8ED6-2CCE9F1E89C3}"/>
              </a:ext>
            </a:extLst>
          </p:cNvPr>
          <p:cNvGraphicFramePr>
            <a:graphicFrameLocks/>
          </p:cNvGraphicFramePr>
          <p:nvPr>
            <p:extLst>
              <p:ext uri="{D42A27DB-BD31-4B8C-83A1-F6EECF244321}">
                <p14:modId xmlns:p14="http://schemas.microsoft.com/office/powerpoint/2010/main" val="3695308086"/>
              </p:ext>
            </p:extLst>
          </p:nvPr>
        </p:nvGraphicFramePr>
        <p:xfrm>
          <a:off x="273464" y="1268017"/>
          <a:ext cx="4905287" cy="38850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a:extLst>
              <a:ext uri="{FF2B5EF4-FFF2-40B4-BE49-F238E27FC236}">
                <a16:creationId xmlns:a16="http://schemas.microsoft.com/office/drawing/2014/main" id="{C4769990-9CAF-47AB-817B-F75438807025}"/>
              </a:ext>
            </a:extLst>
          </p:cNvPr>
          <p:cNvGraphicFramePr>
            <a:graphicFrameLocks/>
          </p:cNvGraphicFramePr>
          <p:nvPr>
            <p:extLst>
              <p:ext uri="{D42A27DB-BD31-4B8C-83A1-F6EECF244321}">
                <p14:modId xmlns:p14="http://schemas.microsoft.com/office/powerpoint/2010/main" val="2838681069"/>
              </p:ext>
            </p:extLst>
          </p:nvPr>
        </p:nvGraphicFramePr>
        <p:xfrm>
          <a:off x="4965107" y="1268017"/>
          <a:ext cx="7101556" cy="401328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EF7B1D0-3CF9-4A39-9A45-4491694A45C0}"/>
              </a:ext>
            </a:extLst>
          </p:cNvPr>
          <p:cNvSpPr txBox="1"/>
          <p:nvPr/>
        </p:nvSpPr>
        <p:spPr>
          <a:xfrm>
            <a:off x="59821" y="5153113"/>
            <a:ext cx="12006841" cy="1569660"/>
          </a:xfrm>
          <a:prstGeom prst="rect">
            <a:avLst/>
          </a:prstGeom>
          <a:noFill/>
        </p:spPr>
        <p:txBody>
          <a:bodyPr wrap="square">
            <a:spAutoFit/>
          </a:bodyPr>
          <a:lstStyle/>
          <a:p>
            <a:pPr indent="360000" algn="just"/>
            <a:r>
              <a:rPr lang="ru-RU" sz="1600" dirty="0">
                <a:solidFill>
                  <a:schemeClr val="tx1">
                    <a:lumMod val="50000"/>
                  </a:schemeClr>
                </a:solidFill>
                <a:latin typeface="Times New Roman" panose="02020603050405020304" pitchFamily="18" charset="0"/>
                <a:cs typeface="Times New Roman" panose="02020603050405020304" pitchFamily="18" charset="0"/>
              </a:rPr>
              <a:t>В ОО сложилась </a:t>
            </a:r>
            <a:r>
              <a:rPr lang="ru-RU" sz="1600" b="1" dirty="0">
                <a:solidFill>
                  <a:schemeClr val="tx1">
                    <a:lumMod val="50000"/>
                  </a:schemeClr>
                </a:solidFill>
                <a:latin typeface="Times New Roman" panose="02020603050405020304" pitchFamily="18" charset="0"/>
                <a:cs typeface="Times New Roman" panose="02020603050405020304" pitchFamily="18" charset="0"/>
              </a:rPr>
              <a:t>типичная карьерная среда, </a:t>
            </a:r>
            <a:r>
              <a:rPr lang="ru-RU" sz="1600" dirty="0">
                <a:solidFill>
                  <a:schemeClr val="tx1">
                    <a:lumMod val="50000"/>
                  </a:schemeClr>
                </a:solidFill>
                <a:latin typeface="Times New Roman" panose="02020603050405020304" pitchFamily="18" charset="0"/>
                <a:cs typeface="Times New Roman" panose="02020603050405020304" pitchFamily="18" charset="0"/>
              </a:rPr>
              <a:t>которая</a:t>
            </a:r>
            <a:r>
              <a:rPr lang="ru-RU" sz="1600" b="1" dirty="0">
                <a:solidFill>
                  <a:schemeClr val="tx1">
                    <a:lumMod val="50000"/>
                  </a:schemeClr>
                </a:solidFill>
                <a:latin typeface="Times New Roman" panose="02020603050405020304" pitchFamily="18" charset="0"/>
                <a:cs typeface="Times New Roman" panose="02020603050405020304" pitchFamily="18" charset="0"/>
              </a:rPr>
              <a:t> </a:t>
            </a:r>
            <a:r>
              <a:rPr lang="ru-RU" sz="1600" dirty="0">
                <a:solidFill>
                  <a:schemeClr val="tx1">
                    <a:lumMod val="50000"/>
                  </a:schemeClr>
                </a:solidFill>
                <a:latin typeface="Times New Roman" panose="02020603050405020304" pitchFamily="18" charset="0"/>
                <a:cs typeface="Times New Roman" panose="02020603050405020304" pitchFamily="18" charset="0"/>
              </a:rPr>
              <a:t>способствует не только развитию активности,  действие «общественного ветра»  увеличивает  степень зависимости и пассивности. Карьерная  среда (44%) формирует активную, но зависимую личность, она преобладает. Констатирован недостаток  элементов творческой среды (24%), которая способствует свободному развитию активного ребёнка.   Доля безмятежной среды (11%) повышена, она  способствует свободному развитию, но и обусловливает формирование пассивности. Догматическая образовательная среда  (21%) способствует развитию пассивности и зависимости ребёнка.</a:t>
            </a:r>
          </a:p>
          <a:p>
            <a:pPr indent="360000" algn="just"/>
            <a:r>
              <a:rPr lang="ru-RU" sz="1600" dirty="0">
                <a:solidFill>
                  <a:schemeClr val="tx1">
                    <a:lumMod val="50000"/>
                  </a:schemeClr>
                </a:solidFill>
                <a:latin typeface="Times New Roman" panose="02020603050405020304" pitchFamily="18" charset="0"/>
                <a:cs typeface="Times New Roman" panose="02020603050405020304" pitchFamily="18" charset="0"/>
              </a:rPr>
              <a:t>Общие показатели параметров среды: </a:t>
            </a:r>
            <a:r>
              <a:rPr lang="ru-RU" sz="1600" b="1" dirty="0">
                <a:solidFill>
                  <a:schemeClr val="tx1">
                    <a:lumMod val="50000"/>
                  </a:schemeClr>
                </a:solidFill>
                <a:latin typeface="Times New Roman" panose="02020603050405020304" pitchFamily="18" charset="0"/>
                <a:cs typeface="Times New Roman" panose="02020603050405020304" pitchFamily="18" charset="0"/>
              </a:rPr>
              <a:t>широта, эмоциональность, структурированность </a:t>
            </a:r>
            <a:r>
              <a:rPr lang="ru-RU" sz="1600" dirty="0">
                <a:solidFill>
                  <a:schemeClr val="tx1">
                    <a:lumMod val="50000"/>
                  </a:schemeClr>
                </a:solidFill>
                <a:latin typeface="Times New Roman" panose="02020603050405020304" pitchFamily="18" charset="0"/>
                <a:cs typeface="Times New Roman" panose="02020603050405020304" pitchFamily="18" charset="0"/>
              </a:rPr>
              <a:t>имеют самые низкие результаты. </a:t>
            </a:r>
          </a:p>
        </p:txBody>
      </p:sp>
    </p:spTree>
    <p:extLst>
      <p:ext uri="{BB962C8B-B14F-4D97-AF65-F5344CB8AC3E}">
        <p14:creationId xmlns:p14="http://schemas.microsoft.com/office/powerpoint/2010/main" val="203609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F537B310-5E6E-9947-87FB-D3772132BA7A}"/>
              </a:ext>
            </a:extLst>
          </p:cNvPr>
          <p:cNvSpPr txBox="1">
            <a:spLocks noChangeArrowheads="1"/>
          </p:cNvSpPr>
          <p:nvPr/>
        </p:nvSpPr>
        <p:spPr bwMode="auto">
          <a:xfrm>
            <a:off x="0" y="803305"/>
            <a:ext cx="11921383" cy="387798"/>
          </a:xfrm>
          <a:prstGeom prst="rect">
            <a:avLst/>
          </a:prstGeom>
          <a:noFill/>
          <a:ln w="9525">
            <a:noFill/>
            <a:miter lim="800000"/>
            <a:headEnd/>
            <a:tailEnd/>
          </a:ln>
        </p:spPr>
        <p:txBody>
          <a:bodyPr wrap="square" lIns="0" tIns="0" rIns="0" bIns="0">
            <a:spAutoFit/>
          </a:bodyPr>
          <a:lstStyle/>
          <a:p>
            <a:pPr algn="ctr">
              <a:lnSpc>
                <a:spcPct val="90000"/>
              </a:lnSpc>
              <a:spcBef>
                <a:spcPts val="1331"/>
              </a:spcBef>
              <a:buClr>
                <a:srgbClr val="F69200"/>
              </a:buClr>
              <a:buSzPct val="100000"/>
            </a:pP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КЛЮЧЕВАЯ ПРОБЛЕМА ПРОЕКТА</a:t>
            </a:r>
          </a:p>
        </p:txBody>
      </p:sp>
      <p:sp>
        <p:nvSpPr>
          <p:cNvPr id="3" name="Shape 485">
            <a:extLst>
              <a:ext uri="{FF2B5EF4-FFF2-40B4-BE49-F238E27FC236}">
                <a16:creationId xmlns:a16="http://schemas.microsoft.com/office/drawing/2014/main" id="{A7001191-AB0E-5949-9E3C-31D60D469765}"/>
              </a:ext>
            </a:extLst>
          </p:cNvPr>
          <p:cNvSpPr>
            <a:spLocks noChangeArrowheads="1"/>
          </p:cNvSpPr>
          <p:nvPr/>
        </p:nvSpPr>
        <p:spPr bwMode="auto">
          <a:xfrm>
            <a:off x="315422" y="4623274"/>
            <a:ext cx="11535758" cy="1950401"/>
          </a:xfrm>
          <a:prstGeom prst="rect">
            <a:avLst/>
          </a:prstGeom>
          <a:noFill/>
          <a:ln w="12700">
            <a:noFill/>
            <a:miter lim="400000"/>
            <a:headEnd/>
            <a:tailEnd/>
          </a:ln>
        </p:spPr>
        <p:txBody>
          <a:bodyPr lIns="0" tIns="60831" rIns="0" bIns="60831"/>
          <a:lstStyle/>
          <a:p>
            <a:pPr indent="360000" algn="just"/>
            <a:r>
              <a:rPr lang="ru-RU" sz="2000" dirty="0">
                <a:solidFill>
                  <a:schemeClr val="tx1">
                    <a:lumMod val="50000"/>
                  </a:schemeClr>
                </a:solidFill>
                <a:latin typeface="Times New Roman" panose="02020603050405020304" pitchFamily="18" charset="0"/>
                <a:ea typeface="Times New Roman" panose="02020603050405020304" pitchFamily="18" charset="0"/>
              </a:rPr>
              <a:t>В</a:t>
            </a:r>
            <a:r>
              <a:rPr lang="ru-RU" sz="2000" spc="5"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сложившейся</a:t>
            </a:r>
            <a:r>
              <a:rPr lang="ru-RU" sz="2000" spc="5" dirty="0">
                <a:solidFill>
                  <a:schemeClr val="tx1">
                    <a:lumMod val="50000"/>
                  </a:schemeClr>
                </a:solidFill>
                <a:latin typeface="Times New Roman" panose="02020603050405020304" pitchFamily="18" charset="0"/>
                <a:ea typeface="Times New Roman" panose="02020603050405020304" pitchFamily="18" charset="0"/>
              </a:rPr>
              <a:t> </a:t>
            </a:r>
            <a:r>
              <a:rPr lang="ru-RU" sz="2000" b="1" i="1" dirty="0">
                <a:solidFill>
                  <a:schemeClr val="tx1">
                    <a:lumMod val="50000"/>
                  </a:schemeClr>
                </a:solidFill>
                <a:latin typeface="Times New Roman" panose="02020603050405020304" pitchFamily="18" charset="0"/>
                <a:ea typeface="Times New Roman" panose="02020603050405020304" pitchFamily="18" charset="0"/>
              </a:rPr>
              <a:t>«карьерной»</a:t>
            </a:r>
            <a:r>
              <a:rPr lang="ru-RU" sz="2000" b="1" i="1" spc="5" dirty="0">
                <a:solidFill>
                  <a:schemeClr val="tx1">
                    <a:lumMod val="50000"/>
                  </a:schemeClr>
                </a:solidFill>
                <a:latin typeface="Times New Roman" panose="02020603050405020304" pitchFamily="18" charset="0"/>
                <a:ea typeface="Times New Roman" panose="02020603050405020304" pitchFamily="18" charset="0"/>
              </a:rPr>
              <a:t> </a:t>
            </a:r>
            <a:r>
              <a:rPr lang="ru-RU" sz="2000" b="1" i="1" dirty="0">
                <a:solidFill>
                  <a:schemeClr val="tx1">
                    <a:lumMod val="50000"/>
                  </a:schemeClr>
                </a:solidFill>
                <a:latin typeface="Times New Roman" panose="02020603050405020304" pitchFamily="18" charset="0"/>
                <a:ea typeface="Times New Roman" panose="02020603050405020304" pitchFamily="18" charset="0"/>
              </a:rPr>
              <a:t>образовательной</a:t>
            </a:r>
            <a:r>
              <a:rPr lang="ru-RU" sz="2000" b="1" i="1" spc="5" dirty="0">
                <a:solidFill>
                  <a:schemeClr val="tx1">
                    <a:lumMod val="50000"/>
                  </a:schemeClr>
                </a:solidFill>
                <a:latin typeface="Times New Roman" panose="02020603050405020304" pitchFamily="18" charset="0"/>
                <a:ea typeface="Times New Roman" panose="02020603050405020304" pitchFamily="18" charset="0"/>
              </a:rPr>
              <a:t> </a:t>
            </a:r>
            <a:r>
              <a:rPr lang="ru-RU" sz="2000" b="1" i="1" dirty="0">
                <a:solidFill>
                  <a:schemeClr val="tx1">
                    <a:lumMod val="50000"/>
                  </a:schemeClr>
                </a:solidFill>
                <a:latin typeface="Times New Roman" panose="02020603050405020304" pitchFamily="18" charset="0"/>
                <a:ea typeface="Times New Roman" panose="02020603050405020304" pitchFamily="18" charset="0"/>
              </a:rPr>
              <a:t>среде</a:t>
            </a:r>
            <a:r>
              <a:rPr lang="ru-RU" sz="2000" b="1" i="1" spc="305" dirty="0">
                <a:solidFill>
                  <a:schemeClr val="tx1">
                    <a:lumMod val="50000"/>
                  </a:schemeClr>
                </a:solidFill>
                <a:latin typeface="Times New Roman" panose="02020603050405020304" pitchFamily="18" charset="0"/>
                <a:ea typeface="Times New Roman" panose="02020603050405020304" pitchFamily="18" charset="0"/>
              </a:rPr>
              <a:t> </a:t>
            </a:r>
            <a:r>
              <a:rPr lang="ru-RU" sz="2000" b="1" i="1" dirty="0">
                <a:solidFill>
                  <a:schemeClr val="tx1">
                    <a:lumMod val="50000"/>
                  </a:schemeClr>
                </a:solidFill>
                <a:latin typeface="Times New Roman" panose="02020603050405020304" pitchFamily="18" charset="0"/>
                <a:ea typeface="Times New Roman" panose="02020603050405020304" pitchFamily="18" charset="0"/>
              </a:rPr>
              <a:t>активной</a:t>
            </a:r>
            <a:r>
              <a:rPr lang="ru-RU" sz="2000" b="1" i="1" spc="305" dirty="0">
                <a:solidFill>
                  <a:schemeClr val="tx1">
                    <a:lumMod val="50000"/>
                  </a:schemeClr>
                </a:solidFill>
                <a:latin typeface="Times New Roman" panose="02020603050405020304" pitchFamily="18" charset="0"/>
                <a:ea typeface="Times New Roman" panose="02020603050405020304" pitchFamily="18" charset="0"/>
              </a:rPr>
              <a:t> </a:t>
            </a:r>
            <a:r>
              <a:rPr lang="ru-RU" sz="2000" b="1" i="1" dirty="0">
                <a:solidFill>
                  <a:schemeClr val="tx1">
                    <a:lumMod val="50000"/>
                  </a:schemeClr>
                </a:solidFill>
                <a:latin typeface="Times New Roman" panose="02020603050405020304" pitchFamily="18" charset="0"/>
                <a:ea typeface="Times New Roman" panose="02020603050405020304" pitchFamily="18" charset="0"/>
              </a:rPr>
              <a:t>зависимости</a:t>
            </a:r>
            <a:r>
              <a:rPr lang="ru-RU" sz="2000" b="1" i="1" spc="5"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недостаточно</a:t>
            </a:r>
            <a:r>
              <a:rPr lang="ru-RU" sz="2000" spc="305"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условий</a:t>
            </a:r>
            <a:r>
              <a:rPr lang="ru-RU" sz="2000" spc="305"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для</a:t>
            </a:r>
            <a:r>
              <a:rPr lang="ru-RU" sz="2000" spc="305"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развития</a:t>
            </a:r>
            <a:r>
              <a:rPr lang="ru-RU" sz="2000" spc="305" dirty="0">
                <a:solidFill>
                  <a:schemeClr val="tx1">
                    <a:lumMod val="50000"/>
                  </a:schemeClr>
                </a:solidFill>
                <a:latin typeface="Times New Roman" panose="02020603050405020304" pitchFamily="18" charset="0"/>
                <a:ea typeface="Times New Roman" panose="02020603050405020304" pitchFamily="18" charset="0"/>
              </a:rPr>
              <a:t> </a:t>
            </a:r>
            <a:r>
              <a:rPr lang="ru-RU" sz="2000" b="1" i="1" dirty="0">
                <a:solidFill>
                  <a:schemeClr val="tx1">
                    <a:lumMod val="50000"/>
                  </a:schemeClr>
                </a:solidFill>
                <a:latin typeface="Times New Roman" panose="02020603050405020304" pitchFamily="18" charset="0"/>
                <a:ea typeface="Times New Roman" panose="02020603050405020304" pitchFamily="18" charset="0"/>
              </a:rPr>
              <a:t>самостоятельности</a:t>
            </a:r>
            <a:r>
              <a:rPr lang="ru-RU" sz="2000" b="1" i="1" spc="305" dirty="0">
                <a:solidFill>
                  <a:schemeClr val="tx1">
                    <a:lumMod val="50000"/>
                  </a:schemeClr>
                </a:solidFill>
                <a:latin typeface="Times New Roman" panose="02020603050405020304" pitchFamily="18" charset="0"/>
                <a:ea typeface="Times New Roman" panose="02020603050405020304" pitchFamily="18" charset="0"/>
              </a:rPr>
              <a:t> </a:t>
            </a:r>
            <a:r>
              <a:rPr lang="ru-RU" sz="2000" b="1" i="1" dirty="0">
                <a:solidFill>
                  <a:schemeClr val="tx1">
                    <a:lumMod val="50000"/>
                  </a:schemeClr>
                </a:solidFill>
                <a:latin typeface="Times New Roman" panose="02020603050405020304" pitchFamily="18" charset="0"/>
                <a:ea typeface="Times New Roman" panose="02020603050405020304" pitchFamily="18" charset="0"/>
              </a:rPr>
              <a:t>и  </a:t>
            </a:r>
            <a:r>
              <a:rPr lang="ru-RU" sz="2000" b="1" i="1" spc="5" dirty="0">
                <a:solidFill>
                  <a:schemeClr val="tx1">
                    <a:lumMod val="50000"/>
                  </a:schemeClr>
                </a:solidFill>
                <a:latin typeface="Times New Roman" panose="02020603050405020304" pitchFamily="18" charset="0"/>
                <a:ea typeface="Times New Roman" panose="02020603050405020304" pitchFamily="18" charset="0"/>
              </a:rPr>
              <a:t> </a:t>
            </a:r>
            <a:r>
              <a:rPr lang="ru-RU" sz="2000" b="1" i="1" dirty="0">
                <a:solidFill>
                  <a:schemeClr val="tx1">
                    <a:lumMod val="50000"/>
                  </a:schemeClr>
                </a:solidFill>
                <a:latin typeface="Times New Roman" panose="02020603050405020304" pitchFamily="18" charset="0"/>
                <a:ea typeface="Times New Roman" panose="02020603050405020304" pitchFamily="18" charset="0"/>
              </a:rPr>
              <a:t>творчества</a:t>
            </a:r>
            <a:r>
              <a:rPr lang="ru-RU" sz="2000" b="1" i="1" spc="5"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обучающихся,</a:t>
            </a:r>
            <a:r>
              <a:rPr lang="ru-RU" sz="2000" spc="30"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не обеспечивается  свобода</a:t>
            </a:r>
            <a:r>
              <a:rPr lang="ru-RU" sz="2000" spc="5"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индивидуального</a:t>
            </a:r>
            <a:r>
              <a:rPr lang="ru-RU" sz="2000" spc="5"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профессионального</a:t>
            </a:r>
            <a:r>
              <a:rPr lang="ru-RU" sz="2000" spc="295"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развития педагогов, тормозится</a:t>
            </a:r>
            <a:r>
              <a:rPr lang="ru-RU" sz="2000" spc="10"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внедрение</a:t>
            </a:r>
            <a:r>
              <a:rPr lang="ru-RU" sz="2000" spc="300"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самых</a:t>
            </a:r>
            <a:r>
              <a:rPr lang="ru-RU" sz="2000" spc="300" dirty="0">
                <a:solidFill>
                  <a:schemeClr val="tx1">
                    <a:lumMod val="50000"/>
                  </a:schemeClr>
                </a:solidFill>
                <a:latin typeface="Times New Roman" panose="02020603050405020304" pitchFamily="18" charset="0"/>
                <a:ea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Times New Roman" panose="02020603050405020304" pitchFamily="18" charset="0"/>
              </a:rPr>
              <a:t>передовых   технологий. Необходимо</a:t>
            </a:r>
            <a:r>
              <a:rPr lang="ru-RU" sz="2000" spc="305" dirty="0">
                <a:solidFill>
                  <a:schemeClr val="tx1">
                    <a:lumMod val="50000"/>
                  </a:schemeClr>
                </a:solidFill>
                <a:latin typeface="Times New Roman" panose="02020603050405020304" pitchFamily="18" charset="0"/>
                <a:ea typeface="Times New Roman" panose="02020603050405020304" pitchFamily="18" charset="0"/>
              </a:rPr>
              <a:t> </a:t>
            </a:r>
            <a:r>
              <a:rPr lang="ru-RU" sz="2000" b="1" i="1" dirty="0">
                <a:solidFill>
                  <a:schemeClr val="tx1">
                    <a:lumMod val="50000"/>
                  </a:schemeClr>
                </a:solidFill>
                <a:latin typeface="Times New Roman" panose="02020603050405020304" pitchFamily="18" charset="0"/>
                <a:ea typeface="Times New Roman" panose="02020603050405020304" pitchFamily="18" charset="0"/>
              </a:rPr>
              <a:t>комплексное   обновление</a:t>
            </a:r>
            <a:r>
              <a:rPr lang="ru-RU" sz="2000" b="1" i="1" spc="5" dirty="0">
                <a:solidFill>
                  <a:schemeClr val="tx1">
                    <a:lumMod val="50000"/>
                  </a:schemeClr>
                </a:solidFill>
                <a:latin typeface="Times New Roman" panose="02020603050405020304" pitchFamily="18" charset="0"/>
                <a:ea typeface="Times New Roman" panose="02020603050405020304" pitchFamily="18" charset="0"/>
              </a:rPr>
              <a:t> </a:t>
            </a:r>
            <a:r>
              <a:rPr lang="ru-RU" sz="2000" b="1" i="1" dirty="0">
                <a:solidFill>
                  <a:schemeClr val="tx1">
                    <a:lumMod val="50000"/>
                  </a:schemeClr>
                </a:solidFill>
                <a:latin typeface="Times New Roman" panose="02020603050405020304" pitchFamily="18" charset="0"/>
                <a:ea typeface="Times New Roman" panose="02020603050405020304" pitchFamily="18" charset="0"/>
              </a:rPr>
              <a:t>всех</a:t>
            </a:r>
            <a:r>
              <a:rPr lang="ru-RU" sz="2000" b="1" i="1" spc="5" dirty="0">
                <a:solidFill>
                  <a:schemeClr val="tx1">
                    <a:lumMod val="50000"/>
                  </a:schemeClr>
                </a:solidFill>
                <a:latin typeface="Times New Roman" panose="02020603050405020304" pitchFamily="18" charset="0"/>
                <a:ea typeface="Times New Roman" panose="02020603050405020304" pitchFamily="18" charset="0"/>
              </a:rPr>
              <a:t> </a:t>
            </a:r>
            <a:r>
              <a:rPr lang="ru-RU" sz="2000" b="1" i="1" dirty="0">
                <a:solidFill>
                  <a:schemeClr val="tx1">
                    <a:lumMod val="50000"/>
                  </a:schemeClr>
                </a:solidFill>
                <a:latin typeface="Times New Roman" panose="02020603050405020304" pitchFamily="18" charset="0"/>
                <a:ea typeface="Times New Roman" panose="02020603050405020304" pitchFamily="18" charset="0"/>
              </a:rPr>
              <a:t>компонентов школьной</a:t>
            </a:r>
            <a:r>
              <a:rPr lang="ru-RU" sz="2000" b="1" i="1" spc="5" dirty="0">
                <a:solidFill>
                  <a:schemeClr val="tx1">
                    <a:lumMod val="50000"/>
                  </a:schemeClr>
                </a:solidFill>
                <a:latin typeface="Times New Roman" panose="02020603050405020304" pitchFamily="18" charset="0"/>
                <a:ea typeface="Times New Roman" panose="02020603050405020304" pitchFamily="18" charset="0"/>
              </a:rPr>
              <a:t> </a:t>
            </a:r>
            <a:r>
              <a:rPr lang="ru-RU" sz="2000" b="1" i="1" dirty="0">
                <a:solidFill>
                  <a:schemeClr val="tx1">
                    <a:lumMod val="50000"/>
                  </a:schemeClr>
                </a:solidFill>
                <a:latin typeface="Times New Roman" panose="02020603050405020304" pitchFamily="18" charset="0"/>
                <a:ea typeface="Times New Roman" panose="02020603050405020304" pitchFamily="18" charset="0"/>
              </a:rPr>
              <a:t>среды (3+2): </a:t>
            </a:r>
            <a:r>
              <a:rPr lang="ru-RU" sz="2000" dirty="0">
                <a:solidFill>
                  <a:schemeClr val="tx1">
                    <a:lumMod val="50000"/>
                  </a:schemeClr>
                </a:solidFill>
                <a:latin typeface="Times New Roman" panose="02020603050405020304" pitchFamily="18" charset="0"/>
                <a:cs typeface="Times New Roman" panose="02020603050405020304" pitchFamily="18" charset="0"/>
              </a:rPr>
              <a:t>создание  </a:t>
            </a:r>
            <a:r>
              <a:rPr lang="ru-RU" sz="2000" b="1" dirty="0">
                <a:solidFill>
                  <a:schemeClr val="tx1">
                    <a:lumMod val="50000"/>
                  </a:schemeClr>
                </a:solidFill>
                <a:latin typeface="Times New Roman" panose="02020603050405020304" pitchFamily="18" charset="0"/>
                <a:cs typeface="Times New Roman" panose="02020603050405020304" pitchFamily="18" charset="0"/>
              </a:rPr>
              <a:t>творческо-карьерной ЛРОС </a:t>
            </a:r>
            <a:r>
              <a:rPr lang="ru-RU" sz="2000" dirty="0">
                <a:solidFill>
                  <a:schemeClr val="tx1">
                    <a:lumMod val="50000"/>
                  </a:schemeClr>
                </a:solidFill>
                <a:latin typeface="Times New Roman" panose="02020603050405020304" pitchFamily="18" charset="0"/>
                <a:cs typeface="Times New Roman" panose="02020603050405020304" pitchFamily="18" charset="0"/>
              </a:rPr>
              <a:t>с многообразием возможностей для развития личностного потенциала и позитивного самовыражения   всех участников образовательного процесса. </a:t>
            </a:r>
            <a:endParaRPr lang="ru-RU" sz="2000" dirty="0">
              <a:solidFill>
                <a:schemeClr val="tx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buClr>
                <a:srgbClr val="F69200"/>
              </a:buClr>
              <a:buSzPct val="100000"/>
            </a:pPr>
            <a:endParaRPr lang="ru-RU" altLang="ru-RU" sz="2661" dirty="0">
              <a:solidFill>
                <a:srgbClr val="22974F"/>
              </a:solidFill>
              <a:effectLst>
                <a:outerShdw blurRad="38100" dist="38100" dir="2700000" algn="tl">
                  <a:srgbClr val="000000">
                    <a:alpha val="43137"/>
                  </a:srgbClr>
                </a:outerShdw>
              </a:effectLst>
              <a:latin typeface="SB Sans Text Thin" panose="020B0103040504020204" pitchFamily="34" charset="0"/>
              <a:ea typeface="FedraSansPro-Light" panose="020B0303040000020004" pitchFamily="34" charset="0"/>
              <a:cs typeface="SB Sans Text Thin" panose="020B0103040504020204" pitchFamily="34" charset="0"/>
            </a:endParaRPr>
          </a:p>
        </p:txBody>
      </p:sp>
      <p:sp>
        <p:nvSpPr>
          <p:cNvPr id="4" name="Прямоугольник: скругленные углы 3">
            <a:extLst>
              <a:ext uri="{FF2B5EF4-FFF2-40B4-BE49-F238E27FC236}">
                <a16:creationId xmlns:a16="http://schemas.microsoft.com/office/drawing/2014/main" id="{B53C0EB4-5B52-4064-8034-C603A6EA0A5F}"/>
              </a:ext>
            </a:extLst>
          </p:cNvPr>
          <p:cNvSpPr/>
          <p:nvPr/>
        </p:nvSpPr>
        <p:spPr>
          <a:xfrm>
            <a:off x="708152" y="1767652"/>
            <a:ext cx="3855301" cy="285562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50000"/>
                  </a:schemeClr>
                </a:solidFill>
                <a:latin typeface="Times New Roman" panose="02020603050405020304" pitchFamily="18" charset="0"/>
                <a:cs typeface="Times New Roman" panose="02020603050405020304" pitchFamily="18" charset="0"/>
              </a:rPr>
              <a:t>Наличие возможностей для развития личностного потенциала и самовыражения  в ОО  не всегда являются возможностями </a:t>
            </a:r>
            <a:r>
              <a:rPr lang="ru-RU" sz="2000" b="1" dirty="0">
                <a:solidFill>
                  <a:schemeClr val="tx1">
                    <a:lumMod val="50000"/>
                  </a:schemeClr>
                </a:solidFill>
                <a:latin typeface="Times New Roman" panose="02020603050405020304" pitchFamily="18" charset="0"/>
                <a:cs typeface="Times New Roman" panose="02020603050405020304" pitchFamily="18" charset="0"/>
              </a:rPr>
              <a:t>для всех</a:t>
            </a:r>
          </a:p>
          <a:p>
            <a:pPr algn="ctr"/>
            <a:r>
              <a:rPr lang="ru-RU" sz="2000" dirty="0">
                <a:solidFill>
                  <a:schemeClr val="tx1">
                    <a:lumMod val="50000"/>
                  </a:schemeClr>
                </a:solidFill>
                <a:latin typeface="Times New Roman" panose="02020603050405020304" pitchFamily="18" charset="0"/>
                <a:cs typeface="Times New Roman" panose="02020603050405020304" pitchFamily="18" charset="0"/>
              </a:rPr>
              <a:t>участников образовательного процесса</a:t>
            </a:r>
          </a:p>
        </p:txBody>
      </p:sp>
      <p:sp>
        <p:nvSpPr>
          <p:cNvPr id="5" name="Прямоугольник: скругленные углы 4">
            <a:extLst>
              <a:ext uri="{FF2B5EF4-FFF2-40B4-BE49-F238E27FC236}">
                <a16:creationId xmlns:a16="http://schemas.microsoft.com/office/drawing/2014/main" id="{70845D8B-BC04-46B5-B1FD-A3EB31BC63F7}"/>
              </a:ext>
            </a:extLst>
          </p:cNvPr>
          <p:cNvSpPr/>
          <p:nvPr/>
        </p:nvSpPr>
        <p:spPr>
          <a:xfrm>
            <a:off x="7031290" y="1839660"/>
            <a:ext cx="4249286" cy="263833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Недостаточный  уровень </a:t>
            </a:r>
            <a:r>
              <a:rPr lang="ru-RU" sz="2000" b="1"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эмоционального интеллекта   и   мотивации </a:t>
            </a:r>
            <a:r>
              <a:rPr lang="ru-RU" sz="200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к социальной активности у отдельных участников образовательного процесса  тормозит  целедостижение в создании    ЛРОС   </a:t>
            </a:r>
          </a:p>
        </p:txBody>
      </p:sp>
      <p:sp>
        <p:nvSpPr>
          <p:cNvPr id="6" name="Прямоугольник 5">
            <a:extLst>
              <a:ext uri="{FF2B5EF4-FFF2-40B4-BE49-F238E27FC236}">
                <a16:creationId xmlns:a16="http://schemas.microsoft.com/office/drawing/2014/main" id="{95BE033C-9A85-4F2C-A15F-C35C1C48E7C2}"/>
              </a:ext>
            </a:extLst>
          </p:cNvPr>
          <p:cNvSpPr/>
          <p:nvPr/>
        </p:nvSpPr>
        <p:spPr>
          <a:xfrm>
            <a:off x="4485868" y="1196752"/>
            <a:ext cx="2545421" cy="492422"/>
          </a:xfrm>
          <a:prstGeom prst="rect">
            <a:avLst/>
          </a:prstGeom>
          <a:solidFill>
            <a:schemeClr val="accent1">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lumMod val="50000"/>
                  </a:schemeClr>
                </a:solidFill>
                <a:latin typeface="Times New Roman" panose="02020603050405020304" pitchFamily="18" charset="0"/>
                <a:cs typeface="Times New Roman" panose="02020603050405020304" pitchFamily="18" charset="0"/>
              </a:rPr>
              <a:t>Противоречия</a:t>
            </a:r>
          </a:p>
        </p:txBody>
      </p:sp>
      <p:sp>
        <p:nvSpPr>
          <p:cNvPr id="7" name="Стрелка: вправо 6">
            <a:extLst>
              <a:ext uri="{FF2B5EF4-FFF2-40B4-BE49-F238E27FC236}">
                <a16:creationId xmlns:a16="http://schemas.microsoft.com/office/drawing/2014/main" id="{062B2F06-3DB7-4FD1-A988-2300139AC971}"/>
              </a:ext>
            </a:extLst>
          </p:cNvPr>
          <p:cNvSpPr/>
          <p:nvPr/>
        </p:nvSpPr>
        <p:spPr>
          <a:xfrm>
            <a:off x="4799856" y="2350121"/>
            <a:ext cx="1917448" cy="4985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8" name="Стрелка: вправо 7">
            <a:extLst>
              <a:ext uri="{FF2B5EF4-FFF2-40B4-BE49-F238E27FC236}">
                <a16:creationId xmlns:a16="http://schemas.microsoft.com/office/drawing/2014/main" id="{A3F280EA-917A-4774-9E0B-758C583E2215}"/>
              </a:ext>
            </a:extLst>
          </p:cNvPr>
          <p:cNvSpPr/>
          <p:nvPr/>
        </p:nvSpPr>
        <p:spPr>
          <a:xfrm flipH="1">
            <a:off x="4799856" y="2893054"/>
            <a:ext cx="177424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a:extLst>
              <a:ext uri="{FF2B5EF4-FFF2-40B4-BE49-F238E27FC236}">
                <a16:creationId xmlns:a16="http://schemas.microsoft.com/office/drawing/2014/main" id="{8388D96A-8F23-49D4-808F-EDD54E35C02B}"/>
              </a:ext>
            </a:extLst>
          </p:cNvPr>
          <p:cNvSpPr/>
          <p:nvPr/>
        </p:nvSpPr>
        <p:spPr>
          <a:xfrm>
            <a:off x="5275024" y="3377687"/>
            <a:ext cx="967107" cy="12034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9097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A5C9BF40-302D-664E-A89C-4A9D9320B4A8}"/>
              </a:ext>
            </a:extLst>
          </p:cNvPr>
          <p:cNvSpPr txBox="1">
            <a:spLocks noChangeArrowheads="1"/>
          </p:cNvSpPr>
          <p:nvPr/>
        </p:nvSpPr>
        <p:spPr bwMode="auto">
          <a:xfrm>
            <a:off x="-67201" y="931492"/>
            <a:ext cx="11945523" cy="387798"/>
          </a:xfrm>
          <a:prstGeom prst="rect">
            <a:avLst/>
          </a:prstGeom>
          <a:noFill/>
          <a:ln w="9525">
            <a:noFill/>
            <a:miter lim="800000"/>
            <a:headEnd/>
            <a:tailEnd/>
          </a:ln>
        </p:spPr>
        <p:txBody>
          <a:bodyPr wrap="square" lIns="0" tIns="0" rIns="0" bIns="0">
            <a:spAutoFit/>
          </a:bodyPr>
          <a:lstStyle/>
          <a:p>
            <a:pPr algn="ctr">
              <a:lnSpc>
                <a:spcPct val="90000"/>
              </a:lnSpc>
              <a:buClr>
                <a:srgbClr val="F69200"/>
              </a:buClr>
              <a:buSzPct val="100000"/>
            </a:pP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ЦЕЛЕВЫЕ ГРУППЫ ПРОЕКТА, БЛАГОПОЛУЧАТЕЛИ, ПАРТНЕРЫ</a:t>
            </a:r>
          </a:p>
        </p:txBody>
      </p:sp>
      <p:graphicFrame>
        <p:nvGraphicFramePr>
          <p:cNvPr id="4" name="Таблица 3">
            <a:extLst>
              <a:ext uri="{FF2B5EF4-FFF2-40B4-BE49-F238E27FC236}">
                <a16:creationId xmlns:a16="http://schemas.microsoft.com/office/drawing/2014/main" id="{5D6CD4FB-2E51-4BBD-A62D-0E2FCA7D0BE0}"/>
              </a:ext>
            </a:extLst>
          </p:cNvPr>
          <p:cNvGraphicFramePr>
            <a:graphicFrameLocks noGrp="1"/>
          </p:cNvGraphicFramePr>
          <p:nvPr>
            <p:extLst>
              <p:ext uri="{D42A27DB-BD31-4B8C-83A1-F6EECF244321}">
                <p14:modId xmlns:p14="http://schemas.microsoft.com/office/powerpoint/2010/main" val="329523480"/>
              </p:ext>
            </p:extLst>
          </p:nvPr>
        </p:nvGraphicFramePr>
        <p:xfrm>
          <a:off x="102550" y="1324598"/>
          <a:ext cx="12400947" cy="5450814"/>
        </p:xfrm>
        <a:graphic>
          <a:graphicData uri="http://schemas.openxmlformats.org/drawingml/2006/table">
            <a:tbl>
              <a:tblPr firstRow="1" bandRow="1">
                <a:tableStyleId>{5C22544A-7EE6-4342-B048-85BDC9FD1C3A}</a:tableStyleId>
              </a:tblPr>
              <a:tblGrid>
                <a:gridCol w="1751887">
                  <a:extLst>
                    <a:ext uri="{9D8B030D-6E8A-4147-A177-3AD203B41FA5}">
                      <a16:colId xmlns:a16="http://schemas.microsoft.com/office/drawing/2014/main" val="4291280365"/>
                    </a:ext>
                  </a:extLst>
                </a:gridCol>
                <a:gridCol w="10649060">
                  <a:extLst>
                    <a:ext uri="{9D8B030D-6E8A-4147-A177-3AD203B41FA5}">
                      <a16:colId xmlns:a16="http://schemas.microsoft.com/office/drawing/2014/main" val="3093448779"/>
                    </a:ext>
                  </a:extLst>
                </a:gridCol>
              </a:tblGrid>
              <a:tr h="487110">
                <a:tc>
                  <a:txBody>
                    <a:bodyPr/>
                    <a:lstStyle/>
                    <a:p>
                      <a:pPr algn="ctr"/>
                      <a:r>
                        <a:rPr lang="ru-RU" sz="1600" dirty="0" err="1">
                          <a:solidFill>
                            <a:schemeClr val="accent3">
                              <a:lumMod val="50000"/>
                            </a:schemeClr>
                          </a:solidFill>
                          <a:latin typeface="Times New Roman" panose="02020603050405020304" pitchFamily="18" charset="0"/>
                          <a:cs typeface="Times New Roman" panose="02020603050405020304" pitchFamily="18" charset="0"/>
                        </a:rPr>
                        <a:t>Благополуч</a:t>
                      </a:r>
                      <a:r>
                        <a:rPr lang="ru-RU" sz="1600" dirty="0">
                          <a:solidFill>
                            <a:schemeClr val="accent3">
                              <a:lumMod val="50000"/>
                            </a:schemeClr>
                          </a:solidFill>
                          <a:latin typeface="Times New Roman" panose="02020603050405020304" pitchFamily="18" charset="0"/>
                          <a:cs typeface="Times New Roman" panose="02020603050405020304" pitchFamily="18" charset="0"/>
                        </a:rPr>
                        <a:t>- ли </a:t>
                      </a:r>
                    </a:p>
                    <a:p>
                      <a:pPr algn="ctr"/>
                      <a:r>
                        <a:rPr lang="ru-RU" sz="1600" dirty="0">
                          <a:solidFill>
                            <a:schemeClr val="accent3">
                              <a:lumMod val="50000"/>
                            </a:schemeClr>
                          </a:solidFill>
                          <a:latin typeface="Times New Roman" panose="02020603050405020304" pitchFamily="18" charset="0"/>
                          <a:cs typeface="Times New Roman" panose="02020603050405020304" pitchFamily="18" charset="0"/>
                        </a:rPr>
                        <a:t>(цел. группы)  </a:t>
                      </a:r>
                    </a:p>
                  </a:txBody>
                  <a:tcPr>
                    <a:solidFill>
                      <a:schemeClr val="accent3">
                        <a:lumMod val="40000"/>
                        <a:lumOff val="60000"/>
                      </a:schemeClr>
                    </a:solidFill>
                  </a:tcPr>
                </a:tc>
                <a:tc>
                  <a:txBody>
                    <a:bodyPr/>
                    <a:lstStyle/>
                    <a:p>
                      <a:pPr algn="ctr"/>
                      <a:r>
                        <a:rPr lang="ru-RU" sz="1800" dirty="0">
                          <a:solidFill>
                            <a:schemeClr val="accent3">
                              <a:lumMod val="50000"/>
                            </a:schemeClr>
                          </a:solidFill>
                          <a:latin typeface="Times New Roman" panose="02020603050405020304" pitchFamily="18" charset="0"/>
                          <a:cs typeface="Times New Roman" panose="02020603050405020304" pitchFamily="18" charset="0"/>
                        </a:rPr>
                        <a:t>Потребности </a:t>
                      </a:r>
                      <a:r>
                        <a:rPr lang="ru-RU" sz="1800" dirty="0" err="1">
                          <a:solidFill>
                            <a:schemeClr val="accent3">
                              <a:lumMod val="50000"/>
                            </a:schemeClr>
                          </a:solidFill>
                          <a:latin typeface="Times New Roman" panose="02020603050405020304" pitchFamily="18" charset="0"/>
                          <a:cs typeface="Times New Roman" panose="02020603050405020304" pitchFamily="18" charset="0"/>
                        </a:rPr>
                        <a:t>благополучателей</a:t>
                      </a:r>
                      <a:r>
                        <a:rPr lang="ru-RU" sz="1800" dirty="0">
                          <a:solidFill>
                            <a:schemeClr val="accent3">
                              <a:lumMod val="50000"/>
                            </a:schemeClr>
                          </a:solidFill>
                          <a:latin typeface="Times New Roman" panose="02020603050405020304" pitchFamily="18" charset="0"/>
                          <a:cs typeface="Times New Roman" panose="02020603050405020304" pitchFamily="18" charset="0"/>
                        </a:rPr>
                        <a:t> и их учет  в реализации проекта</a:t>
                      </a:r>
                    </a:p>
                  </a:txBody>
                  <a:tcPr>
                    <a:solidFill>
                      <a:schemeClr val="accent3">
                        <a:lumMod val="40000"/>
                        <a:lumOff val="60000"/>
                      </a:schemeClr>
                    </a:solidFill>
                  </a:tcPr>
                </a:tc>
                <a:extLst>
                  <a:ext uri="{0D108BD9-81ED-4DB2-BD59-A6C34878D82A}">
                    <a16:rowId xmlns:a16="http://schemas.microsoft.com/office/drawing/2014/main" val="3769819933"/>
                  </a:ext>
                </a:extLst>
              </a:tr>
              <a:tr h="796753">
                <a:tc>
                  <a:txBody>
                    <a:bodyPr/>
                    <a:lstStyle/>
                    <a:p>
                      <a:r>
                        <a:rPr lang="ru-RU" sz="1600" b="1" i="1">
                          <a:latin typeface="Times New Roman" panose="02020603050405020304" pitchFamily="18" charset="0"/>
                          <a:cs typeface="Times New Roman" panose="02020603050405020304" pitchFamily="18" charset="0"/>
                        </a:rPr>
                        <a:t>Обучающиеся</a:t>
                      </a:r>
                      <a:endParaRPr lang="ru-RU" sz="1600" b="1" i="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ru-RU" sz="1800" dirty="0">
                          <a:latin typeface="Times New Roman" panose="02020603050405020304" pitchFamily="18" charset="0"/>
                          <a:cs typeface="Times New Roman" panose="02020603050405020304" pitchFamily="18" charset="0"/>
                        </a:rPr>
                        <a:t>Учиться тому, что пригодится в жизни. Учиться с интересом.  Комфортное дружелюбное и безопасное пространство. Живое общение со сверстниками, выпускниками и с успешными взрослыми. Возможность выбора в соответствии с образовательными и творческими запросами.</a:t>
                      </a:r>
                    </a:p>
                  </a:txBody>
                  <a:tcPr>
                    <a:solidFill>
                      <a:schemeClr val="accent3">
                        <a:lumMod val="20000"/>
                        <a:lumOff val="80000"/>
                      </a:schemeClr>
                    </a:solidFill>
                  </a:tcPr>
                </a:tc>
                <a:extLst>
                  <a:ext uri="{0D108BD9-81ED-4DB2-BD59-A6C34878D82A}">
                    <a16:rowId xmlns:a16="http://schemas.microsoft.com/office/drawing/2014/main" val="1245359667"/>
                  </a:ext>
                </a:extLst>
              </a:tr>
              <a:tr h="749883">
                <a:tc>
                  <a:txBody>
                    <a:bodyPr/>
                    <a:lstStyle/>
                    <a:p>
                      <a:r>
                        <a:rPr lang="ru-RU" sz="1600" b="1" i="1" dirty="0">
                          <a:latin typeface="Times New Roman" panose="02020603050405020304" pitchFamily="18" charset="0"/>
                          <a:cs typeface="Times New Roman" panose="02020603050405020304" pitchFamily="18" charset="0"/>
                        </a:rPr>
                        <a:t>Родители </a:t>
                      </a:r>
                      <a:r>
                        <a:rPr lang="ru-RU" sz="1400" b="1" i="1" dirty="0">
                          <a:latin typeface="Times New Roman" panose="02020603050405020304" pitchFamily="18" charset="0"/>
                          <a:cs typeface="Times New Roman" panose="02020603050405020304" pitchFamily="18" charset="0"/>
                        </a:rPr>
                        <a:t>(законные представители) </a:t>
                      </a:r>
                    </a:p>
                  </a:txBody>
                  <a:tcPr>
                    <a:solidFill>
                      <a:schemeClr val="accent3">
                        <a:lumMod val="20000"/>
                        <a:lumOff val="80000"/>
                      </a:schemeClr>
                    </a:solidFill>
                  </a:tcPr>
                </a:tc>
                <a:tc>
                  <a:txBody>
                    <a:bodyPr/>
                    <a:lstStyle/>
                    <a:p>
                      <a:r>
                        <a:rPr lang="ru-RU" sz="1800" dirty="0">
                          <a:latin typeface="Times New Roman" panose="02020603050405020304" pitchFamily="18" charset="0"/>
                          <a:cs typeface="Times New Roman" panose="02020603050405020304" pitchFamily="18" charset="0"/>
                        </a:rPr>
                        <a:t>Актуальное, качественное и востребованное образование для ребенка, развитие его способностей. Уверенность в будущем ребенка, его потенциальной успешности. Занятость ребенка в соответствии с образовательными и творческими запросами.</a:t>
                      </a:r>
                    </a:p>
                  </a:txBody>
                  <a:tcPr>
                    <a:solidFill>
                      <a:schemeClr val="accent3">
                        <a:lumMod val="20000"/>
                        <a:lumOff val="80000"/>
                      </a:schemeClr>
                    </a:solidFill>
                  </a:tcPr>
                </a:tc>
                <a:extLst>
                  <a:ext uri="{0D108BD9-81ED-4DB2-BD59-A6C34878D82A}">
                    <a16:rowId xmlns:a16="http://schemas.microsoft.com/office/drawing/2014/main" val="886730074"/>
                  </a:ext>
                </a:extLst>
              </a:tr>
              <a:tr h="927087">
                <a:tc>
                  <a:txBody>
                    <a:bodyPr/>
                    <a:lstStyle/>
                    <a:p>
                      <a:r>
                        <a:rPr lang="ru-RU" sz="1600" b="1" i="1" dirty="0">
                          <a:latin typeface="Times New Roman" panose="02020603050405020304" pitchFamily="18" charset="0"/>
                          <a:cs typeface="Times New Roman" panose="02020603050405020304" pitchFamily="18" charset="0"/>
                        </a:rPr>
                        <a:t>Педагоги и сотрудники коллектива </a:t>
                      </a:r>
                    </a:p>
                  </a:txBody>
                  <a:tcPr>
                    <a:solidFill>
                      <a:schemeClr val="accent3">
                        <a:lumMod val="20000"/>
                        <a:lumOff val="80000"/>
                      </a:schemeClr>
                    </a:solidFill>
                  </a:tcPr>
                </a:tc>
                <a:tc>
                  <a:txBody>
                    <a:bodyPr/>
                    <a:lstStyle/>
                    <a:p>
                      <a:r>
                        <a:rPr lang="ru-RU" sz="1800" dirty="0">
                          <a:latin typeface="Times New Roman" panose="02020603050405020304" pitchFamily="18" charset="0"/>
                          <a:cs typeface="Times New Roman" panose="02020603050405020304" pitchFamily="18" charset="0"/>
                        </a:rPr>
                        <a:t>Личный профессиональный рост. Методики, соответствующие ФГОС и обеспечивающие высокие образовательные результаты. Субъективное психологическое благополучие.   Позитивный психологический климат и гармонизация межличностных отношений субъектов ОП.</a:t>
                      </a:r>
                    </a:p>
                  </a:txBody>
                  <a:tcPr>
                    <a:solidFill>
                      <a:schemeClr val="accent3">
                        <a:lumMod val="20000"/>
                        <a:lumOff val="80000"/>
                      </a:schemeClr>
                    </a:solidFill>
                  </a:tcPr>
                </a:tc>
                <a:extLst>
                  <a:ext uri="{0D108BD9-81ED-4DB2-BD59-A6C34878D82A}">
                    <a16:rowId xmlns:a16="http://schemas.microsoft.com/office/drawing/2014/main" val="856216830"/>
                  </a:ext>
                </a:extLst>
              </a:tr>
              <a:tr h="1174890">
                <a:tc>
                  <a:txBody>
                    <a:bodyPr/>
                    <a:lstStyle/>
                    <a:p>
                      <a:r>
                        <a:rPr lang="ru-RU" sz="1600" b="1" i="1">
                          <a:latin typeface="Times New Roman" panose="02020603050405020304" pitchFamily="18" charset="0"/>
                          <a:cs typeface="Times New Roman" panose="02020603050405020304" pitchFamily="18" charset="0"/>
                        </a:rPr>
                        <a:t>Администрация</a:t>
                      </a:r>
                      <a:endParaRPr lang="ru-RU" sz="1600" b="1" i="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ru-RU" sz="1800" dirty="0">
                          <a:latin typeface="Times New Roman" panose="02020603050405020304" pitchFamily="18" charset="0"/>
                          <a:cs typeface="Times New Roman" panose="02020603050405020304" pitchFamily="18" charset="0"/>
                        </a:rPr>
                        <a:t>Продвижение школы в региональном рейтинге. Развитие профессиональных компетенций педагогического состава. Принятие решений осуществляется на основе Соглашений между учащимися, родителями, учителями Личный профессиональный рост. Опыт трансформации образовательных сред. Выполнение задач государственной политики в сфере образования.</a:t>
                      </a:r>
                    </a:p>
                  </a:txBody>
                  <a:tcPr>
                    <a:solidFill>
                      <a:schemeClr val="accent3">
                        <a:lumMod val="20000"/>
                        <a:lumOff val="80000"/>
                      </a:schemeClr>
                    </a:solidFill>
                  </a:tcPr>
                </a:tc>
                <a:extLst>
                  <a:ext uri="{0D108BD9-81ED-4DB2-BD59-A6C34878D82A}">
                    <a16:rowId xmlns:a16="http://schemas.microsoft.com/office/drawing/2014/main" val="2997543629"/>
                  </a:ext>
                </a:extLst>
              </a:tr>
              <a:tr h="927087">
                <a:tc>
                  <a:txBody>
                    <a:bodyPr/>
                    <a:lstStyle/>
                    <a:p>
                      <a:r>
                        <a:rPr lang="ru-RU" sz="1600" b="1" i="1" dirty="0">
                          <a:latin typeface="Times New Roman" panose="02020603050405020304" pitchFamily="18" charset="0"/>
                          <a:cs typeface="Times New Roman" panose="02020603050405020304" pitchFamily="18" charset="0"/>
                        </a:rPr>
                        <a:t>Социокультурное пространство </a:t>
                      </a:r>
                    </a:p>
                  </a:txBody>
                  <a:tcPr>
                    <a:solidFill>
                      <a:schemeClr val="accent3">
                        <a:lumMod val="20000"/>
                        <a:lumOff val="80000"/>
                      </a:schemeClr>
                    </a:solidFill>
                  </a:tcPr>
                </a:tc>
                <a:tc>
                  <a:txBody>
                    <a:bodyPr/>
                    <a:lstStyle/>
                    <a:p>
                      <a:r>
                        <a:rPr lang="ru-RU" sz="1800" dirty="0">
                          <a:latin typeface="Times New Roman" panose="02020603050405020304" pitchFamily="18" charset="0"/>
                          <a:cs typeface="Times New Roman" panose="02020603050405020304" pitchFamily="18" charset="0"/>
                        </a:rPr>
                        <a:t>Снижение/отсутствие правонарушений. Профилактика зависимостей и </a:t>
                      </a:r>
                      <a:r>
                        <a:rPr lang="ru-RU" sz="1800" dirty="0" err="1">
                          <a:latin typeface="Times New Roman" panose="02020603050405020304" pitchFamily="18" charset="0"/>
                          <a:cs typeface="Times New Roman" panose="02020603050405020304" pitchFamily="18" charset="0"/>
                        </a:rPr>
                        <a:t>буллинга</a:t>
                      </a:r>
                      <a:r>
                        <a:rPr lang="ru-RU" sz="1800" dirty="0">
                          <a:latin typeface="Times New Roman" panose="02020603050405020304" pitchFamily="18" charset="0"/>
                          <a:cs typeface="Times New Roman" panose="02020603050405020304" pitchFamily="18" charset="0"/>
                        </a:rPr>
                        <a:t>. Профориентация. Волонтерская деятельность. Участие в образовательных и социальных проектах. Социальная активность обучающихся.</a:t>
                      </a:r>
                    </a:p>
                  </a:txBody>
                  <a:tcPr>
                    <a:solidFill>
                      <a:schemeClr val="accent3">
                        <a:lumMod val="20000"/>
                        <a:lumOff val="80000"/>
                      </a:schemeClr>
                    </a:solidFill>
                  </a:tcPr>
                </a:tc>
                <a:extLst>
                  <a:ext uri="{0D108BD9-81ED-4DB2-BD59-A6C34878D82A}">
                    <a16:rowId xmlns:a16="http://schemas.microsoft.com/office/drawing/2014/main" val="714825930"/>
                  </a:ext>
                </a:extLst>
              </a:tr>
            </a:tbl>
          </a:graphicData>
        </a:graphic>
      </p:graphicFrame>
    </p:spTree>
    <p:extLst>
      <p:ext uri="{BB962C8B-B14F-4D97-AF65-F5344CB8AC3E}">
        <p14:creationId xmlns:p14="http://schemas.microsoft.com/office/powerpoint/2010/main" val="409209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54E96B92-3D58-5640-8F47-6C7FF26FC0A7}"/>
              </a:ext>
            </a:extLst>
          </p:cNvPr>
          <p:cNvGrpSpPr/>
          <p:nvPr/>
        </p:nvGrpSpPr>
        <p:grpSpPr>
          <a:xfrm>
            <a:off x="99701" y="1382235"/>
            <a:ext cx="1968381" cy="2401368"/>
            <a:chOff x="-150473" y="1310509"/>
            <a:chExt cx="2719485" cy="2447194"/>
          </a:xfrm>
        </p:grpSpPr>
        <p:sp>
          <p:nvSpPr>
            <p:cNvPr id="3" name="TextBox 9">
              <a:extLst>
                <a:ext uri="{FF2B5EF4-FFF2-40B4-BE49-F238E27FC236}">
                  <a16:creationId xmlns:a16="http://schemas.microsoft.com/office/drawing/2014/main" id="{8C2CE251-2A30-654D-B8B8-5939418F35CA}"/>
                </a:ext>
              </a:extLst>
            </p:cNvPr>
            <p:cNvSpPr txBox="1">
              <a:spLocks noChangeArrowheads="1"/>
            </p:cNvSpPr>
            <p:nvPr/>
          </p:nvSpPr>
          <p:spPr bwMode="auto">
            <a:xfrm>
              <a:off x="-150473" y="2324044"/>
              <a:ext cx="2719485" cy="1433659"/>
            </a:xfrm>
            <a:prstGeom prst="rect">
              <a:avLst/>
            </a:prstGeom>
            <a:noFill/>
            <a:ln w="9525">
              <a:noFill/>
              <a:miter lim="800000"/>
              <a:headEnd/>
              <a:tailEnd/>
            </a:ln>
          </p:spPr>
          <p:txBody>
            <a:bodyPr wrap="square" lIns="0" tIns="0" rIns="0" bIns="0">
              <a:spAutoFit/>
            </a:bodyPr>
            <a:lstStyle/>
            <a:p>
              <a:pPr algn="ctr">
                <a:lnSpc>
                  <a:spcPct val="90000"/>
                </a:lnSpc>
                <a:spcBef>
                  <a:spcPts val="1331"/>
                </a:spcBef>
                <a:buClr>
                  <a:srgbClr val="F69200"/>
                </a:buClr>
                <a:buSzPct val="100000"/>
              </a:pPr>
              <a:r>
                <a:rPr lang="ru-RU" altLang="ru-RU" sz="32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ЦЕЛИ ПРОЕКТА </a:t>
              </a:r>
            </a:p>
            <a:p>
              <a:pPr algn="ctr">
                <a:lnSpc>
                  <a:spcPct val="90000"/>
                </a:lnSpc>
                <a:spcBef>
                  <a:spcPts val="600"/>
                </a:spcBef>
                <a:buClr>
                  <a:srgbClr val="F69200"/>
                </a:buClr>
                <a:buSzPct val="100000"/>
              </a:pPr>
              <a:r>
                <a:rPr lang="ru-RU" altLang="ru-RU" sz="2400" b="1" cap="all" dirty="0">
                  <a:solidFill>
                    <a:srgbClr val="00642D"/>
                  </a:solidFill>
                  <a:latin typeface="SB Sans Text Semibold" panose="020B0503040504020204" pitchFamily="34" charset="0"/>
                  <a:ea typeface="FedraSansPro-LightItalic" panose="020B0303040000020004" pitchFamily="34" charset="0"/>
                  <a:cs typeface="SB Sans Text Semibold" panose="020B0503040504020204" pitchFamily="34" charset="0"/>
                </a:rPr>
                <a:t> </a:t>
              </a:r>
            </a:p>
          </p:txBody>
        </p:sp>
        <p:pic>
          <p:nvPicPr>
            <p:cNvPr id="4" name="Рисунок 3" descr="Головоломка">
              <a:extLst>
                <a:ext uri="{FF2B5EF4-FFF2-40B4-BE49-F238E27FC236}">
                  <a16:creationId xmlns:a16="http://schemas.microsoft.com/office/drawing/2014/main" id="{7C7C77AC-B257-A344-9FE3-03422A1999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012" y="1310509"/>
              <a:ext cx="914400" cy="914400"/>
            </a:xfrm>
            <a:prstGeom prst="rect">
              <a:avLst/>
            </a:prstGeom>
          </p:spPr>
        </p:pic>
      </p:grpSp>
      <p:sp>
        <p:nvSpPr>
          <p:cNvPr id="6" name="Прямоугольник 5">
            <a:extLst>
              <a:ext uri="{FF2B5EF4-FFF2-40B4-BE49-F238E27FC236}">
                <a16:creationId xmlns:a16="http://schemas.microsoft.com/office/drawing/2014/main" id="{9E9AF5EE-AC82-4440-BB51-8E8DA34CB83B}"/>
              </a:ext>
            </a:extLst>
          </p:cNvPr>
          <p:cNvSpPr/>
          <p:nvPr/>
        </p:nvSpPr>
        <p:spPr>
          <a:xfrm>
            <a:off x="2068081" y="957130"/>
            <a:ext cx="9964397" cy="1418601"/>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000">
              <a:buClr>
                <a:srgbClr val="F69200"/>
              </a:buClr>
              <a:buSzPct val="100000"/>
            </a:pPr>
            <a:r>
              <a:rPr lang="ru-RU" altLang="ru-RU" dirty="0">
                <a:solidFill>
                  <a:schemeClr val="tx1"/>
                </a:solidFill>
                <a:effectLst>
                  <a:outerShdw blurRad="38100" dist="38100" dir="2700000" algn="tl">
                    <a:srgbClr val="000000">
                      <a:alpha val="43137"/>
                    </a:srgbClr>
                  </a:outerShdw>
                </a:effectLst>
                <a:latin typeface="Times New Roman" panose="02020603050405020304" pitchFamily="18" charset="0"/>
                <a:ea typeface="FedraSansPro-Light"/>
                <a:cs typeface="Times New Roman" panose="02020603050405020304" pitchFamily="18" charset="0"/>
              </a:rPr>
              <a:t>Цель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1. Создание личностно-развивающей среды,  которая обеспечит условия для развития  культуры межличностного взаимодействия и сотрудничества всех  субъектов образовательного процесса и позитивно повлияет на  развитие параметров среды (широта, безопасность, эмоциональность, структурированность), будет способствовать общению и творчеству, пробуждая интерес к различным сферам жизни.</a:t>
            </a:r>
          </a:p>
        </p:txBody>
      </p:sp>
      <p:sp>
        <p:nvSpPr>
          <p:cNvPr id="7" name="Прямоугольник 6">
            <a:extLst>
              <a:ext uri="{FF2B5EF4-FFF2-40B4-BE49-F238E27FC236}">
                <a16:creationId xmlns:a16="http://schemas.microsoft.com/office/drawing/2014/main" id="{7E1EB99E-6C8A-414B-99BE-A529399420B4}"/>
              </a:ext>
            </a:extLst>
          </p:cNvPr>
          <p:cNvSpPr/>
          <p:nvPr/>
        </p:nvSpPr>
        <p:spPr>
          <a:xfrm>
            <a:off x="2068082" y="2546100"/>
            <a:ext cx="9964396" cy="1696886"/>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380" algn="just">
              <a:buClr>
                <a:srgbClr val="F69200"/>
              </a:buClr>
              <a:buSzPct val="100000"/>
            </a:pPr>
            <a:r>
              <a:rPr lang="ru-RU" altLang="ru-RU" dirty="0">
                <a:solidFill>
                  <a:schemeClr val="tx1"/>
                </a:solidFill>
                <a:effectLst>
                  <a:outerShdw blurRad="38100" dist="38100" dir="2700000" algn="tl">
                    <a:srgbClr val="000000">
                      <a:alpha val="43137"/>
                    </a:srgbClr>
                  </a:outerShdw>
                </a:effectLst>
                <a:latin typeface="Times New Roman" panose="02020603050405020304" pitchFamily="18" charset="0"/>
                <a:ea typeface="FedraSansPro-Light"/>
                <a:cs typeface="Times New Roman" panose="02020603050405020304" pitchFamily="18" charset="0"/>
              </a:rPr>
              <a:t>Цель   </a:t>
            </a:r>
            <a:r>
              <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Расширение возможностей </a:t>
            </a:r>
          </a:p>
          <a:p>
            <a:pPr indent="270380" algn="just">
              <a:buClr>
                <a:srgbClr val="F69200"/>
              </a:buClr>
              <a:buSzPct val="100000"/>
            </a:pPr>
            <a:r>
              <a:rPr lang="ru-RU" b="1" dirty="0">
                <a:solidFill>
                  <a:schemeClr val="tx1">
                    <a:lumMod val="95000"/>
                    <a:lumOff val="5000"/>
                  </a:schemeClr>
                </a:solidFill>
                <a:latin typeface="Times New Roman" panose="02020603050405020304" pitchFamily="18" charset="0"/>
                <a:cs typeface="Times New Roman" panose="02020603050405020304" pitchFamily="18" charset="0"/>
              </a:rPr>
              <a:t>для обучающихся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совершать осознанный самостоятельный выбор социально-значимых и личностных целей в своей жизни и путей их достижения, </a:t>
            </a:r>
          </a:p>
          <a:p>
            <a:pPr indent="270380" algn="just">
              <a:buClr>
                <a:srgbClr val="F69200"/>
              </a:buClr>
              <a:buSzPct val="100000"/>
            </a:pPr>
            <a:r>
              <a:rPr lang="ru-RU" b="1" dirty="0">
                <a:solidFill>
                  <a:schemeClr val="tx1">
                    <a:lumMod val="95000"/>
                    <a:lumOff val="5000"/>
                  </a:schemeClr>
                </a:solidFill>
                <a:latin typeface="Times New Roman" panose="02020603050405020304" pitchFamily="18" charset="0"/>
                <a:cs typeface="Times New Roman" panose="02020603050405020304" pitchFamily="18" charset="0"/>
              </a:rPr>
              <a:t>для педагогов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стимулировать профессиональную инициативу и активность,</a:t>
            </a:r>
          </a:p>
          <a:p>
            <a:pPr indent="270380" algn="just">
              <a:buClr>
                <a:srgbClr val="F69200"/>
              </a:buClr>
              <a:buSzPct val="100000"/>
            </a:pPr>
            <a:r>
              <a:rPr lang="ru-RU" b="1" dirty="0">
                <a:solidFill>
                  <a:schemeClr val="tx1">
                    <a:lumMod val="95000"/>
                    <a:lumOff val="5000"/>
                  </a:schemeClr>
                </a:solidFill>
                <a:latin typeface="Times New Roman" panose="02020603050405020304" pitchFamily="18" charset="0"/>
                <a:cs typeface="Times New Roman" panose="02020603050405020304" pitchFamily="18" charset="0"/>
              </a:rPr>
              <a:t>для родителей и социальных партнеров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реализовать ожидания по поводу воспитания и успешного будущего обучающихся.  </a:t>
            </a:r>
            <a:endParaRPr lang="ru-RU" altLang="ru-RU" dirty="0">
              <a:solidFill>
                <a:schemeClr val="tx1"/>
              </a:solidFill>
              <a:latin typeface="Times New Roman" panose="02020603050405020304" pitchFamily="18" charset="0"/>
              <a:ea typeface="Fedra Sans Pro Light"/>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E67FCE02-02E2-4E42-91DE-3ECF9E4AF715}"/>
              </a:ext>
            </a:extLst>
          </p:cNvPr>
          <p:cNvSpPr/>
          <p:nvPr/>
        </p:nvSpPr>
        <p:spPr>
          <a:xfrm>
            <a:off x="159522" y="4413353"/>
            <a:ext cx="11872956" cy="1067137"/>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0380" indent="-270380" algn="just">
              <a:lnSpc>
                <a:spcPct val="90000"/>
              </a:lnSpc>
              <a:spcBef>
                <a:spcPts val="799"/>
              </a:spcBef>
              <a:spcAft>
                <a:spcPts val="799"/>
              </a:spcAft>
              <a:buClr>
                <a:srgbClr val="F69200"/>
              </a:buClr>
              <a:buSzPct val="100000"/>
            </a:pPr>
            <a:r>
              <a:rPr lang="ru-RU" altLang="ru-RU" dirty="0">
                <a:solidFill>
                  <a:schemeClr val="tx1"/>
                </a:solidFill>
                <a:effectLst>
                  <a:outerShdw blurRad="38100" dist="38100" dir="2700000" algn="tl">
                    <a:srgbClr val="000000">
                      <a:alpha val="43137"/>
                    </a:srgbClr>
                  </a:outerShdw>
                </a:effectLst>
                <a:latin typeface="Times New Roman" panose="02020603050405020304" pitchFamily="18" charset="0"/>
                <a:ea typeface="FedraSansPro-Light"/>
                <a:cs typeface="Times New Roman" panose="02020603050405020304" pitchFamily="18" charset="0"/>
              </a:rPr>
              <a:t>Цель 3</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 Обеспечение модальности среды с преобладанием элементов творческой и карьерной за счёт повышения личной активности всех  субъектов образовательного процесса и модернизации социального, организационно-технологического, предметно-пространственных компонентов и ресурсного обеспечения, управленческого сопровождения.</a:t>
            </a:r>
            <a:endParaRPr lang="ru-RU" altLang="ru-RU" dirty="0">
              <a:solidFill>
                <a:schemeClr val="tx1"/>
              </a:solidFill>
              <a:latin typeface="Times New Roman" panose="02020603050405020304" pitchFamily="18" charset="0"/>
              <a:ea typeface="Fedra Sans Pro Light"/>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5F54B27B-B7D1-8E4A-A2C8-D30618E2EE33}"/>
              </a:ext>
            </a:extLst>
          </p:cNvPr>
          <p:cNvSpPr/>
          <p:nvPr/>
        </p:nvSpPr>
        <p:spPr>
          <a:xfrm>
            <a:off x="159522" y="5650858"/>
            <a:ext cx="11932777" cy="109336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0380" indent="-270380" algn="just">
              <a:lnSpc>
                <a:spcPct val="90000"/>
              </a:lnSpc>
              <a:spcAft>
                <a:spcPts val="799"/>
              </a:spcAft>
              <a:buClr>
                <a:srgbClr val="F69200"/>
              </a:buClr>
              <a:buSzPct val="100000"/>
            </a:pPr>
            <a:r>
              <a:rPr lang="ru-RU" altLang="ru-RU" dirty="0">
                <a:solidFill>
                  <a:schemeClr val="tx1"/>
                </a:solidFill>
                <a:effectLst>
                  <a:outerShdw blurRad="38100" dist="38100" dir="2700000" algn="tl">
                    <a:srgbClr val="000000">
                      <a:alpha val="43137"/>
                    </a:srgbClr>
                  </a:outerShdw>
                </a:effectLst>
                <a:latin typeface="Times New Roman" panose="02020603050405020304" pitchFamily="18" charset="0"/>
                <a:ea typeface="FedraSansPro-Light"/>
                <a:cs typeface="Times New Roman" panose="02020603050405020304" pitchFamily="18" charset="0"/>
              </a:rPr>
              <a:t>Цель 4.</a:t>
            </a:r>
            <a:r>
              <a:rPr lang="ru-RU" altLang="ru-RU" dirty="0">
                <a:solidFill>
                  <a:schemeClr val="tx1"/>
                </a:solidFill>
                <a:latin typeface="Times New Roman" panose="02020603050405020304" pitchFamily="18" charset="0"/>
                <a:ea typeface="Fedra Sans Pro Light"/>
                <a:cs typeface="Times New Roman" panose="02020603050405020304" pitchFamily="18" charset="0"/>
              </a:rPr>
              <a:t> Улучшение результатов образовательной деятельности  в ходе создания ЛРОС: повышение качества образования,  сформированность у выпускников личностно-значимых качеств и гражданской позиции,    активность школьного самоуправления, участие в социальных проектах и волонтерской деятельности,  позитивный имидж, признание и поддержка ОО в регионе и др.</a:t>
            </a:r>
            <a:endParaRPr lang="ru-RU" altLang="ru-RU" dirty="0">
              <a:solidFill>
                <a:schemeClr val="tx1"/>
              </a:solidFill>
              <a:latin typeface="Times New Roman" panose="02020603050405020304" pitchFamily="18" charset="0"/>
              <a:ea typeface="FedraSansPro-Light"/>
              <a:cs typeface="Times New Roman" panose="02020603050405020304" pitchFamily="18" charset="0"/>
            </a:endParaRPr>
          </a:p>
        </p:txBody>
      </p:sp>
    </p:spTree>
    <p:extLst>
      <p:ext uri="{BB962C8B-B14F-4D97-AF65-F5344CB8AC3E}">
        <p14:creationId xmlns:p14="http://schemas.microsoft.com/office/powerpoint/2010/main" val="93361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9A0411ED-8E0B-3C4C-BBB9-81B66CB82B8D}"/>
              </a:ext>
            </a:extLst>
          </p:cNvPr>
          <p:cNvSpPr txBox="1">
            <a:spLocks noChangeArrowheads="1"/>
          </p:cNvSpPr>
          <p:nvPr/>
        </p:nvSpPr>
        <p:spPr bwMode="auto">
          <a:xfrm>
            <a:off x="271887" y="777668"/>
            <a:ext cx="11434439" cy="387798"/>
          </a:xfrm>
          <a:prstGeom prst="rect">
            <a:avLst/>
          </a:prstGeom>
          <a:noFill/>
          <a:ln w="9525">
            <a:noFill/>
            <a:miter lim="800000"/>
            <a:headEnd/>
            <a:tailEnd/>
          </a:ln>
        </p:spPr>
        <p:txBody>
          <a:bodyPr wrap="square" lIns="0" tIns="0" rIns="0" bIns="0">
            <a:spAutoFit/>
          </a:bodyPr>
          <a:lstStyle/>
          <a:p>
            <a:pPr algn="ctr">
              <a:lnSpc>
                <a:spcPct val="90000"/>
              </a:lnSpc>
              <a:spcBef>
                <a:spcPts val="1331"/>
              </a:spcBef>
              <a:buClr>
                <a:srgbClr val="F69200"/>
              </a:buClr>
              <a:buSzPct val="100000"/>
            </a:pP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Результаты проекта и Способы их ДОСТИЖЕНИЯ</a:t>
            </a:r>
          </a:p>
        </p:txBody>
      </p:sp>
      <p:graphicFrame>
        <p:nvGraphicFramePr>
          <p:cNvPr id="4" name="Таблица 4">
            <a:extLst>
              <a:ext uri="{FF2B5EF4-FFF2-40B4-BE49-F238E27FC236}">
                <a16:creationId xmlns:a16="http://schemas.microsoft.com/office/drawing/2014/main" id="{CC7DF09F-B33C-45A6-9104-2FD84E4395BA}"/>
              </a:ext>
            </a:extLst>
          </p:cNvPr>
          <p:cNvGraphicFramePr>
            <a:graphicFrameLocks noGrp="1"/>
          </p:cNvGraphicFramePr>
          <p:nvPr>
            <p:extLst>
              <p:ext uri="{D42A27DB-BD31-4B8C-83A1-F6EECF244321}">
                <p14:modId xmlns:p14="http://schemas.microsoft.com/office/powerpoint/2010/main" val="1458017562"/>
              </p:ext>
            </p:extLst>
          </p:nvPr>
        </p:nvGraphicFramePr>
        <p:xfrm>
          <a:off x="179462" y="1093862"/>
          <a:ext cx="11835926" cy="5530343"/>
        </p:xfrm>
        <a:graphic>
          <a:graphicData uri="http://schemas.openxmlformats.org/drawingml/2006/table">
            <a:tbl>
              <a:tblPr firstRow="1" bandRow="1">
                <a:tableStyleId>{F5AB1C69-6EDB-4FF4-983F-18BD219EF322}</a:tableStyleId>
              </a:tblPr>
              <a:tblGrid>
                <a:gridCol w="5801161">
                  <a:extLst>
                    <a:ext uri="{9D8B030D-6E8A-4147-A177-3AD203B41FA5}">
                      <a16:colId xmlns:a16="http://schemas.microsoft.com/office/drawing/2014/main" val="1345861173"/>
                    </a:ext>
                  </a:extLst>
                </a:gridCol>
                <a:gridCol w="6034765">
                  <a:extLst>
                    <a:ext uri="{9D8B030D-6E8A-4147-A177-3AD203B41FA5}">
                      <a16:colId xmlns:a16="http://schemas.microsoft.com/office/drawing/2014/main" val="362559117"/>
                    </a:ext>
                  </a:extLst>
                </a:gridCol>
              </a:tblGrid>
              <a:tr h="351680">
                <a:tc>
                  <a:txBody>
                    <a:bodyPr/>
                    <a:lstStyle/>
                    <a:p>
                      <a:pPr marL="0" marR="0" lvl="0" indent="0" algn="ctr" defTabSz="1216899" rtl="0" eaLnBrk="1" fontAlgn="auto" latinLnBrk="0" hangingPunct="1">
                        <a:lnSpc>
                          <a:spcPct val="100000"/>
                        </a:lnSpc>
                        <a:spcBef>
                          <a:spcPts val="0"/>
                        </a:spcBef>
                        <a:spcAft>
                          <a:spcPts val="0"/>
                        </a:spcAft>
                        <a:buClrTx/>
                        <a:buSzTx/>
                        <a:buFontTx/>
                        <a:buNone/>
                        <a:tabLst/>
                        <a:defRPr/>
                      </a:pPr>
                      <a:r>
                        <a:rPr lang="ru-RU" altLang="ru-RU" sz="1600" b="1" i="1" dirty="0">
                          <a:solidFill>
                            <a:schemeClr val="tx1">
                              <a:lumMod val="95000"/>
                              <a:lumOff val="5000"/>
                            </a:schemeClr>
                          </a:solidFill>
                          <a:latin typeface="Times New Roman" panose="02020603050405020304" pitchFamily="18" charset="0"/>
                          <a:cs typeface="Times New Roman" panose="02020603050405020304" pitchFamily="18" charset="0"/>
                        </a:rPr>
                        <a:t>Методы, инструментарий, технологии, организация работы</a:t>
                      </a:r>
                    </a:p>
                  </a:txBody>
                  <a:tcPr>
                    <a:solidFill>
                      <a:schemeClr val="bg1"/>
                    </a:solidFill>
                  </a:tcPr>
                </a:tc>
                <a:tc>
                  <a:txBody>
                    <a:bodyPr/>
                    <a:lstStyle/>
                    <a:p>
                      <a:pPr marL="0" marR="0" lvl="0" indent="0" algn="ctr" defTabSz="1216899" rtl="0" eaLnBrk="1" fontAlgn="auto" latinLnBrk="0" hangingPunct="1">
                        <a:lnSpc>
                          <a:spcPct val="100000"/>
                        </a:lnSpc>
                        <a:spcBef>
                          <a:spcPts val="0"/>
                        </a:spcBef>
                        <a:spcAft>
                          <a:spcPts val="0"/>
                        </a:spcAft>
                        <a:buClrTx/>
                        <a:buSzTx/>
                        <a:buFontTx/>
                        <a:buNone/>
                        <a:tabLst/>
                        <a:defRPr/>
                      </a:pPr>
                      <a:r>
                        <a:rPr lang="ru-RU" altLang="ru-RU" sz="1600" b="1" i="1" dirty="0">
                          <a:solidFill>
                            <a:schemeClr val="tx1">
                              <a:lumMod val="95000"/>
                              <a:lumOff val="5000"/>
                            </a:schemeClr>
                          </a:solidFill>
                          <a:latin typeface="Times New Roman" panose="02020603050405020304" pitchFamily="18" charset="0"/>
                          <a:cs typeface="Times New Roman" panose="02020603050405020304" pitchFamily="18" charset="0"/>
                        </a:rPr>
                        <a:t>Продукты и эффекты</a:t>
                      </a:r>
                    </a:p>
                  </a:txBody>
                  <a:tcPr>
                    <a:solidFill>
                      <a:schemeClr val="bg1"/>
                    </a:solidFill>
                  </a:tcPr>
                </a:tc>
                <a:extLst>
                  <a:ext uri="{0D108BD9-81ED-4DB2-BD59-A6C34878D82A}">
                    <a16:rowId xmlns:a16="http://schemas.microsoft.com/office/drawing/2014/main" val="3739665018"/>
                  </a:ext>
                </a:extLst>
              </a:tr>
              <a:tr h="35004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anose="02020603050405020304" pitchFamily="18" charset="0"/>
                          <a:cs typeface="Times New Roman" panose="02020603050405020304" pitchFamily="18" charset="0"/>
                        </a:rPr>
                        <a:t>1</a:t>
                      </a:r>
                      <a:r>
                        <a:rPr lang="ru-RU" sz="1600" b="1" dirty="0">
                          <a:latin typeface="Times New Roman" panose="02020603050405020304" pitchFamily="18" charset="0"/>
                          <a:cs typeface="Times New Roman" panose="02020603050405020304" pitchFamily="18" charset="0"/>
                        </a:rPr>
                        <a:t>. Организационно-технологический компонент ОО, образовательные программы и процессы в ней</a:t>
                      </a:r>
                    </a:p>
                  </a:txBody>
                  <a:tcPr/>
                </a:tc>
                <a:tc hMerge="1">
                  <a:txBody>
                    <a:bodyPr/>
                    <a:lstStyle/>
                    <a:p>
                      <a:endParaRPr lang="ru-RU" dirty="0"/>
                    </a:p>
                  </a:txBody>
                  <a:tcPr/>
                </a:tc>
                <a:extLst>
                  <a:ext uri="{0D108BD9-81ED-4DB2-BD59-A6C34878D82A}">
                    <a16:rowId xmlns:a16="http://schemas.microsoft.com/office/drawing/2014/main" val="3511934730"/>
                  </a:ext>
                </a:extLst>
              </a:tr>
              <a:tr h="2366216">
                <a:tc>
                  <a:txBody>
                    <a:bodyPr/>
                    <a:lstStyle/>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Введение в ОП УМК «Школа возможностей» и УМК «Развитие ЛП подростков». Технологии создания уроков «4К».</a:t>
                      </a:r>
                    </a:p>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Расширение диапазона внеурочной деятельности, обновление предметного содержания. </a:t>
                      </a:r>
                    </a:p>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Разработка индивидуальных образовательных маршрутов для обучающихся.</a:t>
                      </a:r>
                    </a:p>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Включение в ОП экскурсий, посещений учреждений культуры.</a:t>
                      </a:r>
                    </a:p>
                  </a:txBody>
                  <a:tcPr/>
                </a:tc>
                <a:tc>
                  <a:txBody>
                    <a:bodyPr/>
                    <a:lstStyle/>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Обновленные рабочие программы по   образовательным областям. </a:t>
                      </a:r>
                    </a:p>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Обновленный урок с применением 4К.  Положительная динамика образовательных результатов. Обновленные РП по ВР. </a:t>
                      </a:r>
                    </a:p>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Расширенный диапазон дополнительных общеразвивающих программ внеурочной деятельности (робототехника, ритмика, риторика, школьное телевидение), системы клубов, секций, кружков, видов общественно полезной деятельности.</a:t>
                      </a:r>
                    </a:p>
                    <a:p>
                      <a:pPr algn="just">
                        <a:lnSpc>
                          <a:spcPct val="100000"/>
                        </a:lnSpc>
                        <a:spcAft>
                          <a:spcPts val="0"/>
                        </a:spcAft>
                      </a:pP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Прирост по параметрам широта, интенсивность и эмоциональность.</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a:tc>
                <a:extLst>
                  <a:ext uri="{0D108BD9-81ED-4DB2-BD59-A6C34878D82A}">
                    <a16:rowId xmlns:a16="http://schemas.microsoft.com/office/drawing/2014/main" val="2791109388"/>
                  </a:ext>
                </a:extLst>
              </a:tr>
              <a:tr h="350044">
                <a:tc gridSpan="2">
                  <a:txBody>
                    <a:bodyPr/>
                    <a:lstStyle/>
                    <a:p>
                      <a:pPr>
                        <a:lnSpc>
                          <a:spcPct val="100000"/>
                        </a:lnSpc>
                        <a:spcAft>
                          <a:spcPts val="0"/>
                        </a:spcAft>
                      </a:pPr>
                      <a:r>
                        <a:rPr lang="ru-RU" sz="1600" b="1" kern="1200" dirty="0">
                          <a:solidFill>
                            <a:schemeClr val="dk1"/>
                          </a:solidFill>
                          <a:effectLst/>
                          <a:latin typeface="Times New Roman" panose="02020603050405020304" pitchFamily="18" charset="0"/>
                          <a:ea typeface="+mn-ea"/>
                          <a:cs typeface="Times New Roman" panose="02020603050405020304" pitchFamily="18" charset="0"/>
                        </a:rPr>
                        <a:t>2. Социальный компонент ОО, </a:t>
                      </a:r>
                      <a:r>
                        <a:rPr lang="ru-RU" sz="1600" b="1" kern="1200" dirty="0" err="1">
                          <a:solidFill>
                            <a:schemeClr val="dk1"/>
                          </a:solidFill>
                          <a:effectLst/>
                          <a:latin typeface="Times New Roman" panose="02020603050405020304" pitchFamily="18" charset="0"/>
                          <a:ea typeface="+mn-ea"/>
                          <a:cs typeface="Times New Roman" panose="02020603050405020304" pitchFamily="18" charset="0"/>
                        </a:rPr>
                        <a:t>оргструктура</a:t>
                      </a:r>
                      <a:r>
                        <a:rPr lang="ru-RU" sz="1600" b="1" kern="1200" dirty="0">
                          <a:solidFill>
                            <a:schemeClr val="dk1"/>
                          </a:solidFill>
                          <a:effectLst/>
                          <a:latin typeface="Times New Roman" panose="02020603050405020304" pitchFamily="18" charset="0"/>
                          <a:ea typeface="+mn-ea"/>
                          <a:cs typeface="Times New Roman" panose="02020603050405020304" pitchFamily="18" charset="0"/>
                        </a:rPr>
                        <a:t>, культура, уклад жизни, система отношений</a:t>
                      </a:r>
                      <a:endParaRPr lang="ru-RU" sz="1600"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extLst>
                  <a:ext uri="{0D108BD9-81ED-4DB2-BD59-A6C34878D82A}">
                    <a16:rowId xmlns:a16="http://schemas.microsoft.com/office/drawing/2014/main" val="3918078660"/>
                  </a:ext>
                </a:extLst>
              </a:tr>
              <a:tr h="2112359">
                <a:tc>
                  <a:txBody>
                    <a:bodyPr/>
                    <a:lstStyle/>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Усиление самоуправления и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соуправления</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Минимизация формализма в проведении мониторингов и отчетности.  </a:t>
                      </a:r>
                    </a:p>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Выявление и развитие способностей обучающихся, в том числе одарённых детей, детей с ОВЗ и инвалидов,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инофонов</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их профессиональных склонностей. </a:t>
                      </a:r>
                    </a:p>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Технологии «Соглашение», «Восстановительные технологии», «Открытая стена».  </a:t>
                      </a:r>
                    </a:p>
                  </a:txBody>
                  <a:tcPr/>
                </a:tc>
                <a:tc>
                  <a:txBody>
                    <a:bodyPr/>
                    <a:lstStyle/>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Нацеленность советов, рабочих проблемных групп на   развитие личностного потенциала обучающихся. </a:t>
                      </a:r>
                    </a:p>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Расширение связей с родителями, выпускниками и социальными партнерами в различных формах: встречи, «мастер-классы», совместные социальные проекты, путешествия, экскурсии и т.д.</a:t>
                      </a:r>
                    </a:p>
                    <a:p>
                      <a:pPr algn="just">
                        <a:lnSpc>
                          <a:spcPct val="100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Реализация программы работы службы школьной медиации.</a:t>
                      </a:r>
                    </a:p>
                    <a:p>
                      <a:pPr algn="just">
                        <a:lnSpc>
                          <a:spcPct val="100000"/>
                        </a:lnSpc>
                        <a:spcAft>
                          <a:spcPts val="0"/>
                        </a:spcAft>
                      </a:pP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Прирост по параметрам     эмоциональность, когерентность, мобильность, </a:t>
                      </a:r>
                      <a:r>
                        <a:rPr lang="ru-RU" sz="1600" i="1" dirty="0" err="1">
                          <a:effectLst/>
                          <a:latin typeface="Times New Roman" panose="02020603050405020304" pitchFamily="18" charset="0"/>
                          <a:ea typeface="Calibri" panose="020F0502020204030204" pitchFamily="34" charset="0"/>
                          <a:cs typeface="Times New Roman" panose="02020603050405020304" pitchFamily="18" charset="0"/>
                        </a:rPr>
                        <a:t>осознаваемость</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 активность, обобщенность.</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a:tc>
                <a:extLst>
                  <a:ext uri="{0D108BD9-81ED-4DB2-BD59-A6C34878D82A}">
                    <a16:rowId xmlns:a16="http://schemas.microsoft.com/office/drawing/2014/main" val="2882924012"/>
                  </a:ext>
                </a:extLst>
              </a:tr>
            </a:tbl>
          </a:graphicData>
        </a:graphic>
      </p:graphicFrame>
    </p:spTree>
    <p:extLst>
      <p:ext uri="{BB962C8B-B14F-4D97-AF65-F5344CB8AC3E}">
        <p14:creationId xmlns:p14="http://schemas.microsoft.com/office/powerpoint/2010/main" val="2101904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9A0411ED-8E0B-3C4C-BBB9-81B66CB82B8D}"/>
              </a:ext>
            </a:extLst>
          </p:cNvPr>
          <p:cNvSpPr txBox="1">
            <a:spLocks noChangeArrowheads="1"/>
          </p:cNvSpPr>
          <p:nvPr/>
        </p:nvSpPr>
        <p:spPr bwMode="auto">
          <a:xfrm>
            <a:off x="271887" y="777668"/>
            <a:ext cx="11434439" cy="387798"/>
          </a:xfrm>
          <a:prstGeom prst="rect">
            <a:avLst/>
          </a:prstGeom>
          <a:noFill/>
          <a:ln w="9525">
            <a:noFill/>
            <a:miter lim="800000"/>
            <a:headEnd/>
            <a:tailEnd/>
          </a:ln>
        </p:spPr>
        <p:txBody>
          <a:bodyPr wrap="square" lIns="0" tIns="0" rIns="0" bIns="0">
            <a:spAutoFit/>
          </a:bodyPr>
          <a:lstStyle/>
          <a:p>
            <a:pPr algn="ctr">
              <a:lnSpc>
                <a:spcPct val="90000"/>
              </a:lnSpc>
              <a:spcBef>
                <a:spcPts val="1331"/>
              </a:spcBef>
              <a:buClr>
                <a:srgbClr val="F69200"/>
              </a:buClr>
              <a:buSzPct val="100000"/>
            </a:pP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Результаты проекта и Способы их ДОСТИЖЕНИЯ</a:t>
            </a:r>
          </a:p>
        </p:txBody>
      </p:sp>
      <p:graphicFrame>
        <p:nvGraphicFramePr>
          <p:cNvPr id="4" name="Таблица 4">
            <a:extLst>
              <a:ext uri="{FF2B5EF4-FFF2-40B4-BE49-F238E27FC236}">
                <a16:creationId xmlns:a16="http://schemas.microsoft.com/office/drawing/2014/main" id="{CC7DF09F-B33C-45A6-9104-2FD84E4395BA}"/>
              </a:ext>
            </a:extLst>
          </p:cNvPr>
          <p:cNvGraphicFramePr>
            <a:graphicFrameLocks noGrp="1"/>
          </p:cNvGraphicFramePr>
          <p:nvPr>
            <p:extLst>
              <p:ext uri="{D42A27DB-BD31-4B8C-83A1-F6EECF244321}">
                <p14:modId xmlns:p14="http://schemas.microsoft.com/office/powerpoint/2010/main" val="2329484800"/>
              </p:ext>
            </p:extLst>
          </p:nvPr>
        </p:nvGraphicFramePr>
        <p:xfrm>
          <a:off x="179462" y="1165467"/>
          <a:ext cx="11835926" cy="5464075"/>
        </p:xfrm>
        <a:graphic>
          <a:graphicData uri="http://schemas.openxmlformats.org/drawingml/2006/table">
            <a:tbl>
              <a:tblPr firstRow="1" bandRow="1">
                <a:tableStyleId>{F5AB1C69-6EDB-4FF4-983F-18BD219EF322}</a:tableStyleId>
              </a:tblPr>
              <a:tblGrid>
                <a:gridCol w="5520583">
                  <a:extLst>
                    <a:ext uri="{9D8B030D-6E8A-4147-A177-3AD203B41FA5}">
                      <a16:colId xmlns:a16="http://schemas.microsoft.com/office/drawing/2014/main" val="1345861173"/>
                    </a:ext>
                  </a:extLst>
                </a:gridCol>
                <a:gridCol w="397380">
                  <a:extLst>
                    <a:ext uri="{9D8B030D-6E8A-4147-A177-3AD203B41FA5}">
                      <a16:colId xmlns:a16="http://schemas.microsoft.com/office/drawing/2014/main" val="377655448"/>
                    </a:ext>
                  </a:extLst>
                </a:gridCol>
                <a:gridCol w="5917963">
                  <a:extLst>
                    <a:ext uri="{9D8B030D-6E8A-4147-A177-3AD203B41FA5}">
                      <a16:colId xmlns:a16="http://schemas.microsoft.com/office/drawing/2014/main" val="362559117"/>
                    </a:ext>
                  </a:extLst>
                </a:gridCol>
              </a:tblGrid>
              <a:tr h="278772">
                <a:tc gridSpan="2">
                  <a:txBody>
                    <a:bodyPr/>
                    <a:lstStyle/>
                    <a:p>
                      <a:pPr marL="0" marR="0" lvl="0" indent="0" algn="ctr" defTabSz="1216899" rtl="0" eaLnBrk="1" fontAlgn="auto" latinLnBrk="0" hangingPunct="1">
                        <a:lnSpc>
                          <a:spcPct val="100000"/>
                        </a:lnSpc>
                        <a:spcBef>
                          <a:spcPts val="0"/>
                        </a:spcBef>
                        <a:spcAft>
                          <a:spcPts val="0"/>
                        </a:spcAft>
                        <a:buClrTx/>
                        <a:buSzTx/>
                        <a:buFontTx/>
                        <a:buNone/>
                        <a:tabLst/>
                        <a:defRPr/>
                      </a:pPr>
                      <a:r>
                        <a:rPr lang="ru-RU" altLang="ru-RU" sz="1600" b="1" i="1" dirty="0">
                          <a:solidFill>
                            <a:schemeClr val="tx1">
                              <a:lumMod val="95000"/>
                              <a:lumOff val="5000"/>
                            </a:schemeClr>
                          </a:solidFill>
                          <a:latin typeface="Times New Roman" panose="02020603050405020304" pitchFamily="18" charset="0"/>
                          <a:cs typeface="Times New Roman" panose="02020603050405020304" pitchFamily="18" charset="0"/>
                        </a:rPr>
                        <a:t>Методы, инструментарий, технологии, организация работы</a:t>
                      </a:r>
                    </a:p>
                  </a:txBody>
                  <a:tcPr>
                    <a:solidFill>
                      <a:schemeClr val="bg1"/>
                    </a:solidFill>
                  </a:tcPr>
                </a:tc>
                <a:tc hMerge="1">
                  <a:txBody>
                    <a:bodyPr/>
                    <a:lstStyle/>
                    <a:p>
                      <a:endParaRPr lang="ru-RU"/>
                    </a:p>
                  </a:txBody>
                  <a:tcPr/>
                </a:tc>
                <a:tc>
                  <a:txBody>
                    <a:bodyPr/>
                    <a:lstStyle/>
                    <a:p>
                      <a:pPr marL="0" marR="0" lvl="0" indent="0" algn="ctr" defTabSz="1216899" rtl="0" eaLnBrk="1" fontAlgn="auto" latinLnBrk="0" hangingPunct="1">
                        <a:lnSpc>
                          <a:spcPct val="100000"/>
                        </a:lnSpc>
                        <a:spcBef>
                          <a:spcPts val="0"/>
                        </a:spcBef>
                        <a:spcAft>
                          <a:spcPts val="0"/>
                        </a:spcAft>
                        <a:buClrTx/>
                        <a:buSzTx/>
                        <a:buFontTx/>
                        <a:buNone/>
                        <a:tabLst/>
                        <a:defRPr/>
                      </a:pPr>
                      <a:r>
                        <a:rPr lang="ru-RU" altLang="ru-RU" sz="1600" b="1" i="1" dirty="0">
                          <a:solidFill>
                            <a:schemeClr val="tx1">
                              <a:lumMod val="95000"/>
                              <a:lumOff val="5000"/>
                            </a:schemeClr>
                          </a:solidFill>
                          <a:latin typeface="Times New Roman" panose="02020603050405020304" pitchFamily="18" charset="0"/>
                          <a:cs typeface="Times New Roman" panose="02020603050405020304" pitchFamily="18" charset="0"/>
                        </a:rPr>
                        <a:t>Продукты и эффекты</a:t>
                      </a:r>
                    </a:p>
                  </a:txBody>
                  <a:tcPr>
                    <a:solidFill>
                      <a:schemeClr val="bg1"/>
                    </a:solidFill>
                  </a:tcPr>
                </a:tc>
                <a:extLst>
                  <a:ext uri="{0D108BD9-81ED-4DB2-BD59-A6C34878D82A}">
                    <a16:rowId xmlns:a16="http://schemas.microsoft.com/office/drawing/2014/main" val="3739665018"/>
                  </a:ext>
                </a:extLst>
              </a:tr>
              <a:tr h="26638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latin typeface="Times New Roman" panose="02020603050405020304" pitchFamily="18" charset="0"/>
                          <a:cs typeface="Times New Roman" panose="02020603050405020304" pitchFamily="18" charset="0"/>
                        </a:rPr>
                        <a:t>3. </a:t>
                      </a:r>
                      <a:r>
                        <a:rPr lang="ru-RU" sz="1600" b="1" kern="1200" dirty="0">
                          <a:solidFill>
                            <a:schemeClr val="dk1"/>
                          </a:solidFill>
                          <a:effectLst/>
                          <a:latin typeface="Times New Roman" panose="02020603050405020304" pitchFamily="18" charset="0"/>
                          <a:ea typeface="+mn-ea"/>
                          <a:cs typeface="Times New Roman" panose="02020603050405020304" pitchFamily="18" charset="0"/>
                        </a:rPr>
                        <a:t>Предметно-пространственный компонент</a:t>
                      </a:r>
                      <a:endParaRPr lang="ru-RU" sz="1600"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3511934730"/>
                  </a:ext>
                </a:extLst>
              </a:tr>
              <a:tr h="1251996">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Преобразование предметно-пространственной среды   и развитие организационной культуры. </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Оформление выставочных тематических пространств (фото-праздничных зон). Оформление зон, посвящённой символике РФ, Самарской области и событиям школы.</a:t>
                      </a:r>
                    </a:p>
                    <a:p>
                      <a:pPr algn="just">
                        <a:lnSpc>
                          <a:spcPct val="100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gridSpan="2">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Фестивали – выставки творческих и проектных работ всех участников ОП.</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Оформление учебного и общего пространства школы с учетом социально-эмоционального дизайна: зоны отдыха и общения, кабинет психо-тренинга, выставочная зона.</a:t>
                      </a:r>
                    </a:p>
                    <a:p>
                      <a:pPr algn="just">
                        <a:lnSpc>
                          <a:spcPct val="100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Прирост по параметрам безопасность, мобильность,  </a:t>
                      </a:r>
                      <a:r>
                        <a:rPr lang="ru-RU" sz="1400" i="1" dirty="0" err="1">
                          <a:effectLst/>
                          <a:latin typeface="Times New Roman" panose="02020603050405020304" pitchFamily="18" charset="0"/>
                          <a:ea typeface="Calibri" panose="020F0502020204030204" pitchFamily="34" charset="0"/>
                          <a:cs typeface="Times New Roman" panose="02020603050405020304" pitchFamily="18" charset="0"/>
                        </a:rPr>
                        <a:t>осознаваемость</a:t>
                      </a: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 и эмоциональность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Фестивали – выставки творческих и проектных работ всех участников ОП, в том числе педагогов и родителей.</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Оформление учебного и общего пространства школы с учетом социально-эмоционального дизайна: зоны отдыха и общения, кабинет психо-тренинга, выставочная зона.</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Оформление зоны, посвящённой символике РФ, Самарской области и событиям школы.</a:t>
                      </a:r>
                    </a:p>
                    <a:p>
                      <a:pPr algn="just">
                        <a:lnSpc>
                          <a:spcPct val="100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Прирост по параметрам безопасность, мобильность,  </a:t>
                      </a:r>
                      <a:r>
                        <a:rPr lang="ru-RU" sz="1400" i="1" dirty="0" err="1">
                          <a:effectLst/>
                          <a:latin typeface="Times New Roman" panose="02020603050405020304" pitchFamily="18" charset="0"/>
                          <a:ea typeface="Calibri" panose="020F0502020204030204" pitchFamily="34" charset="0"/>
                          <a:cs typeface="Times New Roman" panose="02020603050405020304" pitchFamily="18" charset="0"/>
                        </a:rPr>
                        <a:t>осознаваемость</a:t>
                      </a: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 и эмоциональность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91109388"/>
                  </a:ext>
                </a:extLst>
              </a:tr>
              <a:tr h="273502">
                <a:tc gridSpan="3">
                  <a:txBody>
                    <a:bodyPr/>
                    <a:lstStyle/>
                    <a:p>
                      <a:pPr>
                        <a:lnSpc>
                          <a:spcPct val="100000"/>
                        </a:lnSpc>
                        <a:spcAft>
                          <a:spcPts val="0"/>
                        </a:spcAft>
                      </a:pPr>
                      <a:r>
                        <a:rPr lang="ru-RU" sz="1600" b="1" kern="1200" dirty="0">
                          <a:solidFill>
                            <a:schemeClr val="dk1"/>
                          </a:solidFill>
                          <a:effectLst/>
                          <a:latin typeface="Times New Roman" panose="02020603050405020304" pitchFamily="18" charset="0"/>
                          <a:ea typeface="+mn-ea"/>
                          <a:cs typeface="Times New Roman" panose="02020603050405020304" pitchFamily="18" charset="0"/>
                        </a:rPr>
                        <a:t>4. Ресурсное обеспечение</a:t>
                      </a:r>
                      <a:endParaRPr lang="ru-RU" sz="1600"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918078660"/>
                  </a:ext>
                </a:extLst>
              </a:tr>
              <a:tr h="1593115">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Экспертиза школьной среды на основе комплекса количественных параметров. </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Создание профессионального обучающегося сообщества (ПОС).</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Внедрение   УМК «Школа возможностей», «Развитие ЛП подростков». Методически рекомендации по использованию технологии 4К.  </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Обмен методическими материалами в рамках работы ПОС.</a:t>
                      </a:r>
                    </a:p>
                  </a:txBody>
                  <a:tcPr/>
                </a:tc>
                <a:tc gridSpan="2">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Повышение квалификации педагогов по созданию ЛРОС и развитию ЛП. Создание раздела на официальном сайте школы «Проект ЛРОС».  Программа  «Школьное радио и телевидение».  </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УМК по социально-эмоциональному и когнитивному развитию. Сценарии открытых уроков, внеурочных мероприятий, родительских собраний по развитию ЛП. Банк методических и дидактических материалов, проектов.</a:t>
                      </a:r>
                    </a:p>
                    <a:p>
                      <a:pPr algn="just">
                        <a:lnSpc>
                          <a:spcPct val="100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Прирост по параметрам </a:t>
                      </a:r>
                      <a:r>
                        <a:rPr lang="ru-RU" sz="1400" i="1" dirty="0" err="1">
                          <a:effectLst/>
                          <a:latin typeface="Times New Roman" panose="02020603050405020304" pitchFamily="18" charset="0"/>
                          <a:ea typeface="Calibri" panose="020F0502020204030204" pitchFamily="34" charset="0"/>
                          <a:cs typeface="Times New Roman" panose="02020603050405020304" pitchFamily="18" charset="0"/>
                        </a:rPr>
                        <a:t>осознаваемость</a:t>
                      </a: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 доминантность и эмоциональность.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Повышение квалификации педагогов по созданию ЛРОС и развитию ЛП.</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Создание раздела на официальном сайте школы «Проект ЛРОС».  </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Программа  «Школьное радио и телевидение». Обеспечение уровня квалификации коллектива в области ЛРОС .</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УМК по социально-эмоциональному и когнитивному развитию. Сценарии открытых уроков, внеурочных мероприятий, родительских собраний по развитию ЛП. Банк методических и дидактических материалов, проектов.</a:t>
                      </a:r>
                    </a:p>
                    <a:p>
                      <a:pPr algn="just">
                        <a:lnSpc>
                          <a:spcPct val="100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Прирост по параметрам </a:t>
                      </a:r>
                      <a:r>
                        <a:rPr lang="ru-RU" sz="1400" i="1" dirty="0" err="1">
                          <a:effectLst/>
                          <a:latin typeface="Times New Roman" panose="02020603050405020304" pitchFamily="18" charset="0"/>
                          <a:ea typeface="Calibri" panose="020F0502020204030204" pitchFamily="34" charset="0"/>
                          <a:cs typeface="Times New Roman" panose="02020603050405020304" pitchFamily="18" charset="0"/>
                        </a:rPr>
                        <a:t>осознаваемость</a:t>
                      </a: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 доминантность и эмоциональность.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82924012"/>
                  </a:ext>
                </a:extLst>
              </a:tr>
              <a:tr h="293053">
                <a:tc>
                  <a:txBody>
                    <a:bodyPr/>
                    <a:lstStyle/>
                    <a:p>
                      <a:r>
                        <a:rPr lang="ru-RU" sz="1600" dirty="0">
                          <a:latin typeface="Times New Roman" panose="02020603050405020304" pitchFamily="18" charset="0"/>
                          <a:cs typeface="Times New Roman" panose="02020603050405020304" pitchFamily="18" charset="0"/>
                        </a:rPr>
                        <a:t>5.</a:t>
                      </a:r>
                      <a:r>
                        <a:rPr lang="ru-RU" sz="1600" b="1" kern="1200" dirty="0">
                          <a:solidFill>
                            <a:schemeClr val="dk1"/>
                          </a:solidFill>
                          <a:effectLst/>
                          <a:latin typeface="Times New Roman" panose="02020603050405020304" pitchFamily="18" charset="0"/>
                          <a:ea typeface="+mn-ea"/>
                          <a:cs typeface="Times New Roman" panose="02020603050405020304" pitchFamily="18" charset="0"/>
                        </a:rPr>
                        <a:t> Управленческое сопровождение</a:t>
                      </a:r>
                      <a:endParaRPr lang="ru-RU" sz="1600" dirty="0">
                        <a:latin typeface="Times New Roman" panose="02020603050405020304" pitchFamily="18" charset="0"/>
                        <a:cs typeface="Times New Roman" panose="02020603050405020304" pitchFamily="18" charset="0"/>
                      </a:endParaRPr>
                    </a:p>
                  </a:txBody>
                  <a:tcPr/>
                </a:tc>
                <a:tc gridSpan="2">
                  <a:txBody>
                    <a:bodyPr/>
                    <a:lstStyle/>
                    <a:p>
                      <a:endParaRPr lang="ru-RU" sz="1600"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extLst>
                  <a:ext uri="{0D108BD9-81ED-4DB2-BD59-A6C34878D82A}">
                    <a16:rowId xmlns:a16="http://schemas.microsoft.com/office/drawing/2014/main" val="2310204163"/>
                  </a:ext>
                </a:extLst>
              </a:tr>
              <a:tr h="695611">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Творческие группы педагогов для внедрения программы по ЛП.</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Педсовет «Концепция проекта создания ЛРОС». </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Привлечение представителей родительской общественности и органов самоуправления обучающихся к дальнейшей разработке стратегии развития ОО.</a:t>
                      </a:r>
                    </a:p>
                  </a:txBody>
                  <a:tcPr/>
                </a:tc>
                <a:tc gridSpan="2">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Пакет нормативно-правовых актов. </a:t>
                      </a:r>
                    </a:p>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Проект ЛРОС «Многообразие возможностей для развития личностного потенциала каждого».</a:t>
                      </a:r>
                    </a:p>
                    <a:p>
                      <a:pPr algn="just">
                        <a:lnSpc>
                          <a:spcPct val="100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Прирост по параметрам </a:t>
                      </a:r>
                      <a:r>
                        <a:rPr lang="ru-RU" sz="1400" i="1" dirty="0" err="1">
                          <a:effectLst/>
                          <a:latin typeface="Times New Roman" panose="02020603050405020304" pitchFamily="18" charset="0"/>
                          <a:ea typeface="Calibri" panose="020F0502020204030204" pitchFamily="34" charset="0"/>
                          <a:cs typeface="Times New Roman" panose="02020603050405020304" pitchFamily="18" charset="0"/>
                        </a:rPr>
                        <a:t>осознаваемость</a:t>
                      </a: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 структурированность обобщенность, устойчивость.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just">
                        <a:lnSpc>
                          <a:spcPct val="107000"/>
                        </a:lnSpc>
                        <a:spcAft>
                          <a:spcPts val="8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Пакет нормативно-правовых актов.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Проект ЛРОС «Многообразие возможностей для развития личностного потенциала каждого».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Прирост по параметрам </a:t>
                      </a:r>
                      <a:r>
                        <a:rPr lang="ru-RU" sz="1400" i="1" dirty="0" err="1">
                          <a:effectLst/>
                          <a:latin typeface="Times New Roman" panose="02020603050405020304" pitchFamily="18" charset="0"/>
                          <a:ea typeface="Calibri" panose="020F0502020204030204" pitchFamily="34" charset="0"/>
                          <a:cs typeface="Times New Roman" panose="02020603050405020304" pitchFamily="18" charset="0"/>
                        </a:rPr>
                        <a:t>осознаваемость</a:t>
                      </a: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 структурированность обобщенность, устойчивость.</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49553629"/>
                  </a:ext>
                </a:extLst>
              </a:tr>
            </a:tbl>
          </a:graphicData>
        </a:graphic>
      </p:graphicFrame>
    </p:spTree>
    <p:extLst>
      <p:ext uri="{BB962C8B-B14F-4D97-AF65-F5344CB8AC3E}">
        <p14:creationId xmlns:p14="http://schemas.microsoft.com/office/powerpoint/2010/main" val="256162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270AFF0-2211-6442-8A1D-F94F152FDE0A}"/>
              </a:ext>
            </a:extLst>
          </p:cNvPr>
          <p:cNvSpPr txBox="1">
            <a:spLocks noChangeArrowheads="1"/>
          </p:cNvSpPr>
          <p:nvPr/>
        </p:nvSpPr>
        <p:spPr bwMode="auto">
          <a:xfrm>
            <a:off x="-48477" y="700755"/>
            <a:ext cx="11927131" cy="387798"/>
          </a:xfrm>
          <a:prstGeom prst="rect">
            <a:avLst/>
          </a:prstGeom>
          <a:noFill/>
          <a:ln w="9525">
            <a:noFill/>
            <a:miter lim="800000"/>
            <a:headEnd/>
            <a:tailEnd/>
          </a:ln>
        </p:spPr>
        <p:txBody>
          <a:bodyPr wrap="square" lIns="0" tIns="0" rIns="0" bIns="0">
            <a:spAutoFit/>
          </a:bodyPr>
          <a:lstStyle/>
          <a:p>
            <a:pPr algn="ctr">
              <a:lnSpc>
                <a:spcPct val="90000"/>
              </a:lnSpc>
              <a:spcBef>
                <a:spcPts val="1331"/>
              </a:spcBef>
              <a:buClr>
                <a:srgbClr val="F69200"/>
              </a:buClr>
              <a:buSzPct val="100000"/>
            </a:pPr>
            <a:r>
              <a:rPr lang="ru-RU" altLang="ru-RU" sz="2800" b="1" cap="all" dirty="0">
                <a:solidFill>
                  <a:srgbClr val="00642D"/>
                </a:solidFill>
                <a:latin typeface="SB Sans Text Semibold" panose="020B0503040504020204" pitchFamily="34" charset="0"/>
                <a:ea typeface="FedraSansPro-LightItalic" charset="0"/>
                <a:cs typeface="SB Sans Text Semibold" panose="020B0503040504020204" pitchFamily="34" charset="0"/>
              </a:rPr>
              <a:t>оценка ПРОЕКТА</a:t>
            </a:r>
          </a:p>
        </p:txBody>
      </p:sp>
      <p:graphicFrame>
        <p:nvGraphicFramePr>
          <p:cNvPr id="2" name="Таблица 1">
            <a:extLst>
              <a:ext uri="{FF2B5EF4-FFF2-40B4-BE49-F238E27FC236}">
                <a16:creationId xmlns:a16="http://schemas.microsoft.com/office/drawing/2014/main" id="{693472B0-8BC3-4066-8A84-76A085680624}"/>
              </a:ext>
            </a:extLst>
          </p:cNvPr>
          <p:cNvGraphicFramePr>
            <a:graphicFrameLocks noGrp="1"/>
          </p:cNvGraphicFramePr>
          <p:nvPr>
            <p:extLst>
              <p:ext uri="{D42A27DB-BD31-4B8C-83A1-F6EECF244321}">
                <p14:modId xmlns:p14="http://schemas.microsoft.com/office/powerpoint/2010/main" val="924156113"/>
              </p:ext>
            </p:extLst>
          </p:nvPr>
        </p:nvGraphicFramePr>
        <p:xfrm>
          <a:off x="68367" y="1088553"/>
          <a:ext cx="12579146" cy="5743823"/>
        </p:xfrm>
        <a:graphic>
          <a:graphicData uri="http://schemas.openxmlformats.org/drawingml/2006/table">
            <a:tbl>
              <a:tblPr firstRow="1" bandRow="1">
                <a:tableStyleId>{5C22544A-7EE6-4342-B048-85BDC9FD1C3A}</a:tableStyleId>
              </a:tblPr>
              <a:tblGrid>
                <a:gridCol w="1529228">
                  <a:extLst>
                    <a:ext uri="{9D8B030D-6E8A-4147-A177-3AD203B41FA5}">
                      <a16:colId xmlns:a16="http://schemas.microsoft.com/office/drawing/2014/main" val="951566012"/>
                    </a:ext>
                  </a:extLst>
                </a:gridCol>
                <a:gridCol w="6583456">
                  <a:extLst>
                    <a:ext uri="{9D8B030D-6E8A-4147-A177-3AD203B41FA5}">
                      <a16:colId xmlns:a16="http://schemas.microsoft.com/office/drawing/2014/main" val="971364722"/>
                    </a:ext>
                  </a:extLst>
                </a:gridCol>
                <a:gridCol w="4466462">
                  <a:extLst>
                    <a:ext uri="{9D8B030D-6E8A-4147-A177-3AD203B41FA5}">
                      <a16:colId xmlns:a16="http://schemas.microsoft.com/office/drawing/2014/main" val="1415913592"/>
                    </a:ext>
                  </a:extLst>
                </a:gridCol>
              </a:tblGrid>
              <a:tr h="363884">
                <a:tc gridSpan="3">
                  <a:txBody>
                    <a:bodyPr/>
                    <a:lstStyle/>
                    <a:p>
                      <a:pPr algn="ctr"/>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Показатели успешности проекта</a:t>
                      </a:r>
                    </a:p>
                  </a:txBody>
                  <a:tcPr>
                    <a:solidFill>
                      <a:schemeClr val="accent3">
                        <a:lumMod val="40000"/>
                        <a:lumOff val="60000"/>
                      </a:schemeClr>
                    </a:solidFill>
                  </a:tcPr>
                </a:tc>
                <a:tc hMerge="1">
                  <a:txBody>
                    <a:bodyPr/>
                    <a:lstStyle/>
                    <a:p>
                      <a:endParaRPr lang="ru-RU" dirty="0"/>
                    </a:p>
                  </a:txBody>
                  <a:tcPr>
                    <a:solidFill>
                      <a:schemeClr val="accent3">
                        <a:lumMod val="40000"/>
                        <a:lumOff val="60000"/>
                      </a:schemeClr>
                    </a:solidFill>
                  </a:tcPr>
                </a:tc>
                <a:tc hMerge="1">
                  <a:txBody>
                    <a:bodyPr/>
                    <a:lstStyle/>
                    <a:p>
                      <a:endParaRPr lang="ru-RU" dirty="0"/>
                    </a:p>
                  </a:txBody>
                  <a:tcPr>
                    <a:solidFill>
                      <a:schemeClr val="accent3">
                        <a:lumMod val="40000"/>
                        <a:lumOff val="60000"/>
                      </a:schemeClr>
                    </a:solidFill>
                  </a:tcPr>
                </a:tc>
                <a:extLst>
                  <a:ext uri="{0D108BD9-81ED-4DB2-BD59-A6C34878D82A}">
                    <a16:rowId xmlns:a16="http://schemas.microsoft.com/office/drawing/2014/main" val="2152755420"/>
                  </a:ext>
                </a:extLst>
              </a:tr>
              <a:tr h="354583">
                <a:tc>
                  <a:txBody>
                    <a:bodyPr/>
                    <a:lstStyle/>
                    <a:p>
                      <a:endParaRPr lang="ru-RU"/>
                    </a:p>
                  </a:txBody>
                  <a:tcPr>
                    <a:solidFill>
                      <a:schemeClr val="accent3">
                        <a:lumMod val="20000"/>
                        <a:lumOff val="80000"/>
                      </a:schemeClr>
                    </a:solidFill>
                  </a:tcPr>
                </a:tc>
                <a:tc>
                  <a:txBody>
                    <a:bodyPr/>
                    <a:lstStyle/>
                    <a:p>
                      <a:pPr algn="ctr"/>
                      <a:r>
                        <a:rPr lang="ru-RU" sz="1600" b="1" dirty="0">
                          <a:solidFill>
                            <a:schemeClr val="tx1">
                              <a:lumMod val="95000"/>
                              <a:lumOff val="5000"/>
                            </a:schemeClr>
                          </a:solidFill>
                          <a:latin typeface="Times New Roman" panose="02020603050405020304" pitchFamily="18" charset="0"/>
                          <a:cs typeface="Times New Roman" panose="02020603050405020304" pitchFamily="18" charset="0"/>
                        </a:rPr>
                        <a:t>Качественные </a:t>
                      </a:r>
                    </a:p>
                  </a:txBody>
                  <a:tcPr>
                    <a:solidFill>
                      <a:schemeClr val="accent3">
                        <a:lumMod val="20000"/>
                        <a:lumOff val="80000"/>
                      </a:schemeClr>
                    </a:solidFill>
                  </a:tcPr>
                </a:tc>
                <a:tc>
                  <a:txBody>
                    <a:bodyPr/>
                    <a:lstStyle/>
                    <a:p>
                      <a:pPr algn="ctr"/>
                      <a:r>
                        <a:rPr lang="ru-RU" sz="1600" b="1" dirty="0">
                          <a:solidFill>
                            <a:schemeClr val="tx1">
                              <a:lumMod val="95000"/>
                              <a:lumOff val="5000"/>
                            </a:schemeClr>
                          </a:solidFill>
                          <a:latin typeface="Times New Roman" panose="02020603050405020304" pitchFamily="18" charset="0"/>
                          <a:cs typeface="Times New Roman" panose="02020603050405020304" pitchFamily="18" charset="0"/>
                        </a:rPr>
                        <a:t>Количественные </a:t>
                      </a:r>
                    </a:p>
                  </a:txBody>
                  <a:tcPr>
                    <a:solidFill>
                      <a:schemeClr val="accent3">
                        <a:lumMod val="20000"/>
                        <a:lumOff val="80000"/>
                      </a:schemeClr>
                    </a:solidFill>
                  </a:tcPr>
                </a:tc>
                <a:extLst>
                  <a:ext uri="{0D108BD9-81ED-4DB2-BD59-A6C34878D82A}">
                    <a16:rowId xmlns:a16="http://schemas.microsoft.com/office/drawing/2014/main" val="3922775187"/>
                  </a:ext>
                </a:extLst>
              </a:tr>
              <a:tr h="1012394">
                <a:tc>
                  <a:txBody>
                    <a:bodyPr/>
                    <a:lstStyle/>
                    <a:p>
                      <a:r>
                        <a:rPr lang="ru-RU" sz="1400" b="1" i="1" dirty="0">
                          <a:solidFill>
                            <a:schemeClr val="tx1">
                              <a:lumMod val="95000"/>
                              <a:lumOff val="5000"/>
                            </a:schemeClr>
                          </a:solidFill>
                          <a:latin typeface="Times New Roman" panose="02020603050405020304" pitchFamily="18" charset="0"/>
                          <a:cs typeface="Times New Roman" panose="02020603050405020304" pitchFamily="18" charset="0"/>
                        </a:rPr>
                        <a:t>Для</a:t>
                      </a:r>
                    </a:p>
                    <a:p>
                      <a:r>
                        <a:rPr lang="ru-RU" sz="1400" b="1" i="1" dirty="0">
                          <a:solidFill>
                            <a:schemeClr val="tx1">
                              <a:lumMod val="95000"/>
                              <a:lumOff val="5000"/>
                            </a:schemeClr>
                          </a:solidFill>
                          <a:latin typeface="Times New Roman" panose="02020603050405020304" pitchFamily="18" charset="0"/>
                          <a:cs typeface="Times New Roman" panose="02020603050405020304" pitchFamily="18" charset="0"/>
                        </a:rPr>
                        <a:t>обучающихся</a:t>
                      </a:r>
                    </a:p>
                  </a:txBody>
                  <a:tcPr>
                    <a:solidFill>
                      <a:schemeClr val="accent3">
                        <a:lumMod val="20000"/>
                        <a:lumOff val="80000"/>
                      </a:schemeClr>
                    </a:solidFill>
                  </a:tcPr>
                </a:tc>
                <a:tc>
                  <a:txBody>
                    <a:bodyPr/>
                    <a:lstStyle/>
                    <a:p>
                      <a:pPr marL="0" marR="0" lvl="0" indent="0" algn="l" defTabSz="1216899" rtl="0" eaLnBrk="1" fontAlgn="auto" latinLnBrk="0" hangingPunct="1">
                        <a:lnSpc>
                          <a:spcPct val="100000"/>
                        </a:lnSpc>
                        <a:spcBef>
                          <a:spcPts val="0"/>
                        </a:spcBef>
                        <a:spcAft>
                          <a:spcPts val="0"/>
                        </a:spcAft>
                        <a:buClrTx/>
                        <a:buSzTx/>
                        <a:buFontTx/>
                        <a:buNone/>
                        <a:tabLst/>
                        <a:defRPr/>
                      </a:pPr>
                      <a:r>
                        <a:rPr lang="ru-RU" sz="1500" dirty="0">
                          <a:solidFill>
                            <a:schemeClr val="tx1">
                              <a:lumMod val="95000"/>
                              <a:lumOff val="5000"/>
                            </a:schemeClr>
                          </a:solidFill>
                          <a:latin typeface="Times New Roman" panose="02020603050405020304" pitchFamily="18" charset="0"/>
                          <a:cs typeface="Times New Roman" panose="02020603050405020304" pitchFamily="18" charset="0"/>
                        </a:rPr>
                        <a:t>Целедостижение. Проявление эмоционального интеллекта. Владение 4 К-компетенциями.  Понимание, принятие и применение  моральные норм и правил.  Стремление к самоутверждению и самореализации в социально-значимой деятельности.  </a:t>
                      </a:r>
                    </a:p>
                  </a:txBody>
                  <a:tcPr>
                    <a:solidFill>
                      <a:schemeClr val="accent3">
                        <a:lumMod val="20000"/>
                        <a:lumOff val="80000"/>
                      </a:schemeClr>
                    </a:solidFill>
                  </a:tcPr>
                </a:tc>
                <a:tc rowSpan="2">
                  <a:txBody>
                    <a:bodyPr/>
                    <a:lstStyle/>
                    <a:p>
                      <a:r>
                        <a:rPr lang="ru-RU" sz="1500" dirty="0">
                          <a:solidFill>
                            <a:schemeClr val="tx1">
                              <a:lumMod val="95000"/>
                              <a:lumOff val="5000"/>
                            </a:schemeClr>
                          </a:solidFill>
                          <a:latin typeface="Times New Roman" panose="02020603050405020304" pitchFamily="18" charset="0"/>
                          <a:cs typeface="Times New Roman" panose="02020603050405020304" pitchFamily="18" charset="0"/>
                        </a:rPr>
                        <a:t>Положительная динамика образовательных результатов и участия в социальной практике,  учебно-исследовательской деятельности, психологическое благополучие по результатам диагностики и мониторинга, </a:t>
                      </a:r>
                      <a:r>
                        <a:rPr lang="ru-RU" sz="1500" dirty="0" err="1">
                          <a:solidFill>
                            <a:schemeClr val="tx1">
                              <a:lumMod val="95000"/>
                              <a:lumOff val="5000"/>
                            </a:schemeClr>
                          </a:solidFill>
                          <a:latin typeface="Times New Roman" panose="02020603050405020304" pitchFamily="18" charset="0"/>
                          <a:cs typeface="Times New Roman" panose="02020603050405020304" pitchFamily="18" charset="0"/>
                        </a:rPr>
                        <a:t>статотчетности</a:t>
                      </a:r>
                      <a:r>
                        <a:rPr lang="ru-RU" sz="15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accent3">
                        <a:lumMod val="20000"/>
                        <a:lumOff val="80000"/>
                      </a:schemeClr>
                    </a:solidFill>
                  </a:tcPr>
                </a:tc>
                <a:extLst>
                  <a:ext uri="{0D108BD9-81ED-4DB2-BD59-A6C34878D82A}">
                    <a16:rowId xmlns:a16="http://schemas.microsoft.com/office/drawing/2014/main" val="1750830817"/>
                  </a:ext>
                </a:extLst>
              </a:tr>
              <a:tr h="975103">
                <a:tc>
                  <a:txBody>
                    <a:bodyPr/>
                    <a:lstStyle/>
                    <a:p>
                      <a:r>
                        <a:rPr lang="ru-RU" sz="1400" b="1" i="1" dirty="0">
                          <a:solidFill>
                            <a:schemeClr val="tx1">
                              <a:lumMod val="95000"/>
                              <a:lumOff val="5000"/>
                            </a:schemeClr>
                          </a:solidFill>
                          <a:latin typeface="Times New Roman" panose="02020603050405020304" pitchFamily="18" charset="0"/>
                          <a:cs typeface="Times New Roman" panose="02020603050405020304" pitchFamily="18" charset="0"/>
                        </a:rPr>
                        <a:t>Для родителей   (законных представ-лей) </a:t>
                      </a:r>
                    </a:p>
                  </a:txBody>
                  <a:tcPr>
                    <a:solidFill>
                      <a:schemeClr val="accent3">
                        <a:lumMod val="20000"/>
                        <a:lumOff val="80000"/>
                      </a:schemeClr>
                    </a:solidFill>
                  </a:tcPr>
                </a:tc>
                <a:tc>
                  <a:txBody>
                    <a:bodyPr/>
                    <a:lstStyle/>
                    <a:p>
                      <a:pPr marL="0" marR="0" lvl="0" indent="0" algn="l" defTabSz="1216899" rtl="0" eaLnBrk="1" fontAlgn="auto" latinLnBrk="0" hangingPunct="1">
                        <a:lnSpc>
                          <a:spcPct val="100000"/>
                        </a:lnSpc>
                        <a:spcBef>
                          <a:spcPts val="0"/>
                        </a:spcBef>
                        <a:spcAft>
                          <a:spcPts val="0"/>
                        </a:spcAft>
                        <a:buClrTx/>
                        <a:buSzTx/>
                        <a:buFontTx/>
                        <a:buNone/>
                        <a:tabLst/>
                        <a:defRPr/>
                      </a:pPr>
                      <a:r>
                        <a:rPr lang="ru-RU" sz="1500" dirty="0">
                          <a:latin typeface="Times New Roman" panose="02020603050405020304" pitchFamily="18" charset="0"/>
                          <a:cs typeface="Times New Roman" panose="02020603050405020304" pitchFamily="18" charset="0"/>
                        </a:rPr>
                        <a:t>Удовлетворенностей родителей образовательными результатам и процессом социализации ребенка. Развитие способностей ребенка. Уверенность в будущем ребенка, его потенциальной успешности. Занятость ребенка в соответствии с образовательными и творческими запросами.</a:t>
                      </a:r>
                    </a:p>
                  </a:txBody>
                  <a:tcPr>
                    <a:solidFill>
                      <a:schemeClr val="accent3">
                        <a:lumMod val="20000"/>
                        <a:lumOff val="80000"/>
                      </a:schemeClr>
                    </a:solidFill>
                  </a:tcPr>
                </a:tc>
                <a:tc vMerge="1">
                  <a:txBody>
                    <a:bodyPr/>
                    <a:lstStyle/>
                    <a:p>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3439222897"/>
                  </a:ext>
                </a:extLst>
              </a:tr>
              <a:tr h="1109825">
                <a:tc>
                  <a:txBody>
                    <a:bodyPr/>
                    <a:lstStyle/>
                    <a:p>
                      <a:r>
                        <a:rPr lang="ru-RU" sz="1400" b="1" i="1" dirty="0">
                          <a:solidFill>
                            <a:schemeClr val="tx1">
                              <a:lumMod val="95000"/>
                              <a:lumOff val="5000"/>
                            </a:schemeClr>
                          </a:solidFill>
                          <a:latin typeface="Times New Roman" panose="02020603050405020304" pitchFamily="18" charset="0"/>
                          <a:cs typeface="Times New Roman" panose="02020603050405020304" pitchFamily="18" charset="0"/>
                        </a:rPr>
                        <a:t>Для педагогического коллектива </a:t>
                      </a:r>
                    </a:p>
                  </a:txBody>
                  <a:tcPr>
                    <a:solidFill>
                      <a:schemeClr val="accent3">
                        <a:lumMod val="20000"/>
                        <a:lumOff val="80000"/>
                      </a:schemeClr>
                    </a:solidFill>
                  </a:tcPr>
                </a:tc>
                <a:tc>
                  <a:txBody>
                    <a:bodyPr/>
                    <a:lstStyle/>
                    <a:p>
                      <a:r>
                        <a:rPr lang="ru-RU" sz="1500" dirty="0">
                          <a:solidFill>
                            <a:schemeClr val="tx1">
                              <a:lumMod val="95000"/>
                              <a:lumOff val="5000"/>
                            </a:schemeClr>
                          </a:solidFill>
                          <a:latin typeface="Times New Roman" panose="02020603050405020304" pitchFamily="18" charset="0"/>
                          <a:cs typeface="Times New Roman" panose="02020603050405020304" pitchFamily="18" charset="0"/>
                        </a:rPr>
                        <a:t>Педагоги владеют инновационным подходам и методикам в образовании,   эффективно используют инструменты и технологии для разработки новых занятий, владеют методиками и инструментами оценивания результатов с позиций   ЛРОС</a:t>
                      </a:r>
                    </a:p>
                  </a:txBody>
                  <a:tcPr>
                    <a:solidFill>
                      <a:schemeClr val="accent3">
                        <a:lumMod val="20000"/>
                        <a:lumOff val="80000"/>
                      </a:schemeClr>
                    </a:solidFill>
                  </a:tcPr>
                </a:tc>
                <a:tc>
                  <a:txBody>
                    <a:bodyPr/>
                    <a:lstStyle/>
                    <a:p>
                      <a:r>
                        <a:rPr lang="ru-RU" sz="1500" dirty="0">
                          <a:solidFill>
                            <a:schemeClr val="tx1">
                              <a:lumMod val="95000"/>
                              <a:lumOff val="5000"/>
                            </a:schemeClr>
                          </a:solidFill>
                          <a:latin typeface="Times New Roman" panose="02020603050405020304" pitchFamily="18" charset="0"/>
                          <a:cs typeface="Times New Roman" panose="02020603050405020304" pitchFamily="18" charset="0"/>
                        </a:rPr>
                        <a:t>Положительная динамика по результатам аттестации и ПК, участия в конкурсах профессионального мастерства, научно-педагогической деятельности по проблемам ЛРОС.</a:t>
                      </a:r>
                    </a:p>
                  </a:txBody>
                  <a:tcPr>
                    <a:solidFill>
                      <a:schemeClr val="accent3">
                        <a:lumMod val="20000"/>
                        <a:lumOff val="80000"/>
                      </a:schemeClr>
                    </a:solidFill>
                  </a:tcPr>
                </a:tc>
                <a:extLst>
                  <a:ext uri="{0D108BD9-81ED-4DB2-BD59-A6C34878D82A}">
                    <a16:rowId xmlns:a16="http://schemas.microsoft.com/office/drawing/2014/main" val="2262683925"/>
                  </a:ext>
                </a:extLst>
              </a:tr>
              <a:tr h="975103">
                <a:tc>
                  <a:txBody>
                    <a:bodyPr/>
                    <a:lstStyle/>
                    <a:p>
                      <a:r>
                        <a:rPr lang="ru-RU" sz="1400" b="1" i="1" dirty="0">
                          <a:solidFill>
                            <a:schemeClr val="tx1">
                              <a:lumMod val="95000"/>
                              <a:lumOff val="5000"/>
                            </a:schemeClr>
                          </a:solidFill>
                          <a:latin typeface="Times New Roman" panose="02020603050405020304" pitchFamily="18" charset="0"/>
                          <a:cs typeface="Times New Roman" panose="02020603050405020304" pitchFamily="18" charset="0"/>
                        </a:rPr>
                        <a:t>Для администрации</a:t>
                      </a:r>
                    </a:p>
                  </a:txBody>
                  <a:tcPr>
                    <a:solidFill>
                      <a:schemeClr val="accent3">
                        <a:lumMod val="20000"/>
                        <a:lumOff val="80000"/>
                      </a:schemeClr>
                    </a:solidFill>
                  </a:tcPr>
                </a:tc>
                <a:tc>
                  <a:txBody>
                    <a:bodyPr/>
                    <a:lstStyle/>
                    <a:p>
                      <a:pPr marL="0" marR="0" lvl="0" indent="0" algn="l" defTabSz="1216899" rtl="0" eaLnBrk="1" fontAlgn="auto" latinLnBrk="0" hangingPunct="1">
                        <a:lnSpc>
                          <a:spcPct val="100000"/>
                        </a:lnSpc>
                        <a:spcBef>
                          <a:spcPts val="0"/>
                        </a:spcBef>
                        <a:spcAft>
                          <a:spcPts val="0"/>
                        </a:spcAft>
                        <a:buClrTx/>
                        <a:buSzTx/>
                        <a:buFontTx/>
                        <a:buNone/>
                        <a:tabLst/>
                        <a:defRPr/>
                      </a:pPr>
                      <a:r>
                        <a:rPr lang="ru-RU" sz="1500" dirty="0">
                          <a:solidFill>
                            <a:schemeClr val="tx1">
                              <a:lumMod val="95000"/>
                              <a:lumOff val="5000"/>
                            </a:schemeClr>
                          </a:solidFill>
                          <a:latin typeface="Times New Roman" panose="02020603050405020304" pitchFamily="18" charset="0"/>
                          <a:cs typeface="Times New Roman" panose="02020603050405020304" pitchFamily="18" charset="0"/>
                        </a:rPr>
                        <a:t>Управленческая команда  управляет проектом в СОШ.</a:t>
                      </a:r>
                      <a:r>
                        <a:rPr lang="ru-RU" sz="1500" dirty="0">
                          <a:latin typeface="Times New Roman" panose="02020603050405020304" pitchFamily="18" charset="0"/>
                          <a:cs typeface="Times New Roman" panose="02020603050405020304" pitchFamily="18" charset="0"/>
                        </a:rPr>
                        <a:t> Развитие профессиональных компетенций руководящего и педагогического состава.  Личный профессиональный рост и опыт трансформации образовательных сред. </a:t>
                      </a:r>
                    </a:p>
                  </a:txBody>
                  <a:tcPr>
                    <a:solidFill>
                      <a:schemeClr val="accent3">
                        <a:lumMod val="20000"/>
                        <a:lumOff val="80000"/>
                      </a:schemeClr>
                    </a:solidFill>
                  </a:tcPr>
                </a:tc>
                <a:tc>
                  <a:txBody>
                    <a:bodyPr/>
                    <a:lstStyle/>
                    <a:p>
                      <a:r>
                        <a:rPr lang="ru-RU" sz="1500" dirty="0">
                          <a:latin typeface="Times New Roman" panose="02020603050405020304" pitchFamily="18" charset="0"/>
                          <a:cs typeface="Times New Roman" panose="02020603050405020304" pitchFamily="18" charset="0"/>
                        </a:rPr>
                        <a:t>Продвижение школы в региональном рейтинге. Выполнение задач государственной политики в сфере образования (показатели эффективности ОО).</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88849126"/>
                  </a:ext>
                </a:extLst>
              </a:tr>
              <a:tr h="880280">
                <a:tc>
                  <a:txBody>
                    <a:bodyPr/>
                    <a:lstStyle/>
                    <a:p>
                      <a:r>
                        <a:rPr lang="ru-RU" sz="1400" b="1" i="1" dirty="0">
                          <a:solidFill>
                            <a:schemeClr val="tx1">
                              <a:lumMod val="95000"/>
                              <a:lumOff val="5000"/>
                            </a:schemeClr>
                          </a:solidFill>
                          <a:latin typeface="Times New Roman" panose="02020603050405020304" pitchFamily="18" charset="0"/>
                          <a:cs typeface="Times New Roman" panose="02020603050405020304" pitchFamily="18" charset="0"/>
                        </a:rPr>
                        <a:t>Для </a:t>
                      </a:r>
                      <a:r>
                        <a:rPr lang="ru-RU" sz="1400" b="1" i="1" dirty="0" err="1">
                          <a:solidFill>
                            <a:schemeClr val="tx1">
                              <a:lumMod val="95000"/>
                              <a:lumOff val="5000"/>
                            </a:schemeClr>
                          </a:solidFill>
                          <a:latin typeface="Times New Roman" panose="02020603050405020304" pitchFamily="18" charset="0"/>
                          <a:cs typeface="Times New Roman" panose="02020603050405020304" pitchFamily="18" charset="0"/>
                        </a:rPr>
                        <a:t>социокультурн</a:t>
                      </a:r>
                      <a:r>
                        <a:rPr lang="ru-RU" sz="1400" b="1" i="1" dirty="0">
                          <a:solidFill>
                            <a:schemeClr val="tx1">
                              <a:lumMod val="95000"/>
                              <a:lumOff val="5000"/>
                            </a:schemeClr>
                          </a:solidFill>
                          <a:latin typeface="Times New Roman" panose="02020603050405020304" pitchFamily="18" charset="0"/>
                          <a:cs typeface="Times New Roman" panose="02020603050405020304" pitchFamily="18" charset="0"/>
                        </a:rPr>
                        <a:t>. пространства </a:t>
                      </a:r>
                    </a:p>
                  </a:txBody>
                  <a:tcPr>
                    <a:solidFill>
                      <a:schemeClr val="accent3">
                        <a:lumMod val="20000"/>
                        <a:lumOff val="80000"/>
                      </a:schemeClr>
                    </a:solidFill>
                  </a:tcPr>
                </a:tc>
                <a:tc>
                  <a:txBody>
                    <a:bodyPr/>
                    <a:lstStyle/>
                    <a:p>
                      <a:r>
                        <a:rPr lang="ru-RU" sz="1500" dirty="0">
                          <a:solidFill>
                            <a:schemeClr val="tx1">
                              <a:lumMod val="95000"/>
                              <a:lumOff val="5000"/>
                            </a:schemeClr>
                          </a:solidFill>
                          <a:latin typeface="Times New Roman" panose="02020603050405020304" pitchFamily="18" charset="0"/>
                          <a:cs typeface="Times New Roman" panose="02020603050405020304" pitchFamily="18" charset="0"/>
                        </a:rPr>
                        <a:t>Обратная связь будет осуществляться с помощью сайта СОШ, позиционирования в изданиях, сетевых сообществах.</a:t>
                      </a:r>
                    </a:p>
                  </a:txBody>
                  <a:tcPr>
                    <a:solidFill>
                      <a:schemeClr val="accent3">
                        <a:lumMod val="20000"/>
                        <a:lumOff val="80000"/>
                      </a:schemeClr>
                    </a:solidFill>
                  </a:tcPr>
                </a:tc>
                <a:tc>
                  <a:txBody>
                    <a:bodyPr/>
                    <a:lstStyle/>
                    <a:p>
                      <a:r>
                        <a:rPr lang="ru-RU" sz="1500" dirty="0">
                          <a:latin typeface="Times New Roman" panose="02020603050405020304" pitchFamily="18" charset="0"/>
                          <a:cs typeface="Times New Roman" panose="02020603050405020304" pitchFamily="18" charset="0"/>
                        </a:rPr>
                        <a:t>Ежегодные процедуры коммуникации о мониторинге ЛРОС: родительские собрания , педагогические советы, семинары и т.д.</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2630268447"/>
                  </a:ext>
                </a:extLst>
              </a:tr>
            </a:tbl>
          </a:graphicData>
        </a:graphic>
      </p:graphicFrame>
    </p:spTree>
    <p:extLst>
      <p:ext uri="{BB962C8B-B14F-4D97-AF65-F5344CB8AC3E}">
        <p14:creationId xmlns:p14="http://schemas.microsoft.com/office/powerpoint/2010/main" val="2991915852"/>
      </p:ext>
    </p:extLst>
  </p:cSld>
  <p:clrMapOvr>
    <a:masterClrMapping/>
  </p:clrMapOvr>
</p:sld>
</file>

<file path=ppt/theme/theme1.xml><?xml version="1.0" encoding="utf-8"?>
<a:theme xmlns:a="http://schemas.openxmlformats.org/drawingml/2006/main" name="Office Theme">
  <a:themeElements>
    <a:clrScheme name="VBUDUSHEE_COLORS">
      <a:dk1>
        <a:srgbClr val="333E48"/>
      </a:dk1>
      <a:lt1>
        <a:srgbClr val="FFFFFF"/>
      </a:lt1>
      <a:dk2>
        <a:srgbClr val="FF6633"/>
      </a:dk2>
      <a:lt2>
        <a:srgbClr val="EDEDED"/>
      </a:lt2>
      <a:accent1>
        <a:srgbClr val="FF6633"/>
      </a:accent1>
      <a:accent2>
        <a:srgbClr val="339945"/>
      </a:accent2>
      <a:accent3>
        <a:srgbClr val="49D345"/>
      </a:accent3>
      <a:accent4>
        <a:srgbClr val="FAEC00"/>
      </a:accent4>
      <a:accent5>
        <a:srgbClr val="1F6B45"/>
      </a:accent5>
      <a:accent6>
        <a:srgbClr val="33CCFF"/>
      </a:accent6>
      <a:hlink>
        <a:srgbClr val="330099"/>
      </a:hlink>
      <a:folHlink>
        <a:srgbClr val="FF99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2674</Words>
  <Application>Microsoft Office PowerPoint</Application>
  <PresentationFormat>Широкоэкранный</PresentationFormat>
  <Paragraphs>229</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Calibri</vt:lpstr>
      <vt:lpstr>Fedra Sans Pro Book</vt:lpstr>
      <vt:lpstr>SB Sans Text Semibold</vt:lpstr>
      <vt:lpstr>SB Sans Text Thin</vt:lpstr>
      <vt:lpstr>Times New Roman</vt:lpstr>
      <vt:lpstr>Verdana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Kitsen, Andrey</dc:creator>
  <cp:lastModifiedBy>ученик17</cp:lastModifiedBy>
  <cp:revision>85</cp:revision>
  <dcterms:created xsi:type="dcterms:W3CDTF">2021-05-31T10:14:14Z</dcterms:created>
  <dcterms:modified xsi:type="dcterms:W3CDTF">2024-06-10T09:28:07Z</dcterms:modified>
</cp:coreProperties>
</file>