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51" r:id="rId3"/>
    <p:sldId id="352" r:id="rId4"/>
    <p:sldId id="350" r:id="rId5"/>
    <p:sldId id="355" r:id="rId6"/>
    <p:sldId id="356" r:id="rId7"/>
    <p:sldId id="353" r:id="rId8"/>
    <p:sldId id="354" r:id="rId9"/>
    <p:sldId id="34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77FA0-031F-47B2-ABF9-7CBAFDAE10B7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F83B2-5D27-45B7-975A-874EFF1AA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8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5CD8-E4D8-4B79-8CC6-B39BE31AD2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6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83B2-5D27-45B7-975A-874EFF1AAB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9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8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6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18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9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422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22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9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7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0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4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1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3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5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8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A5E9C-FF8A-4E79-B881-10F1BFDAE43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AC85E4-D472-47DF-A453-5B0B1E86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9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3501" y="206829"/>
            <a:ext cx="8213270" cy="110381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4400" cap="all" dirty="0"/>
            </a:br>
            <a:br>
              <a:rPr lang="en-US" sz="4400" cap="all" dirty="0"/>
            </a:br>
            <a:br>
              <a:rPr lang="en-US" sz="4400" cap="all" dirty="0"/>
            </a:br>
            <a:r>
              <a:rPr lang="ru-RU" sz="4400" cap="all" dirty="0"/>
              <a:t> </a:t>
            </a:r>
            <a:br>
              <a:rPr lang="en-US" sz="4400" cap="all" dirty="0"/>
            </a:br>
            <a:br>
              <a:rPr lang="en-US" sz="4400" cap="all" dirty="0"/>
            </a:br>
            <a:br>
              <a:rPr lang="en-US" sz="4400" cap="all" dirty="0"/>
            </a:br>
            <a:br>
              <a:rPr lang="ru-RU" sz="4400" cap="all" dirty="0"/>
            </a:br>
            <a:br>
              <a:rPr lang="ru-RU" sz="4400" dirty="0"/>
            </a:br>
            <a:r>
              <a:rPr lang="ru-RU" sz="4400" dirty="0"/>
              <a:t> </a:t>
            </a:r>
            <a:br>
              <a:rPr lang="ru-RU" sz="4400" dirty="0"/>
            </a:br>
            <a:endParaRPr lang="ru-RU" sz="4400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9955" y="1244338"/>
            <a:ext cx="11405270" cy="53850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2800" b="1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Психолого-педагогическая компетентность родителей подростков как условие развития личностного потенциала обучающихся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Тимошкина Т. И.,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Душаева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 А.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заместитель директора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69334" y="208965"/>
            <a:ext cx="11849842" cy="949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«Региональный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социопсихологический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центр»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им. Н.С.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Доровского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Подбельск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402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67092-D123-4BE8-BB1D-1255A0AF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35670"/>
            <a:ext cx="11219293" cy="5938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исследования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43F1592-9469-4886-903D-A2C03A380AB1}"/>
              </a:ext>
            </a:extLst>
          </p:cNvPr>
          <p:cNvSpPr/>
          <p:nvPr/>
        </p:nvSpPr>
        <p:spPr>
          <a:xfrm>
            <a:off x="320511" y="952107"/>
            <a:ext cx="5260158" cy="232842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Нарушение детско-родительских отношений  из-за занятости родителей, кризиса семейных отношений,   неумения   выстраивать конструктивные отношения с  ребенком, из-за недооценки родителями значения семейного воспитания.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жизни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ребенка.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5CCABE6-8112-4C04-8A0E-0DD2FB400BC6}"/>
              </a:ext>
            </a:extLst>
          </p:cNvPr>
          <p:cNvSpPr/>
          <p:nvPr/>
        </p:nvSpPr>
        <p:spPr>
          <a:xfrm>
            <a:off x="320511" y="3855563"/>
            <a:ext cx="5260158" cy="288460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моциональная отчужденность подростка, неудовлетворенность своим положением в семье,  формирование потребительской психологии  и эгоцентризма,  разрушение близких доверительных отношений с родителями и как следствие нехватка внутренних и внешних ресурсов для психологического благополучия и решения трудных жизненных ситуаций.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207D4A8-2891-4BDE-96E6-FD1DFC7E1DB4}"/>
              </a:ext>
            </a:extLst>
          </p:cNvPr>
          <p:cNvSpPr/>
          <p:nvPr/>
        </p:nvSpPr>
        <p:spPr>
          <a:xfrm>
            <a:off x="5599525" y="2253005"/>
            <a:ext cx="2092748" cy="2658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8492A0B-FCD2-4E1B-953F-31453F9187F2}"/>
              </a:ext>
            </a:extLst>
          </p:cNvPr>
          <p:cNvSpPr/>
          <p:nvPr/>
        </p:nvSpPr>
        <p:spPr>
          <a:xfrm>
            <a:off x="7692273" y="1668544"/>
            <a:ext cx="4308049" cy="442117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Проблема: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социальной ситуации развития, возрастные изменения подростков требуют изменений родительских позиций и взглядов в вопросах воспитания и развития, т.е. развития психолого-педагогической компетентности родителей.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C0FF5D87-2AB3-474C-BE77-DC670104FAC1}"/>
              </a:ext>
            </a:extLst>
          </p:cNvPr>
          <p:cNvSpPr/>
          <p:nvPr/>
        </p:nvSpPr>
        <p:spPr>
          <a:xfrm>
            <a:off x="1875935" y="3278172"/>
            <a:ext cx="1473848" cy="577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2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67092-D123-4BE8-BB1D-1255A0AF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219888"/>
            <a:ext cx="11594969" cy="70394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5AADA9-0F61-4698-9022-E5B44CCE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1016162"/>
            <a:ext cx="11755225" cy="2594304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нужно  управлять формированием родительской компетентности? </a:t>
            </a:r>
            <a:r>
              <a:rPr lang="ru-RU" sz="9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Имеющийся опыт старших 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всегда подходит, т.к. изменилась социально-экономическая реальность.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Интернет-ресурсы с чужим опытом  не учитывают особенности конкретной семьи, индивидуальные особенности ребенка и родителей,  условия семейного воспитания.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некоторых родителей недостаточный уровень образования для переработки сложной псих.-</a:t>
            </a:r>
            <a:r>
              <a:rPr lang="ru-RU" sz="8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информации, у других снижена родительская мотивация что-либо изменять в детско-родительских отношениях, у многих нет понимания значимости конструктивного общения с ребенком и доверительных с ним отношений.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2E7D6-6744-4878-8D7A-D84FE0EDAFFF}"/>
              </a:ext>
            </a:extLst>
          </p:cNvPr>
          <p:cNvSpPr txBox="1"/>
          <p:nvPr/>
        </p:nvSpPr>
        <p:spPr>
          <a:xfrm>
            <a:off x="179110" y="3885816"/>
            <a:ext cx="1175522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поиск психолого-педагогических средств формирования родительской компетентности как условия развития личностного потенциала обучающихся и улучшения детско-родительских отношений.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A51C1-2383-49DE-A4E0-33E942ED0918}"/>
              </a:ext>
            </a:extLst>
          </p:cNvPr>
          <p:cNvSpPr txBox="1"/>
          <p:nvPr/>
        </p:nvSpPr>
        <p:spPr>
          <a:xfrm>
            <a:off x="179109" y="5542961"/>
            <a:ext cx="11755225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управлять формированием   родительских компетенций?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осуществлять совместную деятельность с ребенком;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осуществлять общение на основе взаимопонимания и доверия.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1502BC56-9821-4129-8F81-312565863019}"/>
              </a:ext>
            </a:extLst>
          </p:cNvPr>
          <p:cNvSpPr/>
          <p:nvPr/>
        </p:nvSpPr>
        <p:spPr>
          <a:xfrm rot="5400000">
            <a:off x="5601707" y="5001169"/>
            <a:ext cx="703942" cy="731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207D4A8-2891-4BDE-96E6-FD1DFC7E1DB4}"/>
              </a:ext>
            </a:extLst>
          </p:cNvPr>
          <p:cNvSpPr/>
          <p:nvPr/>
        </p:nvSpPr>
        <p:spPr>
          <a:xfrm rot="5400000">
            <a:off x="5675588" y="3194927"/>
            <a:ext cx="556181" cy="731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1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175CE-F25A-43EE-A857-4E94DF62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97963"/>
            <a:ext cx="11077890" cy="9581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Психолого-педагогическое сопровождение родителей  </a:t>
            </a:r>
            <a:b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способах осуществления совместной деятельности с детьми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9F94F-2BDD-4849-AF80-0EDA18B6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532" y="1556425"/>
            <a:ext cx="11544693" cy="958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ПОНЯТЬ. ПРИНЯТЬ. ПРИМЕНИТЬ.              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Совместный быт.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B8470B-7419-4563-9704-3D73CACC9D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6" y="2514601"/>
            <a:ext cx="6073416" cy="337715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855D8E0-A900-4514-AE43-AAA861A6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80" y="2514601"/>
            <a:ext cx="5659224" cy="42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7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175CE-F25A-43EE-A857-4E94DF62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97963"/>
            <a:ext cx="11077890" cy="9581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Психолого-педагогическое сопровождение родителей </a:t>
            </a:r>
            <a:b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способах осуществления совместной деятельности с детьми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9F94F-2BDD-4849-AF80-0EDA18B6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532" y="1253765"/>
            <a:ext cx="11752082" cy="7447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ПОНЯТЬ. ПРИНЯТЬ. ПРИМЕНИТЬ.     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Совместный досуг.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452FC1-A4B9-4F1F-80D7-C51C3F72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10" y="1752855"/>
            <a:ext cx="6362763" cy="34219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61CEE2-9663-4EC9-926D-3E1E6A128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18" y="3980920"/>
            <a:ext cx="4716053" cy="28770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0B8851-56E1-4ED9-8AE1-6B9AAC16B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7" y="1743428"/>
            <a:ext cx="4668731" cy="28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4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175CE-F25A-43EE-A857-4E94DF62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97963"/>
            <a:ext cx="11077890" cy="9581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Психолого-педагогическое сопровождение родителей  </a:t>
            </a:r>
            <a:b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способах осуществления совместной деятельности с детьми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9F94F-2BDD-4849-AF80-0EDA18B6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533" y="6334632"/>
            <a:ext cx="11544692" cy="52336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ПОНЯТЬ. ПРИНЯТЬ. ПРИМЕНИТЬ.         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Социальная практика.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E7E87D-999D-4568-91F4-79D0EBC1E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25" y="3910208"/>
            <a:ext cx="5380972" cy="24244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EDBB8C-E35F-4510-B1B5-89CCCDEAD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5" y="1163622"/>
            <a:ext cx="6095999" cy="27465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724DC3-CCC2-4580-BCD1-2D4FF4457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78" y="1130865"/>
            <a:ext cx="5647817" cy="30452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941558-4D9C-4E23-979D-73F6260FC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2" y="3682903"/>
            <a:ext cx="5885468" cy="265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2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175CE-F25A-43EE-A857-4E94DF62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04" y="216816"/>
            <a:ext cx="10908207" cy="92618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Психолого-педагогическое сопровождение   родителей для организации общения на основе взаимопонимания и доверия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315DE2-5B0F-410E-A119-54677779F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84" y="1142999"/>
            <a:ext cx="4928818" cy="36966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23E418-1EB7-41AD-98A1-CF1F91CA5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84" y="3885634"/>
            <a:ext cx="5139349" cy="28908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B15893-E16F-424B-BE11-FFC4B5954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" y="3945017"/>
            <a:ext cx="5139349" cy="28908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AFE9F94F-2BDD-4849-AF80-0EDA18B6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532" y="1253766"/>
            <a:ext cx="5782862" cy="26318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ПОНЯТЬ. ПРИНЯТЬ. ПРИМЕНИТЬ.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тематические родительские собрания,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психологические практикумы,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консультации,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разные формы информирования через официальный сайт школы и родительские чаты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3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175CE-F25A-43EE-A857-4E94DF62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197963"/>
            <a:ext cx="11835623" cy="8209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позитивного имиджа и авторитетности педагогов среди обучающихся и их родителей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9F94F-2BDD-4849-AF80-0EDA18B6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3" y="1451727"/>
            <a:ext cx="4149635" cy="510672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чествования учителей и ветеранов педагогического труда,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награждение лучших педагогов публично с присутствием обучающихся и родителей,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совместные школьные праздники и вечера,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дни открытых дверей школы и класса и т.п.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A47CE3-882A-4E01-A942-2BDF20C3F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29" y="1018915"/>
            <a:ext cx="4085597" cy="30641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436B2-3AB0-4BC1-842B-5B999B52B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13" y="1018913"/>
            <a:ext cx="4085598" cy="30641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7CFBB7-92DA-477A-A924-1A0AB81C2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29" y="3899384"/>
            <a:ext cx="3940404" cy="29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5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815" y="609600"/>
            <a:ext cx="7130488" cy="66710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Понять! Принять! Применить!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791" y="1276709"/>
            <a:ext cx="10077253" cy="3728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Психологическое благополучие ребенка в семье – это главный защитный ресурс.  </a:t>
            </a:r>
            <a:r>
              <a:rPr lang="ru-RU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ребенку комфортно в семье и он дорожит мнением  авторитетного для него учителя,   в этом случае его усилия будут направленны на развитие личностного потенциала, а профессиональная деятельность педагогов результативной.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moodle.kstu.ru/pluginfile.php/422044/course/overviewfiles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" y="276045"/>
            <a:ext cx="1247095" cy="12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070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1545</TotalTime>
  <Words>488</Words>
  <Application>Microsoft Office PowerPoint</Application>
  <PresentationFormat>Широкоэкранный</PresentationFormat>
  <Paragraphs>67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           </vt:lpstr>
      <vt:lpstr>Методология исследования</vt:lpstr>
      <vt:lpstr>Методология исследования</vt:lpstr>
      <vt:lpstr>Психолого-педагогическое сопровождение родителей   о способах осуществления совместной деятельности с детьми</vt:lpstr>
      <vt:lpstr>Психолого-педагогическое сопровождение родителей   о способах осуществления совместной деятельности с детьми</vt:lpstr>
      <vt:lpstr>Психолого-педагогическое сопровождение родителей   о способах осуществления совместной деятельности с детьми</vt:lpstr>
      <vt:lpstr>Психолого-педагогическое сопровождение   родителей для организации общения на основе взаимопонимания и доверия</vt:lpstr>
      <vt:lpstr>Формирование позитивного имиджа и авторитетности педагогов среди обучающихся и их родителей</vt:lpstr>
      <vt:lpstr>Понять! Принять! Применить!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  </dc:title>
  <dc:creator>1</dc:creator>
  <cp:lastModifiedBy>ученик17</cp:lastModifiedBy>
  <cp:revision>77</cp:revision>
  <dcterms:created xsi:type="dcterms:W3CDTF">2022-09-15T17:01:15Z</dcterms:created>
  <dcterms:modified xsi:type="dcterms:W3CDTF">2024-11-05T07:38:44Z</dcterms:modified>
</cp:coreProperties>
</file>