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67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03C8-F658-4AD1-8B17-3E29277E94F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FCD3-B55E-46A5-9F80-A473006F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BB22-9D56-4D81-A488-FC288C766D83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4DDE-327B-4691-BCE7-8E07A4F2B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F1A4-459C-4315-9AFC-A8AAAF38006C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833C-61A2-4734-A330-309E15918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7A77-147E-424D-A94C-C4A79408A812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53B8-77F6-4D1E-8013-A72FFCBF4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02E4-A4D5-44EB-AFBD-032E8819F0C8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CC93-3377-499A-AC54-DF790D2B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D572-DD7A-45A5-8B7B-AA51073B833E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BF0A-0D15-4204-8C5F-017DAD26D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BF72-1D0C-4F71-8B40-6FDB29A92DEC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889B-D90F-42DE-B53A-64C543424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4BE5-1F65-4D6E-8479-8B3173652201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9C72-A8DF-4752-9A6F-C1D8EA941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F2CC-2F43-40FC-928E-A008EA9E18A4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0428-D6EA-458B-9E99-66730F98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503F-F224-473C-8AB4-03CCFB26635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4DCE-70DB-4BE8-B3D1-B34B64AC9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D8CC-652B-4F2B-ACEA-186845032FDE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011A-C22F-4BD5-9E70-9EE0EC938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593FEC-261E-4232-A3B4-04113E0DE39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E43A5A-2002-40E1-848A-61C69D157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761" y="714711"/>
            <a:ext cx="7913716" cy="414304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</a:rPr>
              <a:t>Мастер-класс 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по теме: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«</a:t>
            </a:r>
            <a:r>
              <a:rPr lang="ru-RU" sz="4400" dirty="0">
                <a:solidFill>
                  <a:srgbClr val="002060"/>
                </a:solidFill>
              </a:rPr>
              <a:t>Дидактическое обеспечение образовательного процесса, как составляющая деятельностного метода</a:t>
            </a:r>
            <a:r>
              <a:rPr lang="ru-RU" sz="4400" dirty="0" smtClean="0">
                <a:solidFill>
                  <a:srgbClr val="002060"/>
                </a:solidFill>
              </a:rPr>
              <a:t>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652963"/>
            <a:ext cx="7854950" cy="1847850"/>
          </a:xfrm>
        </p:spPr>
        <p:txBody>
          <a:bodyPr/>
          <a:lstStyle/>
          <a:p>
            <a:pPr marR="0" algn="ctr" eaLnBrk="1" hangingPunct="1"/>
            <a:endParaRPr lang="ru-RU" sz="2000" smtClean="0">
              <a:solidFill>
                <a:srgbClr val="002060"/>
              </a:solidFill>
            </a:endParaRPr>
          </a:p>
          <a:p>
            <a:pPr marR="0" algn="ctr" eaLnBrk="1" hangingPunct="1"/>
            <a:r>
              <a:rPr lang="ru-RU" sz="2000" smtClean="0">
                <a:solidFill>
                  <a:srgbClr val="002060"/>
                </a:solidFill>
              </a:rPr>
              <a:t>Воспитатель </a:t>
            </a:r>
          </a:p>
          <a:p>
            <a:pPr marR="0" algn="ctr" eaLnBrk="1" hangingPunct="1"/>
            <a:r>
              <a:rPr lang="ru-RU" sz="2000" smtClean="0">
                <a:solidFill>
                  <a:srgbClr val="002060"/>
                </a:solidFill>
              </a:rPr>
              <a:t>СП «Детский сад «Солнышко»» ГБОУ СОШ с. Подбельск </a:t>
            </a:r>
          </a:p>
          <a:p>
            <a:pPr marR="0" algn="ctr" eaLnBrk="1" hangingPunct="1"/>
            <a:r>
              <a:rPr lang="ru-RU" sz="2000" smtClean="0">
                <a:solidFill>
                  <a:srgbClr val="002060"/>
                </a:solidFill>
              </a:rPr>
              <a:t>Панасенко М.А.</a:t>
            </a:r>
          </a:p>
          <a:p>
            <a:pPr marR="0" algn="ctr" eaLnBrk="1" hangingPunct="1"/>
            <a:endParaRPr lang="ru-RU" sz="200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7226959" y="122357"/>
            <a:ext cx="1786123" cy="169367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00125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chemeClr val="tx1"/>
                </a:solidFill>
              </a:rPr>
              <a:t>Дидактическая игра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 «Клеточка»</a:t>
            </a:r>
          </a:p>
        </p:txBody>
      </p:sp>
      <p:pic>
        <p:nvPicPr>
          <p:cNvPr id="22530" name="Содержимое 4" descr="F:\DCIM\100OLYMP\P2240203.JPG"/>
          <p:cNvPicPr>
            <a:picLocks noGrp="1"/>
          </p:cNvPicPr>
          <p:nvPr>
            <p:ph idx="1"/>
          </p:nvPr>
        </p:nvPicPr>
        <p:blipFill>
          <a:blip r:embed="rId2" cstate="print"/>
          <a:srcRect l="19649" t="9787" r="22684" b="10213"/>
          <a:stretch>
            <a:fillRect/>
          </a:stretch>
        </p:blipFill>
        <p:spPr>
          <a:xfrm>
            <a:off x="428625" y="1643063"/>
            <a:ext cx="3600450" cy="360045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2531" name="Рисунок 5" descr="F:\DCIM\100OLYMP\P2240208.JPG"/>
          <p:cNvPicPr>
            <a:picLocks noChangeAspect="1" noChangeArrowheads="1"/>
          </p:cNvPicPr>
          <p:nvPr/>
        </p:nvPicPr>
        <p:blipFill>
          <a:blip r:embed="rId3" cstate="print"/>
          <a:srcRect l="19328" t="4256" r="16293" b="6596"/>
          <a:stretch>
            <a:fillRect/>
          </a:stretch>
        </p:blipFill>
        <p:spPr bwMode="auto">
          <a:xfrm>
            <a:off x="5072063" y="1643063"/>
            <a:ext cx="3600450" cy="360045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/>
          <a:lstStyle/>
          <a:p>
            <a:r>
              <a:rPr lang="ru-RU" smtClean="0"/>
              <a:t>Варианты игровых действий </a:t>
            </a:r>
          </a:p>
        </p:txBody>
      </p:sp>
      <p:pic>
        <p:nvPicPr>
          <p:cNvPr id="23554" name="Содержимое 3" descr="F:\DCIM\100OLYMP\P2240209.JPG"/>
          <p:cNvPicPr>
            <a:picLocks noGrp="1"/>
          </p:cNvPicPr>
          <p:nvPr>
            <p:ph idx="1"/>
          </p:nvPr>
        </p:nvPicPr>
        <p:blipFill>
          <a:blip r:embed="rId2" cstate="print"/>
          <a:srcRect l="22842" t="2553" r="15176" b="5106"/>
          <a:stretch>
            <a:fillRect/>
          </a:stretch>
        </p:blipFill>
        <p:spPr>
          <a:xfrm>
            <a:off x="5357813" y="4214813"/>
            <a:ext cx="2160587" cy="2160587"/>
          </a:xfrm>
          <a:ln w="38100">
            <a:solidFill>
              <a:schemeClr val="tx1"/>
            </a:solidFill>
          </a:ln>
        </p:spPr>
      </p:pic>
      <p:pic>
        <p:nvPicPr>
          <p:cNvPr id="23555" name="Рисунок 4" descr="F:\DCIM\100OLYMP\P2240211.JPG"/>
          <p:cNvPicPr>
            <a:picLocks noChangeAspect="1" noChangeArrowheads="1"/>
          </p:cNvPicPr>
          <p:nvPr/>
        </p:nvPicPr>
        <p:blipFill>
          <a:blip r:embed="rId3" cstate="print"/>
          <a:srcRect l="21246" t="7021" r="17732" b="8086"/>
          <a:stretch>
            <a:fillRect/>
          </a:stretch>
        </p:blipFill>
        <p:spPr bwMode="auto">
          <a:xfrm>
            <a:off x="642938" y="1571625"/>
            <a:ext cx="2160587" cy="2160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Рисунок 5" descr="F:\DCIM\100OLYMP\P2240212.JPG"/>
          <p:cNvPicPr>
            <a:picLocks noChangeAspect="1" noChangeArrowheads="1"/>
          </p:cNvPicPr>
          <p:nvPr/>
        </p:nvPicPr>
        <p:blipFill>
          <a:blip r:embed="rId4" cstate="print"/>
          <a:srcRect l="6870" t="17661" r="10863" b="9361"/>
          <a:stretch>
            <a:fillRect/>
          </a:stretch>
        </p:blipFill>
        <p:spPr bwMode="auto">
          <a:xfrm>
            <a:off x="1428750" y="4214813"/>
            <a:ext cx="3240088" cy="2160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Рисунок 7" descr="F:\DCIM\100OLYMP\P2240206.JPG"/>
          <p:cNvPicPr>
            <a:picLocks noChangeAspect="1" noChangeArrowheads="1"/>
          </p:cNvPicPr>
          <p:nvPr/>
        </p:nvPicPr>
        <p:blipFill>
          <a:blip r:embed="rId5" cstate="print"/>
          <a:srcRect l="19807" t="5745" r="17252" b="6808"/>
          <a:stretch>
            <a:fillRect/>
          </a:stretch>
        </p:blipFill>
        <p:spPr bwMode="auto">
          <a:xfrm>
            <a:off x="6357938" y="1571625"/>
            <a:ext cx="2160587" cy="2160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8" name="Рисунок 8" descr="F:\DCIM\100OLYMP\P2240205.JPG"/>
          <p:cNvPicPr>
            <a:picLocks noChangeAspect="1" noChangeArrowheads="1"/>
          </p:cNvPicPr>
          <p:nvPr/>
        </p:nvPicPr>
        <p:blipFill>
          <a:blip r:embed="rId6" cstate="print"/>
          <a:srcRect l="19807" t="8511" r="19968" b="7660"/>
          <a:stretch>
            <a:fillRect/>
          </a:stretch>
        </p:blipFill>
        <p:spPr bwMode="auto">
          <a:xfrm>
            <a:off x="3500438" y="1571625"/>
            <a:ext cx="2160587" cy="2160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00042"/>
            <a:ext cx="2646362" cy="3959225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2784475" cy="28527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929066"/>
            <a:ext cx="2879725" cy="2395537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795463"/>
          </a:xfrm>
        </p:spPr>
        <p:txBody>
          <a:bodyPr/>
          <a:lstStyle/>
          <a:p>
            <a:pPr algn="ctr"/>
            <a:r>
              <a:rPr lang="ru-RU" sz="3600" b="1" i="1" smtClean="0"/>
              <a:t>Составить </a:t>
            </a:r>
            <a:br>
              <a:rPr lang="ru-RU" sz="3600" b="1" i="1" smtClean="0"/>
            </a:br>
            <a:r>
              <a:rPr lang="ru-RU" sz="3600" b="1" i="1" smtClean="0"/>
              <a:t>образовательную игровую ситуацию </a:t>
            </a:r>
            <a:br>
              <a:rPr lang="ru-RU" sz="3600" b="1" i="1" smtClean="0"/>
            </a:br>
            <a:r>
              <a:rPr lang="ru-RU" sz="3600" b="1" i="1" smtClean="0"/>
              <a:t>по следующей структуре: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ru-RU" sz="3200" smtClean="0"/>
              <a:t>- определить тему недели;</a:t>
            </a:r>
          </a:p>
          <a:p>
            <a:r>
              <a:rPr lang="ru-RU" sz="3200" smtClean="0"/>
              <a:t>- определить возраст детей;</a:t>
            </a:r>
          </a:p>
          <a:p>
            <a:r>
              <a:rPr lang="ru-RU" sz="3200" smtClean="0"/>
              <a:t>- определить реализацию содержания программных задач  по ФЭМП;</a:t>
            </a:r>
          </a:p>
          <a:p>
            <a:r>
              <a:rPr lang="ru-RU" sz="3200" smtClean="0"/>
              <a:t>- интеграция областей.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/>
              <a:t>Рефлексия </a:t>
            </a:r>
            <a:br>
              <a:rPr lang="ru-RU" sz="3600" b="1" smtClean="0"/>
            </a:br>
            <a:r>
              <a:rPr lang="ru-RU" sz="3600" b="1" smtClean="0"/>
              <a:t>с использованием Пос-формулы:</a:t>
            </a:r>
            <a:endParaRPr lang="ru-RU" sz="36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 П</a:t>
            </a:r>
            <a:r>
              <a:rPr lang="ru-RU" smtClean="0"/>
              <a:t> – позиция (в чём заключается ваша точка зрения) – я считаю, что…</a:t>
            </a:r>
          </a:p>
          <a:p>
            <a:r>
              <a:rPr lang="ru-RU" b="1" smtClean="0"/>
              <a:t>    О</a:t>
            </a:r>
            <a:r>
              <a:rPr lang="ru-RU" smtClean="0"/>
              <a:t> – обоснование (на чём вы основываетесь, довод в поддержку вашей позиции) – …потому, что…</a:t>
            </a:r>
          </a:p>
          <a:p>
            <a:r>
              <a:rPr lang="ru-RU" smtClean="0"/>
              <a:t>    </a:t>
            </a:r>
            <a:r>
              <a:rPr lang="ru-RU" b="1" smtClean="0"/>
              <a:t>С </a:t>
            </a:r>
            <a:r>
              <a:rPr lang="ru-RU" smtClean="0"/>
              <a:t>– следствие (вывод, что надо сделать, призыв к принятию вашей позиции) – …поэтому…</a:t>
            </a:r>
          </a:p>
        </p:txBody>
      </p:sp>
      <p:pic>
        <p:nvPicPr>
          <p:cNvPr id="4" name="Рисунок 3" descr="Cjkysirj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7072330" y="4786322"/>
            <a:ext cx="1786123" cy="169367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Спасибо за внимание !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6626" name="Picture 2" descr="D:\МАРИНА\фото\Н.Г\20141112_092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3925" y="1935163"/>
            <a:ext cx="7296150" cy="4389437"/>
          </a:xfr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14348" y="704850"/>
            <a:ext cx="8018490" cy="3666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50006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sz="3200" dirty="0" smtClean="0"/>
              <a:t>   </a:t>
            </a:r>
            <a:r>
              <a:rPr lang="ru-RU" sz="3200" dirty="0" smtClean="0"/>
              <a:t>«</a:t>
            </a:r>
          </a:p>
          <a:p>
            <a:pPr algn="r" eaLnBrk="1" hangingPunct="1"/>
            <a:endParaRPr lang="en-US" sz="2800" dirty="0" smtClean="0"/>
          </a:p>
          <a:p>
            <a:pPr algn="r" eaLnBrk="1" hangingPunct="1"/>
            <a:endParaRPr lang="en-US" sz="2800" dirty="0" smtClean="0"/>
          </a:p>
          <a:p>
            <a:pPr algn="r" eaLnBrk="1" hangingPunct="1"/>
            <a:endParaRPr lang="en-US" sz="2800" dirty="0" smtClean="0"/>
          </a:p>
          <a:p>
            <a:pPr algn="r" eaLnBrk="1" hangingPunct="1"/>
            <a:endParaRPr lang="en-US" sz="2800" dirty="0" smtClean="0"/>
          </a:p>
          <a:p>
            <a:pPr algn="r" eaLnBrk="1" hangingPunct="1"/>
            <a:endParaRPr lang="en-US" sz="2800" dirty="0" smtClean="0"/>
          </a:p>
          <a:p>
            <a:pPr algn="r" eaLnBrk="1" hangingPunct="1">
              <a:buNone/>
            </a:pPr>
            <a:endParaRPr lang="ru-RU" sz="2800" dirty="0" smtClean="0"/>
          </a:p>
          <a:p>
            <a:pPr algn="r" eaLnBrk="1" hangingPunct="1">
              <a:buFont typeface="Wingdings 2" pitchFamily="18" charset="2"/>
              <a:buNone/>
            </a:pPr>
            <a:r>
              <a:rPr lang="ru-RU" sz="2800" dirty="0" smtClean="0"/>
              <a:t>Джордж Бернард Шоу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71472" y="928670"/>
            <a:ext cx="8286808" cy="3429024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Если у Вас есть яблоко и у меня есть яблоко, и если мы обменяемся этими яблоками, то у Вас и у меня останется по одному яблоку. Если у Вас идея и у меня идея, и мы обменяемся идеями, то у каждого из нас будет по две идеи»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Особенности детей с ОВЗ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600450"/>
          </a:xfrm>
        </p:spPr>
        <p:txBody>
          <a:bodyPr/>
          <a:lstStyle/>
          <a:p>
            <a:pPr marL="514350" indent="-514350" eaLnBrk="1" hangingPunct="1"/>
            <a:r>
              <a:rPr lang="ru-RU" sz="2800" smtClean="0"/>
              <a:t>не достаточный уровень сформированности наглядно – образного, логического мышления</a:t>
            </a:r>
            <a:r>
              <a:rPr lang="ru-RU" sz="2800" smtClean="0">
                <a:latin typeface="Arial" charset="0"/>
              </a:rPr>
              <a:t>,</a:t>
            </a:r>
            <a:r>
              <a:rPr lang="ru-RU" sz="2800" smtClean="0"/>
              <a:t> целостности восприятия; </a:t>
            </a:r>
          </a:p>
          <a:p>
            <a:pPr marL="514350" indent="-514350" eaLnBrk="1" hangingPunct="1"/>
            <a:r>
              <a:rPr lang="ru-RU" sz="2800" smtClean="0"/>
              <a:t>не устойчивость внимания; </a:t>
            </a:r>
          </a:p>
          <a:p>
            <a:pPr marL="514350" indent="-514350" eaLnBrk="1" hangingPunct="1"/>
            <a:r>
              <a:rPr lang="ru-RU" sz="2800" smtClean="0"/>
              <a:t>кратковременная память; </a:t>
            </a:r>
          </a:p>
          <a:p>
            <a:pPr marL="514350" indent="-514350" eaLnBrk="1" hangingPunct="1"/>
            <a:r>
              <a:rPr lang="ru-RU" sz="2800" smtClean="0"/>
              <a:t>несформированность </a:t>
            </a:r>
            <a:endParaRPr lang="en-US" sz="2800" smtClean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800" smtClean="0"/>
              <a:t>      </a:t>
            </a:r>
            <a:r>
              <a:rPr lang="ru-RU" sz="2800" smtClean="0"/>
              <a:t>произвольной сферы</a:t>
            </a:r>
            <a:r>
              <a:rPr lang="ru-RU" sz="2800" smtClean="0">
                <a:latin typeface="Arial" charset="0"/>
              </a:rPr>
              <a:t>.</a:t>
            </a:r>
          </a:p>
        </p:txBody>
      </p:sp>
      <p:pic>
        <p:nvPicPr>
          <p:cNvPr id="15363" name="Рисунок 4" descr="4b92a46bb7f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3429000"/>
            <a:ext cx="28527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принципы ФГОС ДО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создание благоприятных условий развития детей в соответствии с их возрастными и индивидуальными особенностями и склонностями (ориентированным на зону ближайшего развития), развитие способностей и творческого потенциала каждого ребенка как субъекта отношений с самим собой, другими детьми, взрослыми;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субъектом образования;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Принципы занимательности и новизны</a:t>
            </a:r>
            <a:endParaRPr lang="ru-RU" dirty="0"/>
          </a:p>
        </p:txBody>
      </p:sp>
      <p:pic>
        <p:nvPicPr>
          <p:cNvPr id="17410" name="Рисунок 5" descr="F:\DCIM\100OLYMP\P2240214.JPG"/>
          <p:cNvPicPr>
            <a:picLocks noChangeAspect="1" noChangeArrowheads="1"/>
          </p:cNvPicPr>
          <p:nvPr/>
        </p:nvPicPr>
        <p:blipFill>
          <a:blip r:embed="rId2" cstate="print"/>
          <a:srcRect l="1118" t="11488" r="2716" b="23404"/>
          <a:stretch>
            <a:fillRect/>
          </a:stretch>
        </p:blipFill>
        <p:spPr bwMode="auto">
          <a:xfrm>
            <a:off x="285750" y="1785938"/>
            <a:ext cx="4143375" cy="250031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7411" name="Рисунок 4" descr="D:\МАРИНА\фото\Дети подготовишки\P109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3"/>
            <a:ext cx="4071937" cy="321945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Принципы активности и вариативности</a:t>
            </a:r>
          </a:p>
        </p:txBody>
      </p:sp>
      <p:pic>
        <p:nvPicPr>
          <p:cNvPr id="18434" name="Рисунок 2" descr="K:\DCIM\100OLYMP\P2240226.JPG"/>
          <p:cNvPicPr>
            <a:picLocks noChangeAspect="1" noChangeArrowheads="1"/>
          </p:cNvPicPr>
          <p:nvPr/>
        </p:nvPicPr>
        <p:blipFill>
          <a:blip r:embed="rId2" cstate="print"/>
          <a:srcRect t="12553" r="9105"/>
          <a:stretch>
            <a:fillRect/>
          </a:stretch>
        </p:blipFill>
        <p:spPr bwMode="auto">
          <a:xfrm>
            <a:off x="500063" y="1857375"/>
            <a:ext cx="3959225" cy="324008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8435" name="Рисунок 3" descr="K:\DCIM\100OLYMP\P2240237.JPG"/>
          <p:cNvPicPr>
            <a:picLocks noChangeAspect="1" noChangeArrowheads="1"/>
          </p:cNvPicPr>
          <p:nvPr/>
        </p:nvPicPr>
        <p:blipFill>
          <a:blip r:embed="rId3" cstate="print"/>
          <a:srcRect l="3195" t="12340" r="15335" b="6596"/>
          <a:stretch>
            <a:fillRect/>
          </a:stretch>
        </p:blipFill>
        <p:spPr bwMode="auto">
          <a:xfrm>
            <a:off x="4572000" y="3071813"/>
            <a:ext cx="3959225" cy="324008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522288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Arial" charset="0"/>
              </a:rPr>
              <a:t>Классификация дидактических пособий</a:t>
            </a:r>
          </a:p>
        </p:txBody>
      </p:sp>
      <p:graphicFrame>
        <p:nvGraphicFramePr>
          <p:cNvPr id="19496" name="Group 40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5242560"/>
        </p:xfrm>
        <a:graphic>
          <a:graphicData uri="http://schemas.openxmlformats.org/drawingml/2006/table">
            <a:tbl>
              <a:tblPr/>
              <a:tblGrid>
                <a:gridCol w="542925"/>
                <a:gridCol w="1714500"/>
                <a:gridCol w="3714750"/>
                <a:gridCol w="225742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Раздел программы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Тема недели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Количество и счет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«Нарядные овечки»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«Веселые цифры»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 Рыболовы»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«Разложи одежду»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«Домашние животные»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«Речные и  морские обитатели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 Одежда, обувь, головные уборы»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Величина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«Волшебный лес»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«Помоги друзьям»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«Цветоводы»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«В джунглях»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«Продолжи тропинку»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«Деревья и кустарники»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«В гостях у сказки»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«Садовые и луговые цветы»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«Животные жарких стран»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3.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Форма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«На какую фигуру похоже?»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«Подбери деталь к предмету»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«Залатай коврик»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«Собери бусы»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«Соотнеси по форме и цвету»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«Насекомые»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«Транспорт»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«Ателье»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«Мамин праздник»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«Овощи и фрукты»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4.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Ориентировка в пространстве и на плоскости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«Клеточки»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«Лабиринт»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 Слушай и делай, что скажу»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«Сыщики»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«День защитника отечества»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«Профессии»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5.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Ориентировка во времени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«Сутки»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«Лети лепесток»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«Четвертый лишний»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«Живые часы»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«Я и моя семья»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«В гостях у сказки»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 Лето»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002060"/>
                </a:solidFill>
              </a:rPr>
              <a:t>Дидактическая игра </a:t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4000" smtClean="0">
                <a:solidFill>
                  <a:srgbClr val="002060"/>
                </a:solidFill>
              </a:rPr>
              <a:t>«Нарядные овечки» </a:t>
            </a:r>
          </a:p>
        </p:txBody>
      </p:sp>
      <p:pic>
        <p:nvPicPr>
          <p:cNvPr id="20482" name="Содержимое 3" descr="F:\DCIM\100OLYMP\P2240190.JPG"/>
          <p:cNvPicPr>
            <a:picLocks noGrp="1"/>
          </p:cNvPicPr>
          <p:nvPr>
            <p:ph idx="1"/>
          </p:nvPr>
        </p:nvPicPr>
        <p:blipFill>
          <a:blip r:embed="rId2" cstate="print"/>
          <a:srcRect l="13898" t="6171" r="16772" b="4044"/>
          <a:stretch>
            <a:fillRect/>
          </a:stretch>
        </p:blipFill>
        <p:spPr>
          <a:xfrm>
            <a:off x="428625" y="1785938"/>
            <a:ext cx="3857625" cy="358775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483" name="Рисунок 4" descr="F:\DCIM\100OLYMP\P2240195.JPG"/>
          <p:cNvPicPr>
            <a:picLocks noChangeAspect="1" noChangeArrowheads="1"/>
          </p:cNvPicPr>
          <p:nvPr/>
        </p:nvPicPr>
        <p:blipFill>
          <a:blip r:embed="rId3" cstate="print"/>
          <a:srcRect l="8786" t="6808" r="9904" b="11702"/>
          <a:stretch>
            <a:fillRect/>
          </a:stretch>
        </p:blipFill>
        <p:spPr bwMode="auto">
          <a:xfrm>
            <a:off x="4643438" y="3214688"/>
            <a:ext cx="4062412" cy="321468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6038"/>
          </a:xfrm>
        </p:spPr>
        <p:txBody>
          <a:bodyPr/>
          <a:lstStyle/>
          <a:p>
            <a:pPr algn="ctr"/>
            <a:endParaRPr lang="ru-RU" sz="4000" smtClean="0"/>
          </a:p>
        </p:txBody>
      </p:sp>
      <p:pic>
        <p:nvPicPr>
          <p:cNvPr id="21506" name="Содержимое 3" descr="F:\DCIM\100OLYMP\P2240198.JPG"/>
          <p:cNvPicPr>
            <a:picLocks noGrp="1"/>
          </p:cNvPicPr>
          <p:nvPr>
            <p:ph idx="1"/>
          </p:nvPr>
        </p:nvPicPr>
        <p:blipFill>
          <a:blip r:embed="rId2" cstate="print"/>
          <a:srcRect l="16293" t="4681" r="6870" b="12979"/>
          <a:stretch>
            <a:fillRect/>
          </a:stretch>
        </p:blipFill>
        <p:spPr>
          <a:xfrm>
            <a:off x="285750" y="1000125"/>
            <a:ext cx="3429000" cy="2428875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1507" name="Рисунок 4" descr="F:\DCIM\100OLYMP\P2240200.JPG"/>
          <p:cNvPicPr>
            <a:picLocks noChangeAspect="1" noChangeArrowheads="1"/>
          </p:cNvPicPr>
          <p:nvPr/>
        </p:nvPicPr>
        <p:blipFill>
          <a:blip r:embed="rId3" cstate="print"/>
          <a:srcRect l="4153" t="18723" r="4314" b="7872"/>
          <a:stretch>
            <a:fillRect/>
          </a:stretch>
        </p:blipFill>
        <p:spPr bwMode="auto">
          <a:xfrm>
            <a:off x="2786063" y="3714750"/>
            <a:ext cx="3500437" cy="250031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1508" name="Рисунок 5" descr="F:\DCIM\100OLYMP\P2240202.JPG"/>
          <p:cNvPicPr>
            <a:picLocks noChangeAspect="1" noChangeArrowheads="1"/>
          </p:cNvPicPr>
          <p:nvPr/>
        </p:nvPicPr>
        <p:blipFill>
          <a:blip r:embed="rId4" cstate="print"/>
          <a:srcRect l="6549" t="23830" r="5272" b="6171"/>
          <a:stretch>
            <a:fillRect/>
          </a:stretch>
        </p:blipFill>
        <p:spPr bwMode="auto">
          <a:xfrm>
            <a:off x="5214938" y="1000125"/>
            <a:ext cx="3629025" cy="235743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</TotalTime>
  <Words>520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Мастер-класс  по теме: «Дидактическое обеспечение образовательного процесса, как составляющая деятельностного метода»</vt:lpstr>
      <vt:lpstr>    </vt:lpstr>
      <vt:lpstr>Особенности детей с ОВЗ</vt:lpstr>
      <vt:lpstr>Основные принципы ФГОС ДО </vt:lpstr>
      <vt:lpstr>Принципы занимательности и новизны</vt:lpstr>
      <vt:lpstr>Принципы активности и вариативности</vt:lpstr>
      <vt:lpstr>Классификация дидактических пособий</vt:lpstr>
      <vt:lpstr>Дидактическая игра  «Нарядные овечки» </vt:lpstr>
      <vt:lpstr>Слайд 9</vt:lpstr>
      <vt:lpstr>Дидактическая игра  «Клеточка»</vt:lpstr>
      <vt:lpstr>Варианты игровых действий </vt:lpstr>
      <vt:lpstr>Слайд 12</vt:lpstr>
      <vt:lpstr>Составить  образовательную игровую ситуацию  по следующей структуре: </vt:lpstr>
      <vt:lpstr>Рефлексия  с использованием Пос-формулы: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67</cp:revision>
  <dcterms:created xsi:type="dcterms:W3CDTF">2015-02-20T05:22:27Z</dcterms:created>
  <dcterms:modified xsi:type="dcterms:W3CDTF">2015-02-26T02:08:00Z</dcterms:modified>
</cp:coreProperties>
</file>