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506" r:id="rId3"/>
    <p:sldId id="507" r:id="rId4"/>
    <p:sldId id="474" r:id="rId5"/>
    <p:sldId id="471" r:id="rId6"/>
    <p:sldId id="513" r:id="rId7"/>
    <p:sldId id="512" r:id="rId8"/>
    <p:sldId id="545" r:id="rId9"/>
    <p:sldId id="547" r:id="rId10"/>
    <p:sldId id="546" r:id="rId11"/>
    <p:sldId id="479" r:id="rId12"/>
    <p:sldId id="497" r:id="rId13"/>
    <p:sldId id="550" r:id="rId14"/>
    <p:sldId id="498" r:id="rId15"/>
    <p:sldId id="499" r:id="rId16"/>
    <p:sldId id="544" r:id="rId17"/>
    <p:sldId id="501" r:id="rId18"/>
    <p:sldId id="516" r:id="rId19"/>
    <p:sldId id="502" r:id="rId20"/>
    <p:sldId id="515" r:id="rId21"/>
    <p:sldId id="505" r:id="rId22"/>
    <p:sldId id="522" r:id="rId23"/>
    <p:sldId id="543" r:id="rId24"/>
    <p:sldId id="549" r:id="rId25"/>
    <p:sldId id="491" r:id="rId26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3333"/>
    <a:srgbClr val="5490B8"/>
    <a:srgbClr val="0033CC"/>
    <a:srgbClr val="57B9E6"/>
    <a:srgbClr val="A3A3A3"/>
    <a:srgbClr val="96969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2522" autoAdjust="0"/>
  </p:normalViewPr>
  <p:slideViewPr>
    <p:cSldViewPr>
      <p:cViewPr>
        <p:scale>
          <a:sx n="60" d="100"/>
          <a:sy n="60" d="100"/>
        </p:scale>
        <p:origin x="-3084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ECBA25-7BD2-4A9E-B742-FB550E83BE02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662BE0-FF55-4B27-8ADE-99CF871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4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356703-BF08-407A-8596-25F6782E3F25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0297" tIns="45149" rIns="90297" bIns="451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6C0249-A946-4826-9914-70CEA115B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87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0EF038-15DF-49C0-B24E-0D505B054A4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3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357CA1-949A-4FC2-B84F-350411EA1C8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49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AF4AE4-9008-4445-BA28-B1DDF80B816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8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FD4B63-5802-4F97-9BF6-57D2D7BC9A3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32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2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1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51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8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205561-7186-4CF1-B26C-0894D7829FA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3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9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8766-8376-4BD5-B67D-89A5109A11D9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2670-3AAD-4410-9531-33579DC45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9373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0491-0300-4AE5-B5BC-1B45F5EF5ABE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D8B-8FAA-426C-AD92-40C9F4CCB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0835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FF01-8AA2-4E27-B508-136628B0D46E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54AD-3BC1-43CD-99ED-558032BC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166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B860-55D8-4CDE-A0FA-49779BCC81BD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0D58-CE60-446D-AA5F-D73EC6435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0266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1DBF-98DC-4E6F-B61A-4E75767A79C2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F34E-8E78-4107-A0F0-CCE5052C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4683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0F15-7C75-4109-BBDE-F9BA7D3D07AD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0E17-6D62-41A9-878E-B33E703D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401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40F1-7F19-4740-B42E-BB94E44B8D8E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5FA7-5A06-46DE-8A5A-4F33113C2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9310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B3C0-4C11-4BEC-84B1-5314186F62E5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28CE-D0C0-41A1-983D-F3AE603A1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1603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2D94-5446-4998-BE68-8D5742EC51AF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AB64-8065-4C14-9A2E-57B97E22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9050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5D51-3223-41F0-A970-9542939258CE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8131-E8C4-4F86-B4A3-2629C892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19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5A16-AE55-413C-9131-D3A6D217FAA1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4E74-3FEA-4828-A6B2-795B158E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251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514D7-8648-4CC5-B17C-BAD5D41ADA24}" type="datetime1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6694D-0C34-4D4A-AA3D-10A924E5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asueso.ru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s.asurso.ru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s.asurso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20725" y="188913"/>
            <a:ext cx="7883525" cy="479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ЭЛЕКТРОННЫЕ УСЛУГИ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В СФЕРЕ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524" y="1342385"/>
            <a:ext cx="8568952" cy="304698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Организация в 2018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году электронной подачи заявлений </a:t>
            </a:r>
            <a:endParaRPr lang="ru-RU" sz="32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классы государственных и муниципальных общеобразовательных организациях Самарской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области.</a:t>
            </a:r>
          </a:p>
        </p:txBody>
      </p:sp>
      <p:pic>
        <p:nvPicPr>
          <p:cNvPr id="205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5138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0" y="134143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55435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право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внеочередное/первоочередное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зачисление: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07.02.2011№ 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полиции»;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ФЗ от 27.05.1998 №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76-ФЗ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статусе военнослужащих»;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ФЗ от 29.12.2012 № 273-ФЗ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РФ»;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30.12.2012 № 283-ФЗ «О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гарантиях сотрудникам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ФОИВ и внесении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отдельные законодательные акты РФ»;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ФЗ от 26.06.1992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3132-1 «О статусе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РФ»;</a:t>
            </a:r>
          </a:p>
          <a:p>
            <a:pPr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17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4859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7307" y="4635323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Заявитель</a:t>
            </a:r>
          </a:p>
        </p:txBody>
      </p:sp>
      <p:pic>
        <p:nvPicPr>
          <p:cNvPr id="6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0244" y="1988832"/>
            <a:ext cx="1785937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1797024" y="3237224"/>
            <a:ext cx="2376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charset="0"/>
              </a:rPr>
              <a:t>Общеобразовательная организация</a:t>
            </a:r>
          </a:p>
        </p:txBody>
      </p:sp>
      <p:sp>
        <p:nvSpPr>
          <p:cNvPr id="6153" name="Прямоугольник 10"/>
          <p:cNvSpPr>
            <a:spLocks noChangeArrowheads="1"/>
          </p:cNvSpPr>
          <p:nvPr/>
        </p:nvSpPr>
        <p:spPr bwMode="auto">
          <a:xfrm>
            <a:off x="4961299" y="6042653"/>
            <a:ext cx="40858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Arial" charset="0"/>
              </a:rPr>
              <a:t>Модуль «Е-услуги</a:t>
            </a:r>
            <a:r>
              <a:rPr lang="ru-RU" altLang="ru-RU" sz="1500" dirty="0">
                <a:latin typeface="Arial" charset="0"/>
              </a:rPr>
              <a:t>. </a:t>
            </a:r>
            <a:r>
              <a:rPr lang="ru-RU" altLang="ru-RU" sz="1500" dirty="0" smtClean="0">
                <a:latin typeface="Arial" charset="0"/>
              </a:rPr>
              <a:t>Образование»</a:t>
            </a:r>
            <a:endParaRPr lang="ru-RU" altLang="ru-RU" sz="15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500" dirty="0">
                <a:latin typeface="Arial" charset="0"/>
                <a:hlinkClick r:id="rId6"/>
              </a:rPr>
              <a:t>https://es.asurso.ru</a:t>
            </a:r>
            <a:r>
              <a:rPr lang="en-US" altLang="ru-RU" sz="1500" dirty="0">
                <a:latin typeface="Arial" charset="0"/>
              </a:rPr>
              <a:t> </a:t>
            </a:r>
            <a:r>
              <a:rPr lang="ru-RU" altLang="ru-RU" sz="1500" dirty="0" smtClean="0"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dirty="0"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73860" y="5039590"/>
            <a:ext cx="3255962" cy="484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395364">
            <a:off x="1084322" y="3404817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476233">
            <a:off x="4022723" y="3302311"/>
            <a:ext cx="762000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804025" y="1697581"/>
            <a:ext cx="0" cy="12993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90563" y="1697581"/>
            <a:ext cx="611346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89771" y="1697581"/>
            <a:ext cx="792" cy="20520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29"/>
          <p:cNvSpPr txBox="1">
            <a:spLocks noChangeArrowheads="1"/>
          </p:cNvSpPr>
          <p:nvPr/>
        </p:nvSpPr>
        <p:spPr bwMode="auto">
          <a:xfrm>
            <a:off x="217488" y="1162050"/>
            <a:ext cx="88296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ребенка может быть подано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заявление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общеобразовательное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учреждение.</a:t>
            </a: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759" r="9028" b="22000"/>
          <a:stretch/>
        </p:blipFill>
        <p:spPr bwMode="auto">
          <a:xfrm>
            <a:off x="4946018" y="2996952"/>
            <a:ext cx="40858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620713"/>
            <a:ext cx="8785225" cy="144013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дней, 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регистрации электронного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заявления, 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предоставляет оригиналы документов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ребенка, подписывает заявление о приеме в 1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которое распечатывается из модуля «Е-услуги. Образование»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061286"/>
            <a:ext cx="9143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следующие документы: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проживающих на закрепленной территории, предъявляют: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родство заявителя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пребывания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сведения о регистрации ребенка по месту жительства или по месту пребывания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закрепленной территории;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не проживающих на закрепленной территории, дополнительно предъявляют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предъявляемых при приеме документов хранятся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обучения ребенка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9386" y="632482"/>
            <a:ext cx="91439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заявитель вправе самостоятельно не предоставлять с 01.01.2017 г.: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жительства гражданина Российской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пребывания гражданина Российской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иностранного гражданина или лица без гражданства по месту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постановке на учет иностранного гражданина или лица без гражданства по месту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или продлении срока действия вида на жительство иностранному гражданину или лицу без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разрешения на временное проживание иностранному гражданину или лицу без гражданства;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(Распоряжение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 ноября 2016 г. №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2326-р)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80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23837" y="650497"/>
            <a:ext cx="8696325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документы предоставлены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заявителем, данные в них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соответствуют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указанной в заявлении –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на рассмотрение приемной комиссией школы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представленные заявителем,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 в журнале приема заявлений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заявления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 выдается расписка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(обращение) в получении документов, содержащая информацию о регистрационном номере заявления о приеме ребенка в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Расписка заверяется подписью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представители), которые не представили необходимые для приема документы или сведения в документах не совпадают с данными в электронном заявлении, получают уведомление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аннулировании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заявления.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 в приеме школа имеет право 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отсутствии с свободных мест</a:t>
            </a: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статьи 67 Федерального закона от 29.12.2012 № 273-ФЗ «Об образовании в Российской Федерации»: в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в государственную или муниципальную образовательную организацию может быть отказано только по причине отсутствия в ней свободных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мест)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может досрочно прекратить образовательные отношения в случае установления нарушения порядка приема в образовательную организацию, повлекшего по вине обучающегося его незаконное зачисление в образовательную организацию.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2 статьи 61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№ 273-ФЗ «Об образовании в Российской Федерации»)</a:t>
            </a:r>
            <a:endParaRPr lang="ru-RU" alt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(в модуле «Е-услуги. Образование» / РПГУ Самарской области) 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763588"/>
            <a:ext cx="8785225" cy="7207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628800"/>
            <a:ext cx="8694738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дней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приема документов: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зачислении детей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даты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регистрации заявлений и наличия полного пакета документов;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распорядительный акт о зачислении ребенка в 1 класс. 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Распорядительный акт размещается на информационном стенде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их издания.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Самарской области рекомендует размещать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распорядительного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 о зачислении в 1 класс на официальном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школы без указания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Размещение информации на официальном сайте ОУ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657" y="620713"/>
            <a:ext cx="8694738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 Компетенция, права, обязанности и ответственность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п.8 части 3: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образовательную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29. Информационная открытость образовательной организации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Образовательные организации обеспечивают открытость и доступность: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информации: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о количестве вакантных мест для приема (перевода) по каждой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копий: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локальных нормативных актов, предусмотренных частью 2 статьи 30 настоящего Федерального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размещается, опубликовывается по решению образовательной организации и (или) размещение, опубликование которой являются обязательными в соответствии с законодательством Российской Федерации.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Информация и документы, указанные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2 настоящей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…подлежат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официальном сайте образовательной организации в сети "Интернет"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обновлению в течение десяти рабочих дней со дня их создания, получения или внесения в них соответствующих изменений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8566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одзаголовок 2"/>
          <p:cNvSpPr txBox="1">
            <a:spLocks/>
          </p:cNvSpPr>
          <p:nvPr/>
        </p:nvSpPr>
        <p:spPr bwMode="auto">
          <a:xfrm>
            <a:off x="720725" y="4445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лично в школу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995738" y="1008063"/>
            <a:ext cx="5056187" cy="2133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</a:p>
          <a:p>
            <a:pPr algn="ctr">
              <a:defRPr/>
            </a:pP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обращается лично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35115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23838" y="3141663"/>
            <a:ext cx="8696325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оригиналы документов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заявление о приеме в 1 класс.</a:t>
            </a:r>
          </a:p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электронную форму заявления в модуле «Е-услуги. Образование»;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заявителем заявления регистрирует заявление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«Е-услуги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Образование» и выдает заявителю расписку (обращение) в получении документов, содержащую информацию о регистрационном номере заявления о приеме ребенка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Расписка заверяется подписью должностного лица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40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t="10000" r="8806" b="5940"/>
          <a:stretch/>
        </p:blipFill>
        <p:spPr bwMode="auto">
          <a:xfrm>
            <a:off x="145196" y="810793"/>
            <a:ext cx="8853207" cy="556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60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9" name="Picture 2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17241" r="50697" b="6576"/>
          <a:stretch/>
        </p:blipFill>
        <p:spPr bwMode="auto">
          <a:xfrm>
            <a:off x="2464968" y="818690"/>
            <a:ext cx="4214063" cy="592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0" y="857251"/>
            <a:ext cx="9144000" cy="59093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17.12.2009 № 1993-р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сводного перечня первоочередных государственных и муниципальных услуг, предоставляемых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27.07.2010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210-ФЗ (ред. от 15.02.2016)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предоставления государственных и муниципальных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услуг»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апреля 2011 г. № 729-р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утверждении перечня услуг, оказываемых государственными и муниципальными учреждениями и другими организациями, в которых размещается государственное задание (заказ) или муниципальное задание (заказ), подлежащих включению в реестры государственных или муниципальных услуг и предоставляемых в электронной форме»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25.12.2013 № 2516-р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Концепции развития механизмов предоставления государственных и муниципальных услуг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Минобразования России от 22.01.2014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02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35"/>
          <p:cNvSpPr txBox="1">
            <a:spLocks noChangeArrowheads="1"/>
          </p:cNvSpPr>
          <p:nvPr/>
        </p:nvSpPr>
        <p:spPr bwMode="auto">
          <a:xfrm>
            <a:off x="3684369" y="1679490"/>
            <a:ext cx="9350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charset="0"/>
              </a:rPr>
              <a:t>Заявитель</a:t>
            </a:r>
          </a:p>
        </p:txBody>
      </p:sp>
      <p:sp>
        <p:nvSpPr>
          <p:cNvPr id="13335" name="TextBox 1"/>
          <p:cNvSpPr txBox="1">
            <a:spLocks noChangeArrowheads="1"/>
          </p:cNvSpPr>
          <p:nvPr/>
        </p:nvSpPr>
        <p:spPr bwMode="auto">
          <a:xfrm>
            <a:off x="5193705" y="2143581"/>
            <a:ext cx="293330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Сайт общеобразовательной организации</a:t>
            </a:r>
          </a:p>
        </p:txBody>
      </p:sp>
      <p:pic>
        <p:nvPicPr>
          <p:cNvPr id="19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05" y="73787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11379" r="24875" b="4637"/>
          <a:stretch/>
        </p:blipFill>
        <p:spPr bwMode="auto">
          <a:xfrm>
            <a:off x="226959" y="2401536"/>
            <a:ext cx="3768977" cy="419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66205" y="2155314"/>
            <a:ext cx="302433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Модуль «Е-услуги. Образование»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r="12089" b="5941"/>
          <a:stretch/>
        </p:blipFill>
        <p:spPr bwMode="auto">
          <a:xfrm>
            <a:off x="4175918" y="2401535"/>
            <a:ext cx="4860131" cy="373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267744" y="1700808"/>
            <a:ext cx="1322797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643437" y="1700808"/>
            <a:ext cx="1512888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7170" y="112196"/>
            <a:ext cx="886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cs typeface="Arial" charset="0"/>
              </a:rPr>
              <a:t>ПОЛУЧЕНИЕ ИНФОРМАЦИИ О РЕЗУЛЬТАТАХ РАССМОТРЕНИЯ ЗАЯВЛЕНИЯ</a:t>
            </a:r>
            <a:endParaRPr lang="ru-RU" altLang="ru-RU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7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Основные проблемы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r="2204" b="4977"/>
          <a:stretch/>
        </p:blipFill>
        <p:spPr bwMode="auto">
          <a:xfrm>
            <a:off x="81887" y="620688"/>
            <a:ext cx="5497354" cy="305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2239" b="13741"/>
          <a:stretch/>
        </p:blipFill>
        <p:spPr bwMode="auto">
          <a:xfrm>
            <a:off x="3245558" y="3861048"/>
            <a:ext cx="5777880" cy="289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t="15920" r="35692" b="12438"/>
          <a:stretch/>
        </p:blipFill>
        <p:spPr bwMode="auto">
          <a:xfrm>
            <a:off x="210327" y="1134037"/>
            <a:ext cx="2777497" cy="45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0000" r="35174" b="17721"/>
          <a:stretch/>
        </p:blipFill>
        <p:spPr bwMode="auto">
          <a:xfrm>
            <a:off x="3131840" y="1112341"/>
            <a:ext cx="2880320" cy="454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3074" r="35274" b="50000"/>
          <a:stretch/>
        </p:blipFill>
        <p:spPr bwMode="auto">
          <a:xfrm>
            <a:off x="6206015" y="1150895"/>
            <a:ext cx="2808311" cy="273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0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35250"/>
            <a:ext cx="885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Распоряжение Правительства Самарской области от 02.09.2016 №673-р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Об обеспечении доступа к государственным информационным системам Самарской области, используемым для предоставления государственных услуг"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12978" r="31492" b="6250"/>
          <a:stretch/>
        </p:blipFill>
        <p:spPr bwMode="auto">
          <a:xfrm>
            <a:off x="593766" y="2083142"/>
            <a:ext cx="3752603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3" t="11610" r="31582" b="6758"/>
          <a:stretch/>
        </p:blipFill>
        <p:spPr bwMode="auto">
          <a:xfrm>
            <a:off x="4788024" y="2058580"/>
            <a:ext cx="3731460" cy="45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04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Документы, обязательные для размещения на официальном сайте ОУ и информационных стендах ОУ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037107"/>
            <a:ext cx="8534399" cy="527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Специальная рубрика на сайте, посвященная организации приема в 1 класс на 2018-2019 уч.г.: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Устав с изменениями и дополнениями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приема в ОУ, образовательные программы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документы, регламентирующие организацию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осуществление образовательной деятельности,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обязанности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минимальном количестве мест для приема ( с копией документа)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об адресах, закрепленных за ОУ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особенности обучения в ОУ(специфика)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заявления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 к заявлению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в сети Интернет для приема заявлений –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https://es.asurso.ru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данные ответственных должностных лиц за прием документов, дни и часы приема для консультаций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17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926685"/>
            <a:ext cx="5760640" cy="64633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3600" b="1" spc="150" dirty="0">
                <a:ln w="11430"/>
                <a:solidFill>
                  <a:srgbClr val="3333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1508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479742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206057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-19050" y="838201"/>
            <a:ext cx="9144000" cy="605550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09.06.2014 № 991-р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реализации Концепции развития механизмов предоставления государственных и муниципальных услуг в электронном виде, утвержденной распоряжением Правительства Российской Федерации от 25 декабря 2013 г. </a:t>
            </a:r>
            <a:endParaRPr lang="ru-RU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2516-р»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25.10.2014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2125-р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Концепции создания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29.12.2014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2769-р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Концепции региональной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информатизации»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14.02.2015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en-US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1 ноября 2016 г. №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Перечень документов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и сведений, находящихся в распоряжении отдельных федеральных органов исполнительной власти и необходимых для предоставления государственных и муниципальных услуг исполнительным органам государственной власти субъектов Российской Федерации и органам местного самоуправления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Самарской области от 16.04.2015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126-од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предоставления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министерством образования и науки Самарской области государственной услуги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«Предоставление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по основным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ru-RU" sz="15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9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Основные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цели</a:t>
            </a:r>
            <a:endParaRPr lang="ru-RU" alt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" y="1052513"/>
            <a:ext cx="90281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требований федерального и регионального законодательства при предоставлении государственных и муниципальных услуг в сфере образования в электронной форме;</a:t>
            </a:r>
          </a:p>
          <a:p>
            <a:pPr algn="just">
              <a:defRPr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(</a:t>
            </a:r>
            <a:r>
              <a:rPr lang="en-US" sz="2400" b="1" i="1" dirty="0" smtClean="0"/>
              <a:t>usability</a:t>
            </a:r>
            <a:r>
              <a:rPr lang="ru-RU" sz="2400" b="1" i="1" dirty="0" smtClean="0"/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предоставления государственных и муниципальных услуг для получателей и организаций, участвующих в предоставлении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4546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Подготовка к процедуре приема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90192"/>
            <a:ext cx="9021763" cy="586314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Вас: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сроках начала приема заявлений в 1 классы на официальных сайтах и информационных стендах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дошкольных образовательных организаций;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проведение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нормативно-правовой базы школ (правил приема и перевода) с целью контроля за ее соответствием  нормам действующего федерального и регионального законодательства;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организовать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порядке (правилах) приема на обучение в 1 классы школ на официальных сайтах и на информационных стендах для родителей. Рекомендуем на официальных сайтах школ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специальный раздел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приему в 1 классы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2018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обучение сотрудников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в модуле «Е-услуги. Образование» (при необходимости)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деятельность конфликтных комиссий (комиссий по защите прав несовершеннолетних граждан) для оперативного рассмотрения поступающих обращений по вопросам, связанным с приемом на обучение в 1 классы;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совместно с органами местного самоуправления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необходимости)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территорий за школами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результатов приема в 1 классы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год. Обращаем Ваше внимание, что в соответствии с действующей нормативно-правовой базой школы размещают распорядительный акт органа местного самоуправления муниципального района, городского округа о закреплении за конкретными территориями муниципального района, городского округа на своем официальном сайте;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работу в школах и в дошкольных образовательных учреждениях по оповещению родителей о датах начала приема заявлений в 1 классы и о возможности направить заявления в электронной форме, а также предусмотреть иные формы оповещения родителей.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284770" y="9363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График начала приема заявлений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67911"/>
              </p:ext>
            </p:extLst>
          </p:nvPr>
        </p:nvGraphicFramePr>
        <p:xfrm>
          <a:off x="1" y="620689"/>
          <a:ext cx="9141432" cy="6118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662"/>
                <a:gridCol w="7122378"/>
                <a:gridCol w="1543392"/>
              </a:tblGrid>
              <a:tr h="519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районов и городских округов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 приема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16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Самара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организации, за которыми закреплен весь муниципалитет.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15.12.2017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(пятница)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43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Тольятти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организации, за которыми закреплен весь муниципалитет.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19.12.2017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(вторник)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3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Отрадный, м.р.Кинель-Черкасский, Богатовский, Волжский, г.о. Новокуйбышевск (через открытую часть модуля «Е-услуги. Образование» </a:t>
                      </a:r>
                      <a:r>
                        <a:rPr lang="ru-RU" sz="135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(среда)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641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м.р.Кинельский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г.о. Жигулевск, м.р. Ставропольский, Большеглушицкий,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Большечерниговский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Нефтегорский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Алексеевский, Борский (через открытую часть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модуля                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(четверг)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23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Тольятти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через ЕСИА) – в муниципальные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(пятница)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702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Похвистнево, м.р. Похвистневский, Исаклинский, Камышлинский, Клявлинский, Красноярский, Кошкинский, Елховский, Сергиевский, Челно-Вершинский, Шенталинский (через открытую часть модуля «Е-услуги. Образование» </a:t>
                      </a:r>
                      <a:r>
                        <a:rPr lang="ru-RU" sz="135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(понедельник)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519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Самара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(вторник)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8662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Чапаевск,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м.р.Безенчукский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Красноармейский, Пестравский, Приволжский, Хворостянский, г.о. Сызрань, г.о. Октябрьск,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м.р.Сызранский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(через открытую часть модуля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«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793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детей-близнецов заявитель должен подавать заявления на каждого ребенка отдельно. Обучение старших братьев и сестер в школе не дает преимущественное право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зачисления;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в 1 классы детей, которые обучаются в этой же школе по программам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компетенции школы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актами, утверждаемыми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имеют право подавать на одного ребенка неоднократные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каждому из которых присваивается индивидуальный регистрационный номер и время регистрации, при этом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 времени поступившее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зарегистрировано как заявление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45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67. Организация приема на обучение по основным общеобразовательным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программам.</a:t>
            </a: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…Получение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в образовательных организациях начинается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достижении детьми возраста шести лет и шести месяцев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отсутствии противопоказаний по состоянию здоровья,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позже достижения ими возраста восьми 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детей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разрешить прием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образовательную организацию на обучение по образовательным программам начального общего образования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раннем или более позднем возрасте.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0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19200" y="153591"/>
            <a:ext cx="7391399" cy="562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5487" tIns="52744" rIns="105487" bIns="52744" anchor="t"/>
          <a:lstStyle/>
          <a:p>
            <a:pPr algn="ctr"/>
            <a:r>
              <a:rPr lang="ru-RU" sz="2500" b="1" dirty="0" smtClean="0">
                <a:solidFill>
                  <a:srgbClr val="000066"/>
                </a:solidFill>
              </a:rPr>
              <a:t>Категории претендентов и периоды приема</a:t>
            </a:r>
          </a:p>
          <a:p>
            <a:pPr algn="ctr"/>
            <a:endParaRPr lang="ru-RU" sz="3000" b="1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19201" y="622476"/>
            <a:ext cx="6858000" cy="45290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зачисление в 1 класс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 rot="2437670">
            <a:off x="2803740" y="1076332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 rot="19001103">
            <a:off x="6084352" y="1078298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4784" y="1640406"/>
            <a:ext cx="22050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Гарантированный прием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1076" y="1699560"/>
            <a:ext cx="24035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 на свободные места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09703" y="1963571"/>
            <a:ext cx="4505196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- по 30.06.2018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333999" y="1963571"/>
            <a:ext cx="3421779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01.07.2018 по 05.09.2018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2484361"/>
            <a:ext cx="2374699" cy="176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дети, зарегистрированные на закрепленной за ОУ территорией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подтвержденной регистрацией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(льготные категории учитываются)</a:t>
            </a:r>
          </a:p>
          <a:p>
            <a:pPr algn="ctr"/>
            <a:endParaRPr lang="ru-RU" sz="1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999" y="2461477"/>
            <a:ext cx="3581401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любые претенденты (в т.ч. закрепленные лица)</a:t>
            </a: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3633349" y="3745485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75622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203539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62206" y="4481959"/>
            <a:ext cx="1129943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жительства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679242" y="4481959"/>
            <a:ext cx="1054211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пребывания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7143" y="6181958"/>
            <a:ext cx="312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(Приказ ФМС России от 11.09.2012 № 288)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550" y="5645234"/>
            <a:ext cx="2963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либо выписка из карточки регистрации по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(справка с места жительства)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7242847" y="2989529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959769" y="3311659"/>
            <a:ext cx="3031831" cy="3008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Преимущественное право на 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внеочередное/первоочередное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зачисление: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07.02.2011№ 3-ФЗ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полиции»;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2) ФЗ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27.05.1998 № 76-ФЗ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«О статусе военнослужащих»;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29.12.2012 № 273-ФЗ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образовании в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30.12.2012 №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283-ФЗ «О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оциальных гарантиях сотрудникам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екоторых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ФОИВ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внесении изменений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отдельные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законодательные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акты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26.06.1992 N 3132-1 «О статусе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судей в 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3241342" y="5560943"/>
            <a:ext cx="2585752" cy="759515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РЕГИСТРАЦИИ</a:t>
            </a: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V="1">
            <a:off x="4715861" y="2953920"/>
            <a:ext cx="1325215" cy="258191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Прямоугольник 6"/>
          <p:cNvSpPr/>
          <p:nvPr/>
        </p:nvSpPr>
        <p:spPr>
          <a:xfrm>
            <a:off x="2662301" y="2484361"/>
            <a:ext cx="22634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дети,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зачисленные в ОУ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получающие дошкольное образование (филиалы, структурные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подразделения, дошкольные отделения)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95600" y="4062858"/>
            <a:ext cx="1905000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Заявление от родителей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изменение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тношений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(ст. 57 ФЗ от 29.12.2012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№ 273-ФЗ)</a:t>
            </a:r>
          </a:p>
        </p:txBody>
      </p:sp>
    </p:spTree>
    <p:extLst>
      <p:ext uri="{BB962C8B-B14F-4D97-AF65-F5344CB8AC3E}">
        <p14:creationId xmlns:p14="http://schemas.microsoft.com/office/powerpoint/2010/main" val="3522152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27366</TotalTime>
  <Words>2711</Words>
  <Application>Microsoft Office PowerPoint</Application>
  <PresentationFormat>Экран (4:3)</PresentationFormat>
  <Paragraphs>277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Alekseenko</dc:creator>
  <cp:lastModifiedBy>User</cp:lastModifiedBy>
  <cp:revision>1264</cp:revision>
  <cp:lastPrinted>2015-06-29T11:43:25Z</cp:lastPrinted>
  <dcterms:created xsi:type="dcterms:W3CDTF">2011-08-02T12:15:49Z</dcterms:created>
  <dcterms:modified xsi:type="dcterms:W3CDTF">2018-01-15T04:30:02Z</dcterms:modified>
</cp:coreProperties>
</file>